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9C11DE-2492-4346-B05F-08340CF73C15}">
          <p14:sldIdLst>
            <p14:sldId id="257"/>
            <p14:sldId id="258"/>
            <p14:sldId id="259"/>
            <p14:sldId id="264"/>
            <p14:sldId id="260"/>
            <p14:sldId id="261"/>
            <p14:sldId id="262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473" autoAdjust="0"/>
  </p:normalViewPr>
  <p:slideViewPr>
    <p:cSldViewPr snapToGrid="0">
      <p:cViewPr varScale="1">
        <p:scale>
          <a:sx n="79" d="100"/>
          <a:sy n="79" d="100"/>
        </p:scale>
        <p:origin x="15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324C-D2CE-44E3-B7E8-FB04F4CCB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F43AB-384D-408C-AC32-884AED553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C73D3-3B3A-44BD-AB67-548D0CEB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966CE-16BF-43CE-9C99-C704A318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93D9-3BDA-44F7-AC40-3A72CD66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8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A424-D021-4D35-80D6-C13DC31F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9C7B6-53D7-43BE-BC38-FEC103CEA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E9EA-619D-4B46-8A4D-CC03DBD9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36AC4-9D60-4F3B-9B46-0771CC7D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2F4E-05B4-4BB7-B2B2-C9DDC1AF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2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06EAB-529D-489C-B2D6-2B3D54CBE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A48CF-A1A2-4768-B6F5-CB6C0233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57733-47B0-44BD-9A6E-66E2980E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4692-5F91-4610-9C55-708818D1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4E6B-6DCA-4272-9C60-9CB98179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0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B44-BF61-4A35-BE40-26BD0CF2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F955-9DDD-4084-972E-B2DA1D200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E909-74C8-4D4E-94CF-1EE6A629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630C-F75A-435E-AA2C-AAF345C4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226E-4F78-4DD2-911B-462EB237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6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EE3C-1D4E-43E8-B7C2-4BB9BAEF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AA8D-ED0C-402B-85E0-15C130F7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ADBEE-773F-4E46-BBA9-2603ACC7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E46E-86F8-4453-BB12-04E4BDA7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F570D-07D7-4B40-A843-AE38CE2B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1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DB92-2D34-4EF6-A1D1-7BEB6096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18E0-5F91-42DD-B126-3D85D27EF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788EC-9083-408B-A646-68264B024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62D65-70B1-483F-AF4C-8A4661F5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8B0B3-BECF-41B9-85AA-55F4A3AE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CFBD9-7F61-4ABD-9272-9D97A380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1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973E-D4A2-4282-8C77-7492AE0D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1F450-C558-4375-98AF-0CB347F05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05BD7-AE3A-4AD6-BEF4-72FF66A6A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6F077-485F-4086-A567-C14473FDC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BF9C9-C854-4B41-9CF1-9937E4C6A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CC9B3-064C-48A6-ACED-35EFF4FB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12A44-440D-474F-9127-C61C8E8A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43B26-B611-41CA-B974-73D7B861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B5AF-0C8B-4559-935F-F83E6F03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9F225-1241-4041-A120-45BB90F6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0BB9-7146-4BE4-A9B9-ADA41874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C5C78-B6B7-4E36-ACD1-BF52CA31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8B5F8-EA96-4044-86EE-949DA7D1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713EA-88C8-436E-9BA9-2CA2B13F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84F1A-D63C-4F16-86E8-3E15FD3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6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5DE7-1499-40EC-BF1E-FE434F03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68C2-4EA9-42CF-AA65-500D266CF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7701-ED32-4024-AC1B-F110D1652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6D583-7454-4A1D-BB6B-306CF1B3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2616E-0746-48ED-AACD-32376C20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6B685-6270-4B0A-A95E-378DE08B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0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692D-FFE8-464C-81E1-AB9141FA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B6FAA-8DE7-43CB-A73E-76C0CE110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D718-024A-4B3D-B61F-FDE67328C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1CFAB-462F-4E57-91F8-CD4D0460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3F594-6B86-4963-8DEC-16122B83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A6FF-819A-42BF-9D32-8B1D4BAA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7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7AE05-2061-4864-A015-1B80B56A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334BB-EA25-415A-9072-C12185B0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8F84-337B-4FA0-B31F-3A47016C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11C7B-D0DC-4FDB-906F-A590BC2E0777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53312-7693-4BE9-9CD8-CF6AE341C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E773-F17D-4F63-B390-6FA1C19E2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88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odulo-operator-in-c-cpp-with-exampl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01239-6143-4416-9E19-9016896A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B71075-7B36-458B-AD20-55E0AD7C19BF}"/>
              </a:ext>
            </a:extLst>
          </p:cNvPr>
          <p:cNvSpPr txBox="1"/>
          <p:nvPr/>
        </p:nvSpPr>
        <p:spPr>
          <a:xfrm>
            <a:off x="371060" y="251793"/>
            <a:ext cx="11403598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Master “C Language” In 30 Days Challenge.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				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		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This course is presented By: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“TECH INVOLVERS”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28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9D3BAF-AED1-A56E-4CEC-76ED4C0231C8}"/>
              </a:ext>
            </a:extLst>
          </p:cNvPr>
          <p:cNvSpPr txBox="1"/>
          <p:nvPr/>
        </p:nvSpPr>
        <p:spPr>
          <a:xfrm>
            <a:off x="499872" y="390144"/>
            <a:ext cx="86441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Miscellaneous Operator: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1" dirty="0" err="1">
                <a:solidFill>
                  <a:srgbClr val="333333"/>
                </a:solidFill>
                <a:effectLst/>
                <a:latin typeface="inter-bold"/>
              </a:rPr>
              <a:t>sizeof</a:t>
            </a:r>
            <a:r>
              <a:rPr lang="en-US" b="1" i="1" dirty="0">
                <a:solidFill>
                  <a:srgbClr val="333333"/>
                </a:solidFill>
                <a:effectLst/>
                <a:latin typeface="inter-bold"/>
              </a:rPr>
              <a:t> operator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and the </a:t>
            </a:r>
            <a:r>
              <a:rPr lang="en-US" b="1" i="1" dirty="0">
                <a:solidFill>
                  <a:srgbClr val="333333"/>
                </a:solidFill>
                <a:effectLst/>
                <a:latin typeface="inter-bold"/>
              </a:rPr>
              <a:t>comma operator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fall under the </a:t>
            </a:r>
            <a:r>
              <a:rPr lang="en-US" b="1" i="1" dirty="0">
                <a:solidFill>
                  <a:srgbClr val="333333"/>
                </a:solidFill>
                <a:effectLst/>
                <a:latin typeface="inter-bold"/>
              </a:rPr>
              <a:t>miscellaneous operator category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sizeof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 Operator: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The </a:t>
            </a:r>
            <a:r>
              <a:rPr lang="en-US" b="1" i="1" dirty="0" err="1">
                <a:solidFill>
                  <a:srgbClr val="333333"/>
                </a:solidFill>
                <a:effectLst/>
                <a:latin typeface="inter-bold"/>
              </a:rPr>
              <a:t>sizeof</a:t>
            </a:r>
            <a:r>
              <a:rPr lang="en-US" b="1" i="1" dirty="0">
                <a:solidFill>
                  <a:srgbClr val="333333"/>
                </a:solidFill>
                <a:effectLst/>
                <a:latin typeface="inter-bold"/>
              </a:rPr>
              <a:t> operator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returns the size, in </a:t>
            </a:r>
            <a:r>
              <a:rPr lang="en-US" b="1" i="1" dirty="0">
                <a:solidFill>
                  <a:srgbClr val="333333"/>
                </a:solidFill>
                <a:effectLst/>
                <a:latin typeface="inter-bold"/>
              </a:rPr>
              <a:t>bytes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of a </a:t>
            </a:r>
            <a:r>
              <a:rPr lang="en-US" b="1" i="1" dirty="0">
                <a:solidFill>
                  <a:srgbClr val="333333"/>
                </a:solidFill>
                <a:effectLst/>
                <a:latin typeface="inter-bold"/>
              </a:rPr>
              <a:t>variable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or a </a:t>
            </a:r>
            <a:r>
              <a:rPr lang="en-US" b="1" i="1" dirty="0">
                <a:solidFill>
                  <a:srgbClr val="333333"/>
                </a:solidFill>
                <a:effectLst/>
                <a:latin typeface="inter-bold"/>
              </a:rPr>
              <a:t>data type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result = </a:t>
            </a:r>
            <a:r>
              <a:rPr lang="en-US" b="1" i="0" dirty="0" err="1">
                <a:solidFill>
                  <a:srgbClr val="006699"/>
                </a:solidFill>
                <a:effectLst/>
                <a:latin typeface="inter-regular"/>
              </a:rPr>
              <a:t>sizeof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(variable / data type);  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50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4DBE13-E7F3-4025-B591-460186036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E39A02-06AA-4239-90CF-945BB414ED63}"/>
              </a:ext>
            </a:extLst>
          </p:cNvPr>
          <p:cNvSpPr txBox="1"/>
          <p:nvPr/>
        </p:nvSpPr>
        <p:spPr>
          <a:xfrm>
            <a:off x="1555878" y="62419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ESCAPE SEQUENCES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0C0A07-7638-4B64-BDD7-A35DEC185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16664"/>
              </p:ext>
            </p:extLst>
          </p:nvPr>
        </p:nvGraphicFramePr>
        <p:xfrm>
          <a:off x="1652582" y="1417491"/>
          <a:ext cx="8886836" cy="4878048"/>
        </p:xfrm>
        <a:graphic>
          <a:graphicData uri="http://schemas.openxmlformats.org/drawingml/2006/table">
            <a:tbl>
              <a:tblPr/>
              <a:tblGrid>
                <a:gridCol w="4443418">
                  <a:extLst>
                    <a:ext uri="{9D8B030D-6E8A-4147-A177-3AD203B41FA5}">
                      <a16:colId xmlns:a16="http://schemas.microsoft.com/office/drawing/2014/main" val="114644534"/>
                    </a:ext>
                  </a:extLst>
                </a:gridCol>
                <a:gridCol w="4443418">
                  <a:extLst>
                    <a:ext uri="{9D8B030D-6E8A-4147-A177-3AD203B41FA5}">
                      <a16:colId xmlns:a16="http://schemas.microsoft.com/office/drawing/2014/main" val="3789871979"/>
                    </a:ext>
                  </a:extLst>
                </a:gridCol>
              </a:tblGrid>
              <a:tr h="4065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\0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null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242144"/>
                  </a:ext>
                </a:extLst>
              </a:tr>
              <a:tr h="4065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\d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Delete character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72865"/>
                  </a:ext>
                </a:extLst>
              </a:tr>
              <a:tr h="4065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\b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Backspace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11535"/>
                  </a:ext>
                </a:extLst>
              </a:tr>
              <a:tr h="4065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\f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Form Feed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180071"/>
                  </a:ext>
                </a:extLst>
              </a:tr>
              <a:tr h="4065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\n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New Line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416994"/>
                  </a:ext>
                </a:extLst>
              </a:tr>
              <a:tr h="4065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\r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Carriage Return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263358"/>
                  </a:ext>
                </a:extLst>
              </a:tr>
              <a:tr h="4065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\t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Tab (Horizontal)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65919"/>
                  </a:ext>
                </a:extLst>
              </a:tr>
              <a:tr h="4065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\v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Vertical Tab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946867"/>
                  </a:ext>
                </a:extLst>
              </a:tr>
              <a:tr h="4065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\\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Backslash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18042"/>
                  </a:ext>
                </a:extLst>
              </a:tr>
              <a:tr h="4065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\'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Single Quote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717521"/>
                  </a:ext>
                </a:extLst>
              </a:tr>
              <a:tr h="4065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\"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Double Quote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47865"/>
                  </a:ext>
                </a:extLst>
              </a:tr>
              <a:tr h="4065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\?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Question Mark</a:t>
                      </a:r>
                    </a:p>
                  </a:txBody>
                  <a:tcPr marL="57495" marR="57495" marT="57495" marB="5749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240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73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47DBA8-5F48-418A-8C9E-A68116E9A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B98ACF-CF5E-4431-965D-2F9238BBB0A8}"/>
              </a:ext>
            </a:extLst>
          </p:cNvPr>
          <p:cNvSpPr txBox="1"/>
          <p:nvPr/>
        </p:nvSpPr>
        <p:spPr>
          <a:xfrm>
            <a:off x="397565" y="569843"/>
            <a:ext cx="10972800" cy="4342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Type Casting in C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The procedure of changing a variable's data type is known as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inter-bold"/>
              </a:rPr>
              <a:t>type casting</a:t>
            </a:r>
            <a:r>
              <a:rPr lang="en-US" sz="1800" b="1" dirty="0">
                <a:solidFill>
                  <a:srgbClr val="333333"/>
                </a:solidFill>
                <a:latin typeface="erdan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 </a:t>
            </a:r>
            <a:r>
              <a:rPr lang="en-US" sz="18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Types of Type Casting</a:t>
            </a:r>
          </a:p>
          <a:p>
            <a:pPr>
              <a:lnSpc>
                <a:spcPct val="150000"/>
              </a:lnSpc>
            </a:pPr>
            <a:r>
              <a:rPr lang="en-US" sz="1800" b="1" i="0" u="sng" dirty="0">
                <a:solidFill>
                  <a:schemeClr val="bg1"/>
                </a:solidFill>
                <a:effectLst/>
                <a:latin typeface="erdana"/>
              </a:rPr>
              <a:t>Implicit Casting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erdan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When the compiler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inter-bold"/>
              </a:rPr>
              <a:t>automatically transforms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 the data from one type to another, it is referred to as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inter-bold"/>
              </a:rPr>
              <a:t>implicit casting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 or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inter-bold"/>
              </a:rPr>
              <a:t>automated type conversion.</a:t>
            </a:r>
          </a:p>
          <a:p>
            <a:pPr algn="just">
              <a:lnSpc>
                <a:spcPct val="150000"/>
              </a:lnSpc>
            </a:pPr>
            <a:r>
              <a:rPr lang="en-US" sz="1800" b="1" i="0" u="sng" dirty="0">
                <a:solidFill>
                  <a:schemeClr val="bg1"/>
                </a:solidFill>
                <a:effectLst/>
                <a:latin typeface="erdana"/>
              </a:rPr>
              <a:t>Explicit Casting: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Using the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inter-bold"/>
              </a:rPr>
              <a:t>cast operator, explicit casting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 entails explicitly changing one data type to another.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610B38"/>
                </a:solidFill>
                <a:effectLst/>
                <a:latin typeface="erdana"/>
              </a:rPr>
              <a:t>Narrowing Conversion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610B38"/>
                </a:solidFill>
                <a:effectLst/>
                <a:latin typeface="erdana"/>
              </a:rPr>
              <a:t>Widening Conversion</a:t>
            </a:r>
          </a:p>
        </p:txBody>
      </p:sp>
    </p:spTree>
    <p:extLst>
      <p:ext uri="{BB962C8B-B14F-4D97-AF65-F5344CB8AC3E}">
        <p14:creationId xmlns:p14="http://schemas.microsoft.com/office/powerpoint/2010/main" val="406230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938E00-76D3-4721-A38C-9295BBC17055}"/>
              </a:ext>
            </a:extLst>
          </p:cNvPr>
          <p:cNvSpPr txBox="1"/>
          <p:nvPr/>
        </p:nvSpPr>
        <p:spPr>
          <a:xfrm>
            <a:off x="714558" y="583960"/>
            <a:ext cx="10392354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600" b="1" i="0" u="sng" dirty="0" err="1">
                <a:solidFill>
                  <a:schemeClr val="accent1">
                    <a:lumMod val="75000"/>
                  </a:schemeClr>
                </a:solidFill>
                <a:effectLst/>
                <a:latin typeface="Source Sans 3"/>
              </a:rPr>
              <a:t>scanf</a:t>
            </a:r>
            <a:r>
              <a:rPr lang="en-US" sz="36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Source Sans 3"/>
              </a:rPr>
              <a:t> in C</a:t>
            </a:r>
            <a:endParaRPr lang="en-US" sz="3600" b="1" u="sng" dirty="0">
              <a:solidFill>
                <a:schemeClr val="accent1">
                  <a:lumMod val="75000"/>
                </a:schemeClr>
              </a:solidFill>
              <a:latin typeface="Source Sans 3"/>
            </a:endParaRPr>
          </a:p>
          <a:p>
            <a:pPr algn="l" fontAlgn="base"/>
            <a:r>
              <a:rPr lang="en-US" sz="36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scanf</a:t>
            </a:r>
            <a:r>
              <a:rPr lang="en-US" sz="3600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a function that stands for Scan Formatted String. It is used to read data and then writes the result into the given arguments.</a:t>
            </a:r>
            <a:endParaRPr lang="en-US" sz="3600" b="1" i="0" u="sng" dirty="0">
              <a:solidFill>
                <a:schemeClr val="accent1">
                  <a:lumMod val="75000"/>
                </a:schemeClr>
              </a:solidFill>
              <a:effectLst/>
              <a:latin typeface="Source Sans 3"/>
            </a:endParaRPr>
          </a:p>
          <a:p>
            <a:pPr algn="l" fontAlgn="base"/>
            <a:endParaRPr lang="en-US" sz="3600" b="1" i="0" u="sng" dirty="0">
              <a:solidFill>
                <a:schemeClr val="accent1">
                  <a:lumMod val="75000"/>
                </a:schemeClr>
              </a:solidFill>
              <a:effectLst/>
              <a:latin typeface="Source Sans 3"/>
            </a:endParaRPr>
          </a:p>
          <a:p>
            <a:pPr fontAlgn="base"/>
            <a:r>
              <a:rPr lang="en-US" altLang="en-PK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 "</a:t>
            </a:r>
            <a:r>
              <a:rPr kumimoji="0" lang="en-PK" altLang="en-PK" sz="2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formatted_string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kumimoji="0" lang="en-PK" altLang="en-PK" sz="2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arguments_list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PK" altLang="en-PK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endParaRPr lang="en-US" sz="2800" b="1" i="0" u="sng" dirty="0">
              <a:solidFill>
                <a:schemeClr val="accent1">
                  <a:lumMod val="75000"/>
                </a:schemeClr>
              </a:solidFill>
              <a:effectLst/>
              <a:latin typeface="Source Sans 3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9C330E-B223-A10E-FEBA-85E21CE94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01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756DB0-8E65-4896-8271-F7B9B7E0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810" y="-181353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08C64D-A052-4B85-806A-36E3449D91BD}"/>
              </a:ext>
            </a:extLst>
          </p:cNvPr>
          <p:cNvSpPr txBox="1"/>
          <p:nvPr/>
        </p:nvSpPr>
        <p:spPr>
          <a:xfrm>
            <a:off x="357809" y="542481"/>
            <a:ext cx="11463129" cy="356507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en-US" sz="36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Operators in C</a:t>
            </a:r>
            <a:endParaRPr lang="en-US" b="1" i="0" u="sng" dirty="0">
              <a:solidFill>
                <a:schemeClr val="accent1">
                  <a:lumMod val="75000"/>
                </a:schemeClr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Arithmetic Operators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Relational Operators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Logical Operators</a:t>
            </a:r>
            <a:endParaRPr lang="en-US" b="1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Arithmetic Operators</a:t>
            </a:r>
          </a:p>
          <a:p>
            <a:pPr marL="342900" indent="-342900" algn="just">
              <a:buAutoNum type="arabicPeriod"/>
            </a:pPr>
            <a:r>
              <a:rPr lang="en-US" sz="1800" b="1" i="0" u="sng" dirty="0">
                <a:solidFill>
                  <a:schemeClr val="bg1"/>
                </a:solidFill>
                <a:effectLst/>
                <a:latin typeface="Nunito" pitchFamily="2" charset="0"/>
              </a:rPr>
              <a:t>Unary Arithmetic Operators in 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Nunito" pitchFamily="2" charset="0"/>
              </a:rPr>
              <a:t>The unary arithmetic operators operate or  work with a single operand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Bitwise Operators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Ternary or Conditional Operators</a:t>
            </a:r>
            <a:endParaRPr lang="en-US" sz="2000" b="1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Assignment Operator</a:t>
            </a:r>
          </a:p>
          <a:p>
            <a:pPr algn="just"/>
            <a:endParaRPr lang="en-US" sz="2400" b="1" i="0" u="sng" dirty="0">
              <a:solidFill>
                <a:schemeClr val="accent1">
                  <a:lumMod val="75000"/>
                </a:schemeClr>
              </a:solidFill>
              <a:effectLst/>
              <a:latin typeface="inter-regular"/>
            </a:endParaRPr>
          </a:p>
          <a:p>
            <a:pPr algn="just"/>
            <a:endParaRPr lang="en-US" sz="2400" b="1" i="0" u="sng" dirty="0">
              <a:solidFill>
                <a:schemeClr val="accent1">
                  <a:lumMod val="75000"/>
                </a:schemeClr>
              </a:solidFill>
              <a:effectLst/>
              <a:latin typeface="inter-regular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CAE0B3D-17F0-40C8-B2C8-9CD00E47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15517"/>
              </p:ext>
            </p:extLst>
          </p:nvPr>
        </p:nvGraphicFramePr>
        <p:xfrm>
          <a:off x="967409" y="4107558"/>
          <a:ext cx="8481388" cy="25690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0347">
                  <a:extLst>
                    <a:ext uri="{9D8B030D-6E8A-4147-A177-3AD203B41FA5}">
                      <a16:colId xmlns:a16="http://schemas.microsoft.com/office/drawing/2014/main" val="3767829856"/>
                    </a:ext>
                  </a:extLst>
                </a:gridCol>
                <a:gridCol w="2120347">
                  <a:extLst>
                    <a:ext uri="{9D8B030D-6E8A-4147-A177-3AD203B41FA5}">
                      <a16:colId xmlns:a16="http://schemas.microsoft.com/office/drawing/2014/main" val="1702733034"/>
                    </a:ext>
                  </a:extLst>
                </a:gridCol>
                <a:gridCol w="2120347">
                  <a:extLst>
                    <a:ext uri="{9D8B030D-6E8A-4147-A177-3AD203B41FA5}">
                      <a16:colId xmlns:a16="http://schemas.microsoft.com/office/drawing/2014/main" val="590327044"/>
                    </a:ext>
                  </a:extLst>
                </a:gridCol>
                <a:gridCol w="2120347">
                  <a:extLst>
                    <a:ext uri="{9D8B030D-6E8A-4147-A177-3AD203B41FA5}">
                      <a16:colId xmlns:a16="http://schemas.microsoft.com/office/drawing/2014/main" val="4230363348"/>
                    </a:ext>
                  </a:extLst>
                </a:gridCol>
              </a:tblGrid>
              <a:tr h="5726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38100" marR="38100" marT="95250" marB="9525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Symbol</a:t>
                      </a:r>
                    </a:p>
                  </a:txBody>
                  <a:tcPr marL="95250" marR="95250" marT="95250" marB="9525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</a:p>
                  </a:txBody>
                  <a:tcPr marL="95250" marR="95250" marT="95250" marB="9525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Implementation</a:t>
                      </a:r>
                    </a:p>
                  </a:txBody>
                  <a:tcPr marL="95250" marR="95250" marT="95250" marB="9525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50476"/>
                  </a:ext>
                </a:extLst>
              </a:tr>
              <a:tr h="918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Decrement Operator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>
                          <a:effectLst/>
                        </a:rPr>
                        <a:t>--</a:t>
                      </a:r>
                      <a:endParaRPr lang="en-US" sz="24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Decreases the integer value of the variable by one.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</a:rPr>
                        <a:t>--h or h--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603525326"/>
                  </a:ext>
                </a:extLst>
              </a:tr>
              <a:tr h="918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Increment Operator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++</a:t>
                      </a:r>
                      <a:endParaRPr lang="en-US" sz="16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Increases the integer value of the variable by one.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++h or h++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52904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37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583D55-1A64-4F55-8D16-8E82419A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3F1B-FDA6-42CD-B7CB-4BC5F88BE1F8}"/>
              </a:ext>
            </a:extLst>
          </p:cNvPr>
          <p:cNvSpPr txBox="1"/>
          <p:nvPr/>
        </p:nvSpPr>
        <p:spPr>
          <a:xfrm>
            <a:off x="490330" y="585257"/>
            <a:ext cx="1138361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Nunito" pitchFamily="2" charset="0"/>
              </a:rPr>
              <a:t>2</a:t>
            </a:r>
            <a:r>
              <a:rPr lang="en-US" sz="20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Nunito" pitchFamily="2" charset="0"/>
              </a:rPr>
              <a:t>. Binary Arithmetic Operators in C</a:t>
            </a:r>
          </a:p>
          <a:p>
            <a:pPr algn="l" fontAlgn="base"/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C binary arithmetic operators operate or work on two operands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1D40F1E-7944-467E-8260-14CF9E129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15838"/>
              </p:ext>
            </p:extLst>
          </p:nvPr>
        </p:nvGraphicFramePr>
        <p:xfrm>
          <a:off x="1064591" y="1475040"/>
          <a:ext cx="10160000" cy="4952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1106216882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3188334464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927516606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3340026351"/>
                    </a:ext>
                  </a:extLst>
                </a:gridCol>
              </a:tblGrid>
              <a:tr h="52180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effectLst/>
                        </a:rPr>
                        <a:t>Name of the 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>
                          <a:effectLst/>
                        </a:rPr>
                        <a:t>Arithmetic Operation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effectLst/>
                        </a:rPr>
                        <a:t>Syntax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02314445"/>
                  </a:ext>
                </a:extLst>
              </a:tr>
              <a:tr h="59072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effectLst/>
                        </a:rPr>
                        <a:t>+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effectLst/>
                        </a:rPr>
                        <a:t>Addition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Add two operands.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x </a:t>
                      </a:r>
                      <a:r>
                        <a:rPr lang="en-US" sz="1600" b="1">
                          <a:effectLst/>
                        </a:rPr>
                        <a:t>+ </a:t>
                      </a:r>
                      <a:r>
                        <a:rPr lang="en-US" sz="1600" b="0">
                          <a:effectLst/>
                        </a:rPr>
                        <a:t>y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280002336"/>
                  </a:ext>
                </a:extLst>
              </a:tr>
              <a:tr h="1083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effectLst/>
                        </a:rPr>
                        <a:t>–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effectLst/>
                        </a:rPr>
                        <a:t>Subtraction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Subtract the second operand from the first operand.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x </a:t>
                      </a:r>
                      <a:r>
                        <a:rPr lang="en-US" sz="1600" b="1">
                          <a:effectLst/>
                        </a:rPr>
                        <a:t>–</a:t>
                      </a:r>
                      <a:r>
                        <a:rPr lang="en-US" sz="1600" b="0">
                          <a:effectLst/>
                        </a:rPr>
                        <a:t> y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10319076"/>
                  </a:ext>
                </a:extLst>
              </a:tr>
              <a:tr h="59072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effectLst/>
                        </a:rPr>
                        <a:t>*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Multiplication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Multiply two operands.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x </a:t>
                      </a:r>
                      <a:r>
                        <a:rPr lang="en-US" sz="1600" b="1">
                          <a:effectLst/>
                        </a:rPr>
                        <a:t>*</a:t>
                      </a:r>
                      <a:r>
                        <a:rPr lang="en-US" sz="1600" b="0">
                          <a:effectLst/>
                        </a:rPr>
                        <a:t> y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378656975"/>
                  </a:ext>
                </a:extLst>
              </a:tr>
              <a:tr h="83686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effectLst/>
                        </a:rPr>
                        <a:t>/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Division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Divide the first operand by the second operand.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effectLst/>
                        </a:rPr>
                        <a:t>x </a:t>
                      </a:r>
                      <a:r>
                        <a:rPr lang="en-US" sz="1600" b="1" dirty="0">
                          <a:effectLst/>
                        </a:rPr>
                        <a:t>/ </a:t>
                      </a:r>
                      <a:r>
                        <a:rPr lang="en-US" sz="1600" b="0" dirty="0">
                          <a:effectLst/>
                        </a:rPr>
                        <a:t>y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309531477"/>
                  </a:ext>
                </a:extLst>
              </a:tr>
              <a:tr h="132913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effectLst/>
                        </a:rPr>
                        <a:t>%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u="none" dirty="0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Modulus</a:t>
                      </a:r>
                      <a:endParaRPr lang="en-US" sz="1600" b="0" u="non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Calculate the remainder when the first operand is divided by the second operand.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effectLst/>
                        </a:rPr>
                        <a:t>x </a:t>
                      </a:r>
                      <a:r>
                        <a:rPr lang="en-US" sz="1600" b="1" dirty="0">
                          <a:effectLst/>
                        </a:rPr>
                        <a:t>%</a:t>
                      </a:r>
                      <a:r>
                        <a:rPr lang="en-US" sz="1600" b="0" dirty="0">
                          <a:effectLst/>
                        </a:rPr>
                        <a:t> y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22169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15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83C7C8-592E-4E29-B0CF-54068CC3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53A5BA-0D80-4294-8534-C1C188585C30}"/>
              </a:ext>
            </a:extLst>
          </p:cNvPr>
          <p:cNvSpPr txBox="1"/>
          <p:nvPr/>
        </p:nvSpPr>
        <p:spPr>
          <a:xfrm>
            <a:off x="596348" y="585256"/>
            <a:ext cx="108270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Assignment Operators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Assignment operators are used to assign values to variables.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721B6A0-7F02-416F-AD88-DCD1C069B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81115"/>
              </p:ext>
            </p:extLst>
          </p:nvPr>
        </p:nvGraphicFramePr>
        <p:xfrm>
          <a:off x="927652" y="1578593"/>
          <a:ext cx="1034994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982">
                  <a:extLst>
                    <a:ext uri="{9D8B030D-6E8A-4147-A177-3AD203B41FA5}">
                      <a16:colId xmlns:a16="http://schemas.microsoft.com/office/drawing/2014/main" val="2283104204"/>
                    </a:ext>
                  </a:extLst>
                </a:gridCol>
                <a:gridCol w="3449982">
                  <a:extLst>
                    <a:ext uri="{9D8B030D-6E8A-4147-A177-3AD203B41FA5}">
                      <a16:colId xmlns:a16="http://schemas.microsoft.com/office/drawing/2014/main" val="1561254485"/>
                    </a:ext>
                  </a:extLst>
                </a:gridCol>
                <a:gridCol w="3449982">
                  <a:extLst>
                    <a:ext uri="{9D8B030D-6E8A-4147-A177-3AD203B41FA5}">
                      <a16:colId xmlns:a16="http://schemas.microsoft.com/office/drawing/2014/main" val="2342061504"/>
                    </a:ext>
                  </a:extLst>
                </a:gridCol>
              </a:tblGrid>
              <a:tr h="39117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Same As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85257600"/>
                  </a:ext>
                </a:extLst>
              </a:tr>
              <a:tr h="39117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36010769"/>
                  </a:ext>
                </a:extLst>
              </a:tr>
              <a:tr h="39117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+=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+ 3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92186100"/>
                  </a:ext>
                </a:extLst>
              </a:tr>
              <a:tr h="39117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- 3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52267824"/>
                  </a:ext>
                </a:extLst>
              </a:tr>
              <a:tr h="39117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*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79026492"/>
                  </a:ext>
                </a:extLst>
              </a:tr>
              <a:tr h="39117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52448666"/>
                  </a:ext>
                </a:extLst>
              </a:tr>
              <a:tr h="39117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%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73091318"/>
                  </a:ext>
                </a:extLst>
              </a:tr>
              <a:tr h="39117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&amp;=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&amp;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53153111"/>
                  </a:ext>
                </a:extLst>
              </a:tr>
              <a:tr h="39117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|=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|=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|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73936506"/>
                  </a:ext>
                </a:extLst>
              </a:tr>
              <a:tr h="39117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^=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^=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^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34039998"/>
                  </a:ext>
                </a:extLst>
              </a:tr>
              <a:tr h="39117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&gt;&gt;=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&gt;&gt;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38201552"/>
                  </a:ext>
                </a:extLst>
              </a:tr>
              <a:tr h="39117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&lt;&lt;=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&lt;&lt;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0226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31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7CBCD0-53EF-4659-9680-4DBA5364C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06385D-11A9-4177-A999-26DCF8EBAF8F}"/>
              </a:ext>
            </a:extLst>
          </p:cNvPr>
          <p:cNvSpPr txBox="1"/>
          <p:nvPr/>
        </p:nvSpPr>
        <p:spPr>
          <a:xfrm>
            <a:off x="715616" y="399727"/>
            <a:ext cx="114763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Comparison Operators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Comparison operators are used to compare two values (or variables).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CECAF8-6A8B-474B-AE68-101C66AE7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40603"/>
              </p:ext>
            </p:extLst>
          </p:nvPr>
        </p:nvGraphicFramePr>
        <p:xfrm>
          <a:off x="834884" y="1363685"/>
          <a:ext cx="10946299" cy="4687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83">
                  <a:extLst>
                    <a:ext uri="{9D8B030D-6E8A-4147-A177-3AD203B41FA5}">
                      <a16:colId xmlns:a16="http://schemas.microsoft.com/office/drawing/2014/main" val="2082295475"/>
                    </a:ext>
                  </a:extLst>
                </a:gridCol>
                <a:gridCol w="3021495">
                  <a:extLst>
                    <a:ext uri="{9D8B030D-6E8A-4147-A177-3AD203B41FA5}">
                      <a16:colId xmlns:a16="http://schemas.microsoft.com/office/drawing/2014/main" val="4104929547"/>
                    </a:ext>
                  </a:extLst>
                </a:gridCol>
                <a:gridCol w="2358887">
                  <a:extLst>
                    <a:ext uri="{9D8B030D-6E8A-4147-A177-3AD203B41FA5}">
                      <a16:colId xmlns:a16="http://schemas.microsoft.com/office/drawing/2014/main" val="3445689031"/>
                    </a:ext>
                  </a:extLst>
                </a:gridCol>
                <a:gridCol w="4147934">
                  <a:extLst>
                    <a:ext uri="{9D8B030D-6E8A-4147-A177-3AD203B41FA5}">
                      <a16:colId xmlns:a16="http://schemas.microsoft.com/office/drawing/2014/main" val="1450881671"/>
                    </a:ext>
                  </a:extLst>
                </a:gridCol>
              </a:tblGrid>
              <a:tr h="40973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45529057"/>
                  </a:ext>
                </a:extLst>
              </a:tr>
              <a:tr h="669162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 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1 if the values are equal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66156523"/>
                  </a:ext>
                </a:extLst>
              </a:tr>
              <a:tr h="537965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!=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equal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!=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1 if the values are not equal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30931"/>
                  </a:ext>
                </a:extLst>
              </a:tr>
              <a:tr h="804334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&gt;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1 if the first value is greater than the second value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25146999"/>
                  </a:ext>
                </a:extLst>
              </a:tr>
              <a:tr h="645527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1 if the first value is less than the second value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91500551"/>
                  </a:ext>
                </a:extLst>
              </a:tr>
              <a:tr h="75287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&gt;=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1 if the first value is greater than, or equal to, the second value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22517985"/>
                  </a:ext>
                </a:extLst>
              </a:tr>
              <a:tr h="79513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1 if the first value is less than, or equal to, the second value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0092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02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F820E1-E810-DCD6-CA44-E4CC963E71C0}"/>
              </a:ext>
            </a:extLst>
          </p:cNvPr>
          <p:cNvSpPr txBox="1"/>
          <p:nvPr/>
        </p:nvSpPr>
        <p:spPr>
          <a:xfrm>
            <a:off x="1243584" y="711446"/>
            <a:ext cx="105216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Source Sans 3"/>
              </a:rPr>
              <a:t>Bitwise Operators in C</a:t>
            </a:r>
          </a:p>
          <a:p>
            <a:pPr algn="l" fontAlgn="base"/>
            <a:r>
              <a:rPr lang="en-US" sz="2000" b="1" i="1" dirty="0">
                <a:solidFill>
                  <a:srgbClr val="333333"/>
                </a:solidFill>
                <a:effectLst/>
                <a:latin typeface="inter-bold"/>
              </a:rPr>
              <a:t>Bitwise operators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perform operations on individual 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inter-bold"/>
              </a:rPr>
              <a:t>bits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of the operands. </a:t>
            </a:r>
            <a:endParaRPr lang="en-US" sz="2000" b="1" i="0" u="sng" dirty="0">
              <a:solidFill>
                <a:schemeClr val="accent1">
                  <a:lumMod val="75000"/>
                </a:schemeClr>
              </a:solidFill>
              <a:effectLst/>
              <a:latin typeface="Source Sans 3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748BA5-6B13-DC2A-CBFC-8B412232B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828569"/>
              </p:ext>
            </p:extLst>
          </p:nvPr>
        </p:nvGraphicFramePr>
        <p:xfrm>
          <a:off x="1243584" y="1834973"/>
          <a:ext cx="8128000" cy="232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478245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26604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349642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41897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2004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dirty="0">
                          <a:effectLst/>
                        </a:rPr>
                        <a:t>  X       </a:t>
                      </a:r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>
                          <a:effectLst/>
                        </a:rPr>
                        <a:t>       Y       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>
                          <a:effectLst/>
                        </a:rPr>
                        <a:t>       X &amp; Y       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>
                          <a:effectLst/>
                        </a:rPr>
                        <a:t>       X | Y       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>
                          <a:effectLst/>
                        </a:rPr>
                        <a:t>       X ^ Y       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26418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PK" b="1" dirty="0">
                          <a:effectLst/>
                        </a:rPr>
                        <a:t>0</a:t>
                      </a:r>
                    </a:p>
                  </a:txBody>
                  <a:tcPr marL="38100" marR="38100" marT="66370" marB="6637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PK" b="1">
                          <a:effectLst/>
                        </a:rPr>
                        <a:t>0</a:t>
                      </a:r>
                    </a:p>
                  </a:txBody>
                  <a:tcPr marL="66370" marR="66370" marT="66370" marB="6637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PK" sz="1400" b="0" dirty="0">
                          <a:effectLst/>
                        </a:rPr>
                        <a:t>0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PK" sz="1400" b="0">
                          <a:effectLst/>
                        </a:rPr>
                        <a:t>0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PK" sz="1400" b="0">
                          <a:effectLst/>
                        </a:rPr>
                        <a:t>0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03061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PK" b="1">
                          <a:effectLst/>
                        </a:rPr>
                        <a:t>0</a:t>
                      </a:r>
                    </a:p>
                  </a:txBody>
                  <a:tcPr marL="38100" marR="38100" marT="66370" marB="6637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PK" b="1">
                          <a:effectLst/>
                        </a:rPr>
                        <a:t>1</a:t>
                      </a:r>
                    </a:p>
                  </a:txBody>
                  <a:tcPr marL="66370" marR="66370" marT="66370" marB="6637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PK" sz="1400" b="0" dirty="0">
                          <a:effectLst/>
                        </a:rPr>
                        <a:t>0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PK" sz="1400" b="0" dirty="0">
                          <a:effectLst/>
                        </a:rPr>
                        <a:t>1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PK" sz="1400" b="0">
                          <a:effectLst/>
                        </a:rPr>
                        <a:t>1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57996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PK" b="1">
                          <a:effectLst/>
                        </a:rPr>
                        <a:t>1</a:t>
                      </a:r>
                    </a:p>
                  </a:txBody>
                  <a:tcPr marL="38100" marR="38100" marT="66370" marB="6637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PK" b="1">
                          <a:effectLst/>
                        </a:rPr>
                        <a:t>0</a:t>
                      </a:r>
                    </a:p>
                  </a:txBody>
                  <a:tcPr marL="66370" marR="66370" marT="66370" marB="6637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PK" sz="1400" b="0">
                          <a:effectLst/>
                        </a:rPr>
                        <a:t>0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PK" sz="1400" b="0" dirty="0">
                          <a:effectLst/>
                        </a:rPr>
                        <a:t>1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PK" sz="1400" b="0" dirty="0">
                          <a:effectLst/>
                        </a:rPr>
                        <a:t>1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5132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PK" b="1">
                          <a:effectLst/>
                        </a:rPr>
                        <a:t>1</a:t>
                      </a:r>
                    </a:p>
                  </a:txBody>
                  <a:tcPr marL="38100" marR="38100" marT="66370" marB="6637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PK" b="1">
                          <a:effectLst/>
                        </a:rPr>
                        <a:t>1</a:t>
                      </a:r>
                    </a:p>
                  </a:txBody>
                  <a:tcPr marL="66370" marR="66370" marT="66370" marB="6637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PK" sz="1400" b="0">
                          <a:effectLst/>
                        </a:rPr>
                        <a:t>1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PK" sz="1400" b="0" dirty="0">
                          <a:effectLst/>
                        </a:rPr>
                        <a:t>1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PK" sz="1400" b="0" dirty="0">
                          <a:effectLst/>
                        </a:rPr>
                        <a:t>0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1746105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D9378E1-30C3-09E9-EA5E-F1B100AA2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6B52-3369-114E-0097-206B95A7BC5C}"/>
              </a:ext>
            </a:extLst>
          </p:cNvPr>
          <p:cNvSpPr txBox="1"/>
          <p:nvPr/>
        </p:nvSpPr>
        <p:spPr>
          <a:xfrm>
            <a:off x="1487424" y="5023027"/>
            <a:ext cx="10277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variable = (condition)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PK" altLang="en-PK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Expression2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kumimoji="0" lang="en-PK" altLang="en-PK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Expression3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PK" altLang="en-PK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D3EABB-1F42-9174-1B05-D01740CC2584}"/>
              </a:ext>
            </a:extLst>
          </p:cNvPr>
          <p:cNvSpPr txBox="1"/>
          <p:nvPr/>
        </p:nvSpPr>
        <p:spPr>
          <a:xfrm>
            <a:off x="1328928" y="416949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Source Sans 3"/>
              </a:rPr>
              <a:t>Conditional or Ternary Operator (?:) in C</a:t>
            </a:r>
          </a:p>
        </p:txBody>
      </p:sp>
    </p:spTree>
    <p:extLst>
      <p:ext uri="{BB962C8B-B14F-4D97-AF65-F5344CB8AC3E}">
        <p14:creationId xmlns:p14="http://schemas.microsoft.com/office/powerpoint/2010/main" val="40490142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728</Words>
  <Application>Microsoft Office PowerPoint</Application>
  <PresentationFormat>Widescreen</PresentationFormat>
  <Paragraphs>207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Algerian</vt:lpstr>
      <vt:lpstr>Arial</vt:lpstr>
      <vt:lpstr>Calibri</vt:lpstr>
      <vt:lpstr>Calibri Light</vt:lpstr>
      <vt:lpstr>Consolas</vt:lpstr>
      <vt:lpstr>erdana</vt:lpstr>
      <vt:lpstr>inter-bold</vt:lpstr>
      <vt:lpstr>inter-regular</vt:lpstr>
      <vt:lpstr>Nunito</vt:lpstr>
      <vt:lpstr>Segoe UI</vt:lpstr>
      <vt:lpstr>Source Sans 3</vt:lpstr>
      <vt:lpstr>Times New Roman</vt:lpstr>
      <vt:lpstr>Verdana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Ifrah Khan</dc:creator>
  <cp:lastModifiedBy>LAB</cp:lastModifiedBy>
  <cp:revision>8</cp:revision>
  <dcterms:created xsi:type="dcterms:W3CDTF">2024-04-30T01:09:50Z</dcterms:created>
  <dcterms:modified xsi:type="dcterms:W3CDTF">2024-04-30T07:16:16Z</dcterms:modified>
</cp:coreProperties>
</file>