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24C-D2CE-44E3-B7E8-FB04F4CCB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F43AB-384D-408C-AC32-884AED553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EC73D3-3B3A-44BD-AB67-548D0CEB73C1}"/>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D08966CE-16BF-43CE-9C99-C704A3188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193D9-3BDA-44F7-AC40-3A72CD660202}"/>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94189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A424-D021-4D35-80D6-C13DC31F3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9C7B6-53D7-43BE-BC38-FEC103CEA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EE9EA-619D-4B46-8A4D-CC03DBD991C9}"/>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12836AC4-9D60-4F3B-9B46-0771CC7D85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B62F4E-05B4-4BB7-B2B2-C9DDC1AFE6A4}"/>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121482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06EAB-529D-489C-B2D6-2B3D54CBE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A48CF-A1A2-4768-B6F5-CB6C02333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57733-47B0-44BD-9A6E-66E2980EB45B}"/>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CF974692-5F91-4610-9C55-708818D186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4E6B-6DCA-4272-9C60-9CB98179FE8A}"/>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353890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B44-BF61-4A35-BE40-26BD0CF29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CF955-9DDD-4084-972E-B2DA1D200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5E909-74C8-4D4E-94CF-1EE6A6296EA1}"/>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3CB4630C-F75A-435E-AA2C-AAF345C433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AF226E-4F78-4DD2-911B-462EB2377509}"/>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405646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EE3C-1D4E-43E8-B7C2-4BB9BAEFE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DAA8D-ED0C-402B-85E0-15C130F72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ADBEE-773F-4E46-BBA9-2603ACC7EF34}"/>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FDB3E46E-86F8-4453-BB12-04E4BDA751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2F570D-07D7-4B40-A843-AE38CE2B081E}"/>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419931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DB92-2D34-4EF6-A1D1-7BEB60967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A18E0-5F91-42DD-B126-3D85D27EF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788EC-9083-408B-A646-68264B0247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62D65-70B1-483F-AF4C-8A4661F5F8C2}"/>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6" name="Footer Placeholder 5">
            <a:extLst>
              <a:ext uri="{FF2B5EF4-FFF2-40B4-BE49-F238E27FC236}">
                <a16:creationId xmlns:a16="http://schemas.microsoft.com/office/drawing/2014/main" id="{1BA8B0B3-BECF-41B9-85AA-55F4A3AE1A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CFBD9-7F61-4ABD-9272-9D97A38083C1}"/>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95520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973E-D4A2-4282-8C77-7492AE0DA9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1F450-C558-4375-98AF-0CB347F05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05BD7-AE3A-4AD6-BEF4-72FF66A6A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6F077-485F-4086-A567-C14473FDC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BF9C9-C854-4B41-9CF1-9937E4C6AD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CC9B3-064C-48A6-ACED-35EFF4FB5D90}"/>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8" name="Footer Placeholder 7">
            <a:extLst>
              <a:ext uri="{FF2B5EF4-FFF2-40B4-BE49-F238E27FC236}">
                <a16:creationId xmlns:a16="http://schemas.microsoft.com/office/drawing/2014/main" id="{77712A44-440D-474F-9127-C61C8E8A22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343B26-B611-41CA-B974-73D7B86173B6}"/>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06165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B5AF-0C8B-4559-935F-F83E6F035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9F225-1241-4041-A120-45BB90F6FB15}"/>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4" name="Footer Placeholder 3">
            <a:extLst>
              <a:ext uri="{FF2B5EF4-FFF2-40B4-BE49-F238E27FC236}">
                <a16:creationId xmlns:a16="http://schemas.microsoft.com/office/drawing/2014/main" id="{F04C0BB9-7146-4BE4-A9B9-ADA4187489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9CC5C78-B6B7-4E36-ACD1-BF52CA31EC50}"/>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197894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8B5F8-EA96-4044-86EE-949DA7D10E90}"/>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3" name="Footer Placeholder 2">
            <a:extLst>
              <a:ext uri="{FF2B5EF4-FFF2-40B4-BE49-F238E27FC236}">
                <a16:creationId xmlns:a16="http://schemas.microsoft.com/office/drawing/2014/main" id="{596713EA-88C8-436E-9BA9-2CA2B13F25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C84F1A-D63C-4F16-86E8-3E15FD3543BD}"/>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73152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5DE7-1499-40EC-BF1E-FE434F038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FE68C2-4EA9-42CF-AA65-500D266CF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47701-ED32-4024-AC1B-F110D1652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6D583-7454-4A1D-BB6B-306CF1B3B373}"/>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6" name="Footer Placeholder 5">
            <a:extLst>
              <a:ext uri="{FF2B5EF4-FFF2-40B4-BE49-F238E27FC236}">
                <a16:creationId xmlns:a16="http://schemas.microsoft.com/office/drawing/2014/main" id="{A392616E-0746-48ED-AACD-32376C204A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E6B685-6270-4B0A-A95E-378DE08BE9F2}"/>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27911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692D-FFE8-464C-81E1-AB9141FA4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B6FAA-8DE7-43CB-A73E-76C0CE110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BD9D718-024A-4B3D-B61F-FDE67328C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1CFAB-462F-4E57-91F8-CD4D04608A67}"/>
              </a:ext>
            </a:extLst>
          </p:cNvPr>
          <p:cNvSpPr>
            <a:spLocks noGrp="1"/>
          </p:cNvSpPr>
          <p:nvPr>
            <p:ph type="dt" sz="half" idx="10"/>
          </p:nvPr>
        </p:nvSpPr>
        <p:spPr/>
        <p:txBody>
          <a:bodyPr/>
          <a:lstStyle/>
          <a:p>
            <a:fld id="{14F11C7B-D0DC-4FDB-906F-A590BC2E0777}" type="datetimeFigureOut">
              <a:rPr lang="en-US" smtClean="0"/>
              <a:t>6/28/2024</a:t>
            </a:fld>
            <a:endParaRPr lang="en-US" dirty="0"/>
          </a:p>
        </p:txBody>
      </p:sp>
      <p:sp>
        <p:nvSpPr>
          <p:cNvPr id="6" name="Footer Placeholder 5">
            <a:extLst>
              <a:ext uri="{FF2B5EF4-FFF2-40B4-BE49-F238E27FC236}">
                <a16:creationId xmlns:a16="http://schemas.microsoft.com/office/drawing/2014/main" id="{5BB3F594-6B86-4963-8DEC-16122B83FC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1A6FF-819A-42BF-9D32-8B1D4BAABB68}"/>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176924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7AE05-2061-4864-A015-1B80B56A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334BB-EA25-415A-9072-C12185B03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68F84-337B-4FA0-B31F-3A47016C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1C7B-D0DC-4FDB-906F-A590BC2E0777}" type="datetimeFigureOut">
              <a:rPr lang="en-US" smtClean="0"/>
              <a:t>6/28/2024</a:t>
            </a:fld>
            <a:endParaRPr lang="en-US" dirty="0"/>
          </a:p>
        </p:txBody>
      </p:sp>
      <p:sp>
        <p:nvSpPr>
          <p:cNvPr id="5" name="Footer Placeholder 4">
            <a:extLst>
              <a:ext uri="{FF2B5EF4-FFF2-40B4-BE49-F238E27FC236}">
                <a16:creationId xmlns:a16="http://schemas.microsoft.com/office/drawing/2014/main" id="{56153312-7693-4BE9-9CD8-CF6AE341C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AFE773-F17D-4F63-B390-6FA1C19E2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1A24B-46A7-4B61-9FB5-51A0A1C27DD6}" type="slidenum">
              <a:rPr lang="en-US" smtClean="0"/>
              <a:t>‹#›</a:t>
            </a:fld>
            <a:endParaRPr lang="en-US" dirty="0"/>
          </a:p>
        </p:txBody>
      </p:sp>
    </p:spTree>
    <p:extLst>
      <p:ext uri="{BB962C8B-B14F-4D97-AF65-F5344CB8AC3E}">
        <p14:creationId xmlns:p14="http://schemas.microsoft.com/office/powerpoint/2010/main" val="3458174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01239-6143-4416-9E19-9016896A641C}"/>
              </a:ext>
            </a:extLst>
          </p:cNvPr>
          <p:cNvPicPr>
            <a:picLocks noChangeAspect="1"/>
          </p:cNvPicPr>
          <p:nvPr/>
        </p:nvPicPr>
        <p:blipFill>
          <a:blip r:embed="rId2"/>
          <a:stretch>
            <a:fillRect/>
          </a:stretch>
        </p:blipFill>
        <p:spPr>
          <a:xfrm>
            <a:off x="2751080" y="0"/>
            <a:ext cx="6689840" cy="6858000"/>
          </a:xfrm>
          <a:prstGeom prst="rect">
            <a:avLst/>
          </a:prstGeom>
        </p:spPr>
      </p:pic>
      <p:sp>
        <p:nvSpPr>
          <p:cNvPr id="5" name="TextBox 4">
            <a:extLst>
              <a:ext uri="{FF2B5EF4-FFF2-40B4-BE49-F238E27FC236}">
                <a16:creationId xmlns:a16="http://schemas.microsoft.com/office/drawing/2014/main" id="{A5B71075-7B36-458B-AD20-55E0AD7C19BF}"/>
              </a:ext>
            </a:extLst>
          </p:cNvPr>
          <p:cNvSpPr txBox="1"/>
          <p:nvPr/>
        </p:nvSpPr>
        <p:spPr>
          <a:xfrm>
            <a:off x="371060" y="251793"/>
            <a:ext cx="11403598" cy="64325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sng" strike="noStrike" kern="1200" cap="none" spc="0" normalizeH="0" baseline="0" noProof="0" dirty="0">
                <a:ln>
                  <a:noFill/>
                </a:ln>
                <a:solidFill>
                  <a:srgbClr val="4472C4">
                    <a:lumMod val="75000"/>
                  </a:srgbClr>
                </a:solidFill>
                <a:effectLst/>
                <a:uLnTx/>
                <a:uFillTx/>
                <a:latin typeface="Times New Roman" panose="02020603050405020304" pitchFamily="18" charset="0"/>
                <a:ea typeface="+mn-ea"/>
                <a:cs typeface="Times New Roman" panose="02020603050405020304" pitchFamily="18" charset="0"/>
              </a:rPr>
              <a:t>Master “C Language” In 30 Days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This course is presented By: </a:t>
            </a:r>
            <a:r>
              <a:rPr kumimoji="0" lang="en-US" sz="3200" b="0" i="0" u="sng"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“TECH INVOLVERS”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211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67EF5B-E0A3-4795-B4FF-E284224795A4}"/>
              </a:ext>
            </a:extLst>
          </p:cNvPr>
          <p:cNvPicPr>
            <a:picLocks noChangeAspect="1"/>
          </p:cNvPicPr>
          <p:nvPr/>
        </p:nvPicPr>
        <p:blipFill>
          <a:blip r:embed="rId2"/>
          <a:stretch>
            <a:fillRect/>
          </a:stretch>
        </p:blipFill>
        <p:spPr>
          <a:xfrm>
            <a:off x="2963115" y="0"/>
            <a:ext cx="6689840" cy="6858000"/>
          </a:xfrm>
          <a:prstGeom prst="rect">
            <a:avLst/>
          </a:prstGeom>
        </p:spPr>
      </p:pic>
      <p:sp>
        <p:nvSpPr>
          <p:cNvPr id="4" name="TextBox 3">
            <a:extLst>
              <a:ext uri="{FF2B5EF4-FFF2-40B4-BE49-F238E27FC236}">
                <a16:creationId xmlns:a16="http://schemas.microsoft.com/office/drawing/2014/main" id="{73DAFD25-A330-4D34-8576-FC140DD3C2E1}"/>
              </a:ext>
            </a:extLst>
          </p:cNvPr>
          <p:cNvSpPr txBox="1"/>
          <p:nvPr/>
        </p:nvSpPr>
        <p:spPr>
          <a:xfrm>
            <a:off x="264816" y="318053"/>
            <a:ext cx="11781409" cy="5404046"/>
          </a:xfrm>
          <a:prstGeom prst="rect">
            <a:avLst/>
          </a:prstGeom>
          <a:noFill/>
        </p:spPr>
        <p:txBody>
          <a:bodyPr wrap="square">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Introduction to Pointers in  C</a:t>
            </a:r>
          </a:p>
          <a:p>
            <a:r>
              <a:rPr lang="en-US" sz="2400" b="1" u="sng" dirty="0">
                <a:solidFill>
                  <a:schemeClr val="bg1"/>
                </a:solidFill>
                <a:latin typeface="Times New Roman" panose="02020603050405020304" pitchFamily="18" charset="0"/>
                <a:cs typeface="Times New Roman" panose="02020603050405020304" pitchFamily="18" charset="0"/>
              </a:rPr>
              <a:t>Definition</a:t>
            </a:r>
            <a:r>
              <a:rPr lang="en-US" sz="2000" b="1" u="sng" dirty="0">
                <a:solidFill>
                  <a:schemeClr val="bg1"/>
                </a:solidFill>
                <a:latin typeface="Times New Roman" panose="02020603050405020304" pitchFamily="18" charset="0"/>
                <a:cs typeface="Times New Roman" panose="02020603050405020304" pitchFamily="18" charset="0"/>
              </a:rPr>
              <a:t>:</a:t>
            </a:r>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A pointer is a variable that stores the memory address of another variable.</a:t>
            </a:r>
          </a:p>
          <a:p>
            <a:r>
              <a:rPr lang="en-US" sz="2400" b="1" u="sng" dirty="0">
                <a:solidFill>
                  <a:schemeClr val="bg1"/>
                </a:solidFill>
                <a:latin typeface="Times New Roman" panose="02020603050405020304" pitchFamily="18" charset="0"/>
                <a:cs typeface="Times New Roman" panose="02020603050405020304" pitchFamily="18" charset="0"/>
              </a:rPr>
              <a:t>Importance:</a:t>
            </a:r>
          </a:p>
          <a:p>
            <a:r>
              <a:rPr lang="en-US" sz="20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Pointers provide powerful features for dynamic memory allocation, efficient array handling, and function argument passing.</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Basic Pointer Syntax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Declaration:</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 *ptr;</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Declares a pointer to an integer</a:t>
            </a:r>
            <a:endParaRPr kumimoji="0" lang="en-US" altLang="en-US" sz="36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Initialization:</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 var = 10; int *ptr = &amp;var;</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Initializes the pointer with the address of </a:t>
            </a:r>
            <a:r>
              <a:rPr kumimoji="0" lang="en-US" altLang="en-US" sz="20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var</a:t>
            </a:r>
            <a:endParaRPr kumimoji="0" lang="en-US" altLang="en-US" sz="28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Dereferencing:</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printf("%d", *ptr); </a:t>
            </a:r>
            <a:r>
              <a:rPr kumimoji="0" lang="en-US" altLang="en-US" sz="2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Outputs the value at the memory address stored in </a:t>
            </a:r>
            <a:r>
              <a:rPr kumimoji="0" lang="en-US" altLang="en-US"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ptr</a:t>
            </a:r>
            <a:r>
              <a:rPr kumimoji="0" lang="en-US" altLang="en-US" sz="24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27B0112-69D1-48BD-93BE-CA9D4A524F82}"/>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5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D7710F-BE24-44A0-87D1-A982E9F406B4}"/>
              </a:ext>
            </a:extLst>
          </p:cNvPr>
          <p:cNvPicPr>
            <a:picLocks noChangeAspect="1"/>
          </p:cNvPicPr>
          <p:nvPr/>
        </p:nvPicPr>
        <p:blipFill>
          <a:blip r:embed="rId2"/>
          <a:stretch>
            <a:fillRect/>
          </a:stretch>
        </p:blipFill>
        <p:spPr>
          <a:xfrm>
            <a:off x="2751080" y="0"/>
            <a:ext cx="6689840" cy="6858000"/>
          </a:xfrm>
          <a:prstGeom prst="rect">
            <a:avLst/>
          </a:prstGeom>
        </p:spPr>
      </p:pic>
      <p:sp>
        <p:nvSpPr>
          <p:cNvPr id="7" name="TextBox 6">
            <a:extLst>
              <a:ext uri="{FF2B5EF4-FFF2-40B4-BE49-F238E27FC236}">
                <a16:creationId xmlns:a16="http://schemas.microsoft.com/office/drawing/2014/main" id="{229EDB14-CB8E-4213-89C0-FA48C48753C5}"/>
              </a:ext>
            </a:extLst>
          </p:cNvPr>
          <p:cNvSpPr txBox="1"/>
          <p:nvPr/>
        </p:nvSpPr>
        <p:spPr>
          <a:xfrm>
            <a:off x="304800" y="318052"/>
            <a:ext cx="11608903" cy="6309420"/>
          </a:xfrm>
          <a:prstGeom prst="rect">
            <a:avLst/>
          </a:prstGeom>
          <a:noFill/>
        </p:spPr>
        <p:txBody>
          <a:bodyPr wrap="square">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u="sng" dirty="0">
                <a:solidFill>
                  <a:schemeClr val="accent1">
                    <a:lumMod val="75000"/>
                  </a:schemeClr>
                </a:solidFill>
                <a:latin typeface="Times New Roman" panose="02020603050405020304" pitchFamily="18" charset="0"/>
                <a:cs typeface="Times New Roman" panose="02020603050405020304" pitchFamily="18" charset="0"/>
              </a:rPr>
              <a:t>Types of pointers</a:t>
            </a: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Null pointer</a:t>
            </a:r>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A null pointer is a special pointer that does not point to any valid memory address. It is used to signify that the pointer is not assigned to any memory location. In C, a null pointer is often used as a sentinel value to indicate that the pointer is not pointing to any valid object. </a:t>
            </a:r>
          </a:p>
          <a:p>
            <a:r>
              <a:rPr lang="en-US" sz="3200" b="1" u="sng" dirty="0">
                <a:solidFill>
                  <a:schemeClr val="bg1"/>
                </a:solidFill>
                <a:latin typeface="Times New Roman" panose="02020603050405020304" pitchFamily="18" charset="0"/>
                <a:cs typeface="Times New Roman" panose="02020603050405020304" pitchFamily="18" charset="0"/>
              </a:rPr>
              <a:t>Syntax:</a:t>
            </a:r>
          </a:p>
          <a:p>
            <a:r>
              <a:rPr lang="en-US" sz="2800" dirty="0">
                <a:solidFill>
                  <a:schemeClr val="bg1"/>
                </a:solidFill>
                <a:latin typeface="Times New Roman" panose="02020603050405020304" pitchFamily="18" charset="0"/>
                <a:cs typeface="Times New Roman" panose="02020603050405020304" pitchFamily="18" charset="0"/>
              </a:rPr>
              <a:t> int *ptr = </a:t>
            </a:r>
            <a:r>
              <a:rPr lang="en-US" sz="2800" dirty="0">
                <a:solidFill>
                  <a:srgbClr val="0070C0"/>
                </a:solidFill>
                <a:latin typeface="Times New Roman" panose="02020603050405020304" pitchFamily="18" charset="0"/>
                <a:cs typeface="Times New Roman" panose="02020603050405020304" pitchFamily="18" charset="0"/>
              </a:rPr>
              <a:t>NULL</a:t>
            </a:r>
            <a:r>
              <a:rPr lang="en-US" sz="2800" dirty="0">
                <a:solidFill>
                  <a:schemeClr val="bg1"/>
                </a:solidFill>
                <a:latin typeface="Times New Roman" panose="02020603050405020304" pitchFamily="18" charset="0"/>
                <a:cs typeface="Times New Roman" panose="02020603050405020304" pitchFamily="18" charset="0"/>
              </a:rPr>
              <a:t>;</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Example:</a:t>
            </a:r>
          </a:p>
          <a:p>
            <a:r>
              <a:rPr lang="en-US" sz="2800" dirty="0">
                <a:solidFill>
                  <a:schemeClr val="bg1"/>
                </a:solidFill>
                <a:latin typeface="Times New Roman" panose="02020603050405020304" pitchFamily="18" charset="0"/>
                <a:cs typeface="Times New Roman" panose="02020603050405020304" pitchFamily="18" charset="0"/>
              </a:rPr>
              <a:t>int </a:t>
            </a:r>
            <a:r>
              <a:rPr lang="en-US" sz="2800" dirty="0">
                <a:solidFill>
                  <a:schemeClr val="accent2">
                    <a:lumMod val="50000"/>
                  </a:schemeClr>
                </a:solidFill>
                <a:latin typeface="Times New Roman" panose="02020603050405020304" pitchFamily="18" charset="0"/>
                <a:cs typeface="Times New Roman" panose="02020603050405020304" pitchFamily="18" charset="0"/>
              </a:rPr>
              <a:t>*ptr </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NULL</a:t>
            </a:r>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if (</a:t>
            </a:r>
            <a:r>
              <a:rPr lang="en-US" sz="2800" dirty="0">
                <a:solidFill>
                  <a:schemeClr val="accent2">
                    <a:lumMod val="50000"/>
                  </a:schemeClr>
                </a:solidFill>
                <a:latin typeface="Times New Roman" panose="02020603050405020304" pitchFamily="18" charset="0"/>
                <a:cs typeface="Times New Roman" panose="02020603050405020304" pitchFamily="18" charset="0"/>
              </a:rPr>
              <a:t>ptr</a:t>
            </a:r>
            <a:r>
              <a:rPr lang="en-US" sz="2800" dirty="0">
                <a:solidFill>
                  <a:schemeClr val="bg1"/>
                </a:solidFill>
                <a:latin typeface="Times New Roman" panose="02020603050405020304" pitchFamily="18" charset="0"/>
                <a:cs typeface="Times New Roman" panose="02020603050405020304" pitchFamily="18" charset="0"/>
              </a:rPr>
              <a:t> == NULL) {</a:t>
            </a:r>
          </a:p>
          <a:p>
            <a:r>
              <a:rPr lang="en-US" sz="2800" dirty="0">
                <a:solidFill>
                  <a:schemeClr val="bg1"/>
                </a:solidFill>
                <a:latin typeface="Times New Roman" panose="02020603050405020304" pitchFamily="18" charset="0"/>
                <a:cs typeface="Times New Roman" panose="02020603050405020304" pitchFamily="18" charset="0"/>
              </a:rPr>
              <a:t>    printf("Pointer is null.");</a:t>
            </a:r>
          </a:p>
          <a:p>
            <a:r>
              <a:rPr lang="en-US" sz="2800" dirty="0">
                <a:solidFill>
                  <a:schemeClr val="bg1"/>
                </a:solidFill>
                <a:latin typeface="Times New Roman" panose="02020603050405020304" pitchFamily="18"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35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1070AE-924A-43A6-B7C4-3F609F836A32}"/>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BCBFF5AE-9833-46D6-B129-8AF843C36C62}"/>
              </a:ext>
            </a:extLst>
          </p:cNvPr>
          <p:cNvSpPr txBox="1"/>
          <p:nvPr/>
        </p:nvSpPr>
        <p:spPr>
          <a:xfrm>
            <a:off x="291547" y="384313"/>
            <a:ext cx="11078817" cy="5324535"/>
          </a:xfrm>
          <a:prstGeom prst="rect">
            <a:avLst/>
          </a:prstGeom>
          <a:noFill/>
        </p:spPr>
        <p:txBody>
          <a:bodyPr wrap="square">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Wild Pointer</a:t>
            </a:r>
          </a:p>
          <a:p>
            <a:r>
              <a:rPr lang="en-US" sz="2800" dirty="0">
                <a:solidFill>
                  <a:schemeClr val="bg1"/>
                </a:solidFill>
                <a:latin typeface="Times New Roman" panose="02020603050405020304" pitchFamily="18" charset="0"/>
                <a:cs typeface="Times New Roman" panose="02020603050405020304" pitchFamily="18" charset="0"/>
              </a:rPr>
              <a:t>A wild pointer is a pointer that has not been initialized to a valid memory address. It holds some arbitrary value and may point to a random memory location. It is crucial to initialize pointers to avoid wild pointers.</a:t>
            </a:r>
          </a:p>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Syntax:</a:t>
            </a:r>
          </a:p>
          <a:p>
            <a:r>
              <a:rPr lang="en-US" sz="2800" dirty="0">
                <a:solidFill>
                  <a:schemeClr val="bg1"/>
                </a:solidFill>
                <a:latin typeface="Times New Roman" panose="02020603050405020304" pitchFamily="18" charset="0"/>
                <a:cs typeface="Times New Roman" panose="02020603050405020304" pitchFamily="18" charset="0"/>
              </a:rPr>
              <a:t> int *ptr; </a:t>
            </a:r>
            <a:r>
              <a:rPr lang="en-US" sz="2800" dirty="0">
                <a:solidFill>
                  <a:schemeClr val="accent6">
                    <a:lumMod val="75000"/>
                  </a:schemeClr>
                </a:solidFill>
                <a:latin typeface="Times New Roman" panose="02020603050405020304" pitchFamily="18" charset="0"/>
                <a:cs typeface="Times New Roman" panose="02020603050405020304" pitchFamily="18" charset="0"/>
              </a:rPr>
              <a:t>// Uninitialized pointer</a:t>
            </a:r>
          </a:p>
          <a:p>
            <a:r>
              <a:rPr lang="en-US" sz="2800" b="1" u="sng" dirty="0">
                <a:solidFill>
                  <a:schemeClr val="bg1"/>
                </a:solidFill>
                <a:latin typeface="Times New Roman" panose="02020603050405020304" pitchFamily="18" charset="0"/>
                <a:cs typeface="Times New Roman" panose="02020603050405020304" pitchFamily="18" charset="0"/>
              </a:rPr>
              <a:t>Example:</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int *ptr; </a:t>
            </a:r>
            <a:r>
              <a:rPr lang="en-US" sz="2800" dirty="0">
                <a:solidFill>
                  <a:schemeClr val="accent6">
                    <a:lumMod val="75000"/>
                  </a:schemeClr>
                </a:solidFill>
                <a:latin typeface="Times New Roman" panose="02020603050405020304" pitchFamily="18" charset="0"/>
                <a:cs typeface="Times New Roman" panose="02020603050405020304" pitchFamily="18" charset="0"/>
              </a:rPr>
              <a:t>// Wild pointer</a:t>
            </a:r>
          </a:p>
          <a:p>
            <a:r>
              <a:rPr lang="en-US" sz="2800" dirty="0">
                <a:solidFill>
                  <a:schemeClr val="bg1"/>
                </a:solidFill>
                <a:latin typeface="Times New Roman" panose="02020603050405020304" pitchFamily="18" charset="0"/>
                <a:cs typeface="Times New Roman" panose="02020603050405020304" pitchFamily="18" charset="0"/>
              </a:rPr>
              <a:t>*ptr = 10; </a:t>
            </a:r>
            <a:r>
              <a:rPr lang="en-US" sz="2800" dirty="0">
                <a:solidFill>
                  <a:schemeClr val="accent6">
                    <a:lumMod val="75000"/>
                  </a:schemeClr>
                </a:solidFill>
                <a:latin typeface="Times New Roman" panose="02020603050405020304" pitchFamily="18" charset="0"/>
                <a:cs typeface="Times New Roman" panose="02020603050405020304" pitchFamily="18" charset="0"/>
              </a:rPr>
              <a:t>// Undefined behavior</a:t>
            </a:r>
          </a:p>
          <a:p>
            <a:endParaRPr lang="en-US" sz="2800" dirty="0">
              <a:solidFill>
                <a:schemeClr val="accent6">
                  <a:lumMod val="75000"/>
                </a:schemeClr>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Risk: </a:t>
            </a:r>
            <a:r>
              <a:rPr lang="en-US" sz="2800" dirty="0">
                <a:solidFill>
                  <a:schemeClr val="bg1"/>
                </a:solidFill>
                <a:latin typeface="Times New Roman" panose="02020603050405020304" pitchFamily="18" charset="0"/>
                <a:cs typeface="Times New Roman" panose="02020603050405020304" pitchFamily="18" charset="0"/>
              </a:rPr>
              <a:t>May lead to undefined behavior or program crashes as it points to an arbitrary location in memory.</a:t>
            </a:r>
          </a:p>
        </p:txBody>
      </p:sp>
    </p:spTree>
    <p:extLst>
      <p:ext uri="{BB962C8B-B14F-4D97-AF65-F5344CB8AC3E}">
        <p14:creationId xmlns:p14="http://schemas.microsoft.com/office/powerpoint/2010/main" val="217430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7B2C95-8497-4A18-B636-1F3DED4FA8E5}"/>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4A4C0BA3-347B-45A0-A7A0-A13E64007EE0}"/>
              </a:ext>
            </a:extLst>
          </p:cNvPr>
          <p:cNvSpPr txBox="1"/>
          <p:nvPr/>
        </p:nvSpPr>
        <p:spPr>
          <a:xfrm>
            <a:off x="516835" y="463827"/>
            <a:ext cx="11078817" cy="5078313"/>
          </a:xfrm>
          <a:prstGeom prst="rect">
            <a:avLst/>
          </a:prstGeom>
          <a:noFill/>
        </p:spPr>
        <p:txBody>
          <a:bodyPr wrap="square">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Void Pointer</a:t>
            </a:r>
          </a:p>
          <a:p>
            <a:r>
              <a:rPr lang="en-US" sz="2400" dirty="0">
                <a:solidFill>
                  <a:schemeClr val="bg1"/>
                </a:solidFill>
                <a:latin typeface="Times New Roman" panose="02020603050405020304" pitchFamily="18" charset="0"/>
                <a:cs typeface="Times New Roman" panose="02020603050405020304" pitchFamily="18" charset="0"/>
              </a:rPr>
              <a:t>A void pointer is a generic pointer type that can point to any data type. It is used </a:t>
            </a:r>
            <a:r>
              <a:rPr lang="en-US" sz="2400" b="1" dirty="0">
                <a:solidFill>
                  <a:schemeClr val="bg1"/>
                </a:solidFill>
                <a:latin typeface="Times New Roman" panose="02020603050405020304" pitchFamily="18" charset="0"/>
                <a:cs typeface="Times New Roman" panose="02020603050405020304" pitchFamily="18" charset="0"/>
              </a:rPr>
              <a:t>for dynamic memory allocation </a:t>
            </a:r>
            <a:r>
              <a:rPr lang="en-US" sz="2400" dirty="0">
                <a:solidFill>
                  <a:schemeClr val="bg1"/>
                </a:solidFill>
                <a:latin typeface="Times New Roman" panose="02020603050405020304" pitchFamily="18" charset="0"/>
                <a:cs typeface="Times New Roman" panose="02020603050405020304" pitchFamily="18" charset="0"/>
              </a:rPr>
              <a:t>and generic data handling. Since a void pointer does not have a type, it </a:t>
            </a:r>
            <a:r>
              <a:rPr lang="en-US" sz="2400" b="1" dirty="0">
                <a:solidFill>
                  <a:schemeClr val="bg1"/>
                </a:solidFill>
                <a:latin typeface="Times New Roman" panose="02020603050405020304" pitchFamily="18" charset="0"/>
                <a:cs typeface="Times New Roman" panose="02020603050405020304" pitchFamily="18" charset="0"/>
              </a:rPr>
              <a:t>cannot be dereferenced directly. </a:t>
            </a:r>
            <a:r>
              <a:rPr lang="en-US" sz="2400" dirty="0">
                <a:solidFill>
                  <a:schemeClr val="bg1"/>
                </a:solidFill>
                <a:latin typeface="Times New Roman" panose="02020603050405020304" pitchFamily="18" charset="0"/>
                <a:cs typeface="Times New Roman" panose="02020603050405020304" pitchFamily="18" charset="0"/>
              </a:rPr>
              <a:t>It needs to be </a:t>
            </a:r>
            <a:r>
              <a:rPr lang="en-US" sz="2400" b="1" dirty="0">
                <a:solidFill>
                  <a:schemeClr val="bg1"/>
                </a:solidFill>
                <a:latin typeface="Times New Roman" panose="02020603050405020304" pitchFamily="18" charset="0"/>
                <a:cs typeface="Times New Roman" panose="02020603050405020304" pitchFamily="18" charset="0"/>
              </a:rPr>
              <a:t>typecast</a:t>
            </a:r>
            <a:r>
              <a:rPr lang="en-US" sz="2400" dirty="0">
                <a:solidFill>
                  <a:schemeClr val="bg1"/>
                </a:solidFill>
                <a:latin typeface="Times New Roman" panose="02020603050405020304" pitchFamily="18" charset="0"/>
                <a:cs typeface="Times New Roman" panose="02020603050405020304" pitchFamily="18" charset="0"/>
              </a:rPr>
              <a:t> to the appropriate data type before dereferencing.</a:t>
            </a:r>
          </a:p>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Syntax: </a:t>
            </a:r>
          </a:p>
          <a:p>
            <a:r>
              <a:rPr lang="en-US" sz="2400" dirty="0">
                <a:solidFill>
                  <a:schemeClr val="accent2">
                    <a:lumMod val="50000"/>
                  </a:schemeClr>
                </a:solidFill>
                <a:latin typeface="Times New Roman" panose="02020603050405020304" pitchFamily="18" charset="0"/>
                <a:cs typeface="Times New Roman" panose="02020603050405020304" pitchFamily="18" charset="0"/>
              </a:rPr>
              <a:t>void</a:t>
            </a:r>
            <a:r>
              <a:rPr lang="en-US" sz="2400" dirty="0">
                <a:solidFill>
                  <a:schemeClr val="bg1"/>
                </a:solidFill>
                <a:latin typeface="Times New Roman" panose="02020603050405020304" pitchFamily="18" charset="0"/>
                <a:cs typeface="Times New Roman" panose="02020603050405020304" pitchFamily="18" charset="0"/>
              </a:rPr>
              <a:t> *ptr;</a:t>
            </a:r>
          </a:p>
          <a:p>
            <a:r>
              <a:rPr lang="en-US" sz="2400" b="1" u="sng" dirty="0">
                <a:solidFill>
                  <a:schemeClr val="bg1"/>
                </a:solidFill>
                <a:latin typeface="Times New Roman" panose="02020603050405020304" pitchFamily="18" charset="0"/>
                <a:cs typeface="Times New Roman" panose="02020603050405020304" pitchFamily="18" charset="0"/>
              </a:rPr>
              <a:t>Example:</a:t>
            </a:r>
          </a:p>
          <a:p>
            <a:r>
              <a:rPr lang="en-US" sz="2400" dirty="0">
                <a:solidFill>
                  <a:schemeClr val="bg1"/>
                </a:solidFill>
                <a:latin typeface="Times New Roman" panose="02020603050405020304" pitchFamily="18" charset="0"/>
                <a:cs typeface="Times New Roman" panose="02020603050405020304" pitchFamily="18" charset="0"/>
              </a:rPr>
              <a:t>int a = 10;</a:t>
            </a:r>
          </a:p>
          <a:p>
            <a:r>
              <a:rPr lang="en-US" sz="2400" dirty="0">
                <a:solidFill>
                  <a:schemeClr val="bg1"/>
                </a:solidFill>
                <a:latin typeface="Times New Roman" panose="02020603050405020304" pitchFamily="18" charset="0"/>
                <a:cs typeface="Times New Roman" panose="02020603050405020304" pitchFamily="18" charset="0"/>
              </a:rPr>
              <a:t>void *ptr = &amp;a;</a:t>
            </a:r>
          </a:p>
          <a:p>
            <a:r>
              <a:rPr lang="en-US" sz="2400" dirty="0">
                <a:solidFill>
                  <a:schemeClr val="bg1"/>
                </a:solidFill>
                <a:latin typeface="Times New Roman" panose="02020603050405020304" pitchFamily="18" charset="0"/>
                <a:cs typeface="Times New Roman" panose="02020603050405020304" pitchFamily="18" charset="0"/>
              </a:rPr>
              <a:t>printf("%d", *(int *)ptr); </a:t>
            </a:r>
            <a:r>
              <a:rPr lang="en-US" sz="2400" dirty="0">
                <a:solidFill>
                  <a:schemeClr val="accent6">
                    <a:lumMod val="75000"/>
                  </a:schemeClr>
                </a:solidFill>
                <a:latin typeface="Times New Roman" panose="02020603050405020304" pitchFamily="18" charset="0"/>
                <a:cs typeface="Times New Roman" panose="02020603050405020304" pitchFamily="18" charset="0"/>
              </a:rPr>
              <a:t>// Typecast before dereferencing</a:t>
            </a:r>
          </a:p>
          <a:p>
            <a:r>
              <a:rPr lang="en-US" sz="2400" b="1" u="sng" dirty="0">
                <a:solidFill>
                  <a:schemeClr val="bg1"/>
                </a:solidFill>
                <a:latin typeface="Times New Roman" panose="02020603050405020304" pitchFamily="18" charset="0"/>
                <a:cs typeface="Times New Roman" panose="02020603050405020304" pitchFamily="18" charset="0"/>
              </a:rPr>
              <a:t>Use Case: </a:t>
            </a:r>
            <a:r>
              <a:rPr lang="en-US" sz="2400" dirty="0">
                <a:solidFill>
                  <a:schemeClr val="bg1"/>
                </a:solidFill>
                <a:latin typeface="Times New Roman" panose="02020603050405020304" pitchFamily="18" charset="0"/>
                <a:cs typeface="Times New Roman" panose="02020603050405020304" pitchFamily="18" charset="0"/>
              </a:rPr>
              <a:t>Used for generic data handling in functions where the data type is not known in advance.</a:t>
            </a:r>
          </a:p>
        </p:txBody>
      </p:sp>
    </p:spTree>
    <p:extLst>
      <p:ext uri="{BB962C8B-B14F-4D97-AF65-F5344CB8AC3E}">
        <p14:creationId xmlns:p14="http://schemas.microsoft.com/office/powerpoint/2010/main" val="343925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C8EB93-6471-4277-A36D-C284853F1346}"/>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AA11D03D-D5F0-435E-85BB-05E5C29D2DAB}"/>
              </a:ext>
            </a:extLst>
          </p:cNvPr>
          <p:cNvSpPr txBox="1"/>
          <p:nvPr/>
        </p:nvSpPr>
        <p:spPr>
          <a:xfrm>
            <a:off x="450575" y="331304"/>
            <a:ext cx="11052312" cy="5078313"/>
          </a:xfrm>
          <a:prstGeom prst="rect">
            <a:avLst/>
          </a:prstGeom>
          <a:noFill/>
        </p:spPr>
        <p:txBody>
          <a:bodyPr wrap="square">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Dangling Pointer</a:t>
            </a:r>
          </a:p>
          <a:p>
            <a:r>
              <a:rPr lang="en-US" sz="2400" dirty="0">
                <a:solidFill>
                  <a:schemeClr val="bg1"/>
                </a:solidFill>
                <a:latin typeface="Times New Roman" panose="02020603050405020304" pitchFamily="18" charset="0"/>
                <a:cs typeface="Times New Roman" panose="02020603050405020304" pitchFamily="18" charset="0"/>
              </a:rPr>
              <a:t>A dangling pointer is a pointer that points to a memory location that has been </a:t>
            </a:r>
            <a:r>
              <a:rPr lang="en-US" sz="2400" b="1" dirty="0">
                <a:solidFill>
                  <a:schemeClr val="bg1"/>
                </a:solidFill>
                <a:latin typeface="Times New Roman" panose="02020603050405020304" pitchFamily="18" charset="0"/>
                <a:cs typeface="Times New Roman" panose="02020603050405020304" pitchFamily="18" charset="0"/>
              </a:rPr>
              <a:t>freed or deleted</a:t>
            </a:r>
            <a:r>
              <a:rPr lang="en-US" sz="2400" dirty="0">
                <a:solidFill>
                  <a:schemeClr val="bg1"/>
                </a:solidFill>
                <a:latin typeface="Times New Roman" panose="02020603050405020304" pitchFamily="18" charset="0"/>
                <a:cs typeface="Times New Roman" panose="02020603050405020304" pitchFamily="18" charset="0"/>
              </a:rPr>
              <a:t>. The pointer still holds the address, but the memory is no longer valid. </a:t>
            </a:r>
          </a:p>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Syntax:</a:t>
            </a:r>
          </a:p>
          <a:p>
            <a:r>
              <a:rPr lang="en-US" sz="2400" dirty="0">
                <a:solidFill>
                  <a:schemeClr val="bg1"/>
                </a:solidFill>
                <a:latin typeface="Times New Roman" panose="02020603050405020304" pitchFamily="18" charset="0"/>
                <a:cs typeface="Times New Roman" panose="02020603050405020304" pitchFamily="18" charset="0"/>
              </a:rPr>
              <a:t>int </a:t>
            </a:r>
            <a:r>
              <a:rPr lang="en-US" sz="2400" dirty="0">
                <a:solidFill>
                  <a:schemeClr val="accent2">
                    <a:lumMod val="50000"/>
                  </a:schemeClr>
                </a:solidFill>
                <a:latin typeface="Times New Roman" panose="02020603050405020304" pitchFamily="18" charset="0"/>
                <a:cs typeface="Times New Roman" panose="02020603050405020304" pitchFamily="18" charset="0"/>
              </a:rPr>
              <a:t>*ptr </a:t>
            </a:r>
            <a:r>
              <a:rPr lang="en-US" sz="2400" dirty="0">
                <a:solidFill>
                  <a:schemeClr val="bg1"/>
                </a:solidFill>
                <a:latin typeface="Times New Roman" panose="02020603050405020304" pitchFamily="18" charset="0"/>
                <a:cs typeface="Times New Roman" panose="02020603050405020304" pitchFamily="18" charset="0"/>
              </a:rPr>
              <a:t>= (int *)</a:t>
            </a:r>
            <a:r>
              <a:rPr lang="en-US" sz="2400" dirty="0">
                <a:solidFill>
                  <a:schemeClr val="accent1">
                    <a:lumMod val="75000"/>
                  </a:schemeClr>
                </a:solidFill>
                <a:latin typeface="Times New Roman" panose="02020603050405020304" pitchFamily="18" charset="0"/>
                <a:cs typeface="Times New Roman" panose="02020603050405020304" pitchFamily="18" charset="0"/>
              </a:rPr>
              <a:t>malloc</a:t>
            </a:r>
            <a:r>
              <a:rPr lang="en-US" sz="2400" dirty="0">
                <a:solidFill>
                  <a:schemeClr val="bg1"/>
                </a:solidFill>
                <a:latin typeface="Times New Roman" panose="02020603050405020304" pitchFamily="18" charset="0"/>
                <a:cs typeface="Times New Roman" panose="02020603050405020304" pitchFamily="18" charset="0"/>
              </a:rPr>
              <a:t>(sizeof(int));</a:t>
            </a:r>
          </a:p>
          <a:p>
            <a:r>
              <a:rPr lang="en-US" sz="2400" dirty="0">
                <a:solidFill>
                  <a:srgbClr val="0070C0"/>
                </a:solidFill>
                <a:latin typeface="Times New Roman" panose="02020603050405020304" pitchFamily="18" charset="0"/>
                <a:cs typeface="Times New Roman" panose="02020603050405020304" pitchFamily="18" charset="0"/>
              </a:rPr>
              <a:t>free(ptr);</a:t>
            </a:r>
          </a:p>
          <a:p>
            <a:r>
              <a:rPr lang="en-US" sz="2400" b="1" u="sng" dirty="0">
                <a:solidFill>
                  <a:schemeClr val="bg1"/>
                </a:solidFill>
                <a:latin typeface="Times New Roman" panose="02020603050405020304" pitchFamily="18" charset="0"/>
                <a:cs typeface="Times New Roman" panose="02020603050405020304" pitchFamily="18" charset="0"/>
              </a:rPr>
              <a:t>Example:</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int *ptr = (int *)</a:t>
            </a:r>
            <a:r>
              <a:rPr lang="en-US" sz="2400" dirty="0">
                <a:solidFill>
                  <a:srgbClr val="0070C0"/>
                </a:solidFill>
                <a:latin typeface="Times New Roman" panose="02020603050405020304" pitchFamily="18" charset="0"/>
                <a:cs typeface="Times New Roman" panose="02020603050405020304" pitchFamily="18" charset="0"/>
              </a:rPr>
              <a:t>malloc</a:t>
            </a:r>
            <a:r>
              <a:rPr lang="en-US" sz="2400" dirty="0">
                <a:solidFill>
                  <a:schemeClr val="bg1"/>
                </a:solidFill>
                <a:latin typeface="Times New Roman" panose="02020603050405020304" pitchFamily="18" charset="0"/>
                <a:cs typeface="Times New Roman" panose="02020603050405020304" pitchFamily="18" charset="0"/>
              </a:rPr>
              <a:t>(sizeof(int));</a:t>
            </a:r>
          </a:p>
          <a:p>
            <a:r>
              <a:rPr lang="en-US" sz="2400" dirty="0">
                <a:solidFill>
                  <a:srgbClr val="0070C0"/>
                </a:solidFill>
                <a:latin typeface="Times New Roman" panose="02020603050405020304" pitchFamily="18" charset="0"/>
                <a:cs typeface="Times New Roman" panose="02020603050405020304" pitchFamily="18" charset="0"/>
              </a:rPr>
              <a:t>free(ptr);</a:t>
            </a:r>
          </a:p>
          <a:p>
            <a:r>
              <a:rPr lang="en-US" sz="2400" dirty="0">
                <a:solidFill>
                  <a:schemeClr val="bg1"/>
                </a:solidFill>
                <a:latin typeface="Times New Roman" panose="02020603050405020304" pitchFamily="18" charset="0"/>
                <a:cs typeface="Times New Roman" panose="02020603050405020304" pitchFamily="18" charset="0"/>
              </a:rPr>
              <a:t>*ptr = 10; </a:t>
            </a:r>
            <a:r>
              <a:rPr lang="en-US" sz="2400" dirty="0">
                <a:solidFill>
                  <a:schemeClr val="accent6">
                    <a:lumMod val="75000"/>
                  </a:schemeClr>
                </a:solidFill>
                <a:latin typeface="Times New Roman" panose="02020603050405020304" pitchFamily="18" charset="0"/>
                <a:cs typeface="Times New Roman" panose="02020603050405020304" pitchFamily="18" charset="0"/>
              </a:rPr>
              <a:t>// Undefined behavior</a:t>
            </a:r>
          </a:p>
          <a:p>
            <a:r>
              <a:rPr lang="en-US" sz="2400" b="1" u="sng" dirty="0">
                <a:solidFill>
                  <a:schemeClr val="bg1"/>
                </a:solidFill>
                <a:latin typeface="Times New Roman" panose="02020603050405020304" pitchFamily="18" charset="0"/>
                <a:cs typeface="Times New Roman" panose="02020603050405020304" pitchFamily="18" charset="0"/>
              </a:rPr>
              <a:t>Risk: </a:t>
            </a:r>
          </a:p>
          <a:p>
            <a:r>
              <a:rPr lang="en-US" sz="2400" dirty="0">
                <a:solidFill>
                  <a:schemeClr val="bg1"/>
                </a:solidFill>
                <a:latin typeface="Times New Roman" panose="02020603050405020304" pitchFamily="18" charset="0"/>
                <a:cs typeface="Times New Roman" panose="02020603050405020304" pitchFamily="18" charset="0"/>
              </a:rPr>
              <a:t>Leads to undefined behavior and potential security issues as the memory location may be reallocated for other purposes.</a:t>
            </a:r>
          </a:p>
        </p:txBody>
      </p:sp>
    </p:spTree>
    <p:extLst>
      <p:ext uri="{BB962C8B-B14F-4D97-AF65-F5344CB8AC3E}">
        <p14:creationId xmlns:p14="http://schemas.microsoft.com/office/powerpoint/2010/main" val="22169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AA4CA0-4B89-4F75-92B5-5839B12B8EDC}"/>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5288FBBF-8B0F-4436-B11C-9068AFCDA46D}"/>
              </a:ext>
            </a:extLst>
          </p:cNvPr>
          <p:cNvSpPr txBox="1"/>
          <p:nvPr/>
        </p:nvSpPr>
        <p:spPr>
          <a:xfrm>
            <a:off x="675861" y="397565"/>
            <a:ext cx="11052313" cy="5816977"/>
          </a:xfrm>
          <a:prstGeom prst="rect">
            <a:avLst/>
          </a:prstGeom>
          <a:noFill/>
        </p:spPr>
        <p:txBody>
          <a:bodyPr wrap="square">
            <a:spAutoFit/>
          </a:bodyPr>
          <a:lstStyle/>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Near Pointer</a:t>
            </a:r>
          </a:p>
          <a:p>
            <a:r>
              <a:rPr lang="en-US" sz="2000" dirty="0">
                <a:solidFill>
                  <a:schemeClr val="bg1"/>
                </a:solidFill>
                <a:latin typeface="Times New Roman" panose="02020603050405020304" pitchFamily="18" charset="0"/>
                <a:cs typeface="Times New Roman" panose="02020603050405020304" pitchFamily="18" charset="0"/>
              </a:rPr>
              <a:t>A pointer that can address within a 64 KB segment (used in 16-bit systems).</a:t>
            </a: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Syntax: </a:t>
            </a:r>
          </a:p>
          <a:p>
            <a:r>
              <a:rPr lang="en-US" sz="2000" dirty="0">
                <a:solidFill>
                  <a:schemeClr val="bg1"/>
                </a:solidFill>
                <a:latin typeface="Times New Roman" panose="02020603050405020304" pitchFamily="18" charset="0"/>
                <a:cs typeface="Times New Roman" panose="02020603050405020304" pitchFamily="18" charset="0"/>
              </a:rPr>
              <a:t>int near </a:t>
            </a:r>
            <a:r>
              <a:rPr lang="en-US" sz="2000" dirty="0">
                <a:solidFill>
                  <a:srgbClr val="0070C0"/>
                </a:solidFill>
                <a:latin typeface="Times New Roman" panose="02020603050405020304" pitchFamily="18" charset="0"/>
                <a:cs typeface="Times New Roman" panose="02020603050405020304" pitchFamily="18" charset="0"/>
              </a:rPr>
              <a:t>*ptr</a:t>
            </a:r>
            <a:r>
              <a:rPr lang="en-US" sz="2000" dirty="0">
                <a:solidFill>
                  <a:schemeClr val="bg1"/>
                </a:solidFill>
                <a:latin typeface="Times New Roman" panose="02020603050405020304" pitchFamily="18" charset="0"/>
                <a:cs typeface="Times New Roman" panose="02020603050405020304" pitchFamily="18" charset="0"/>
              </a:rPr>
              <a:t>;</a:t>
            </a:r>
          </a:p>
          <a:p>
            <a:r>
              <a:rPr lang="en-US" sz="2000" b="1" dirty="0">
                <a:solidFill>
                  <a:schemeClr val="bg1"/>
                </a:solidFill>
                <a:latin typeface="Times New Roman" panose="02020603050405020304" pitchFamily="18" charset="0"/>
                <a:cs typeface="Times New Roman" panose="02020603050405020304" pitchFamily="18" charset="0"/>
              </a:rPr>
              <a:t>Example:</a:t>
            </a:r>
          </a:p>
          <a:p>
            <a:r>
              <a:rPr lang="en-US" sz="2000" dirty="0">
                <a:solidFill>
                  <a:schemeClr val="bg1"/>
                </a:solidFill>
                <a:latin typeface="Times New Roman" panose="02020603050405020304" pitchFamily="18" charset="0"/>
                <a:cs typeface="Times New Roman" panose="02020603050405020304" pitchFamily="18" charset="0"/>
              </a:rPr>
              <a:t>(Typically used in DOS-based systems, not in modern C programming)</a:t>
            </a:r>
          </a:p>
          <a:p>
            <a:r>
              <a:rPr lang="en-US" sz="2000" b="1" u="sng" dirty="0">
                <a:solidFill>
                  <a:schemeClr val="bg1"/>
                </a:solidFill>
                <a:latin typeface="Times New Roman" panose="02020603050405020304" pitchFamily="18" charset="0"/>
                <a:cs typeface="Times New Roman" panose="02020603050405020304" pitchFamily="18" charset="0"/>
              </a:rPr>
              <a:t>Note:</a:t>
            </a:r>
          </a:p>
          <a:p>
            <a:r>
              <a:rPr lang="en-US" sz="2000" b="1" u="sng"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Near pointers are specific to 16-bit segmented memory models and are not used in modern 32-bit or 64-bit systems.</a:t>
            </a:r>
          </a:p>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Far Pointer</a:t>
            </a:r>
          </a:p>
          <a:p>
            <a:r>
              <a:rPr lang="en-US" sz="2000" dirty="0">
                <a:solidFill>
                  <a:schemeClr val="bg1"/>
                </a:solidFill>
                <a:latin typeface="Times New Roman" panose="02020603050405020304" pitchFamily="18" charset="0"/>
                <a:cs typeface="Times New Roman" panose="02020603050405020304" pitchFamily="18" charset="0"/>
              </a:rPr>
              <a:t> A pointer that can address outside the current segment, up to 1 MB.</a:t>
            </a: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Syntax:</a:t>
            </a:r>
          </a:p>
          <a:p>
            <a:r>
              <a:rPr lang="en-US" sz="2000" dirty="0">
                <a:solidFill>
                  <a:schemeClr val="bg1"/>
                </a:solidFill>
                <a:latin typeface="Times New Roman" panose="02020603050405020304" pitchFamily="18" charset="0"/>
                <a:cs typeface="Times New Roman" panose="02020603050405020304" pitchFamily="18" charset="0"/>
              </a:rPr>
              <a:t> int far *ptr;</a:t>
            </a:r>
          </a:p>
          <a:p>
            <a:r>
              <a:rPr lang="en-US" sz="2000" b="1" dirty="0">
                <a:solidFill>
                  <a:schemeClr val="bg1"/>
                </a:solidFill>
                <a:latin typeface="Times New Roman" panose="02020603050405020304" pitchFamily="18" charset="0"/>
                <a:cs typeface="Times New Roman" panose="02020603050405020304" pitchFamily="18" charset="0"/>
              </a:rPr>
              <a:t>Example: </a:t>
            </a:r>
            <a:r>
              <a:rPr lang="en-US" sz="2000" dirty="0">
                <a:solidFill>
                  <a:schemeClr val="bg1"/>
                </a:solidFill>
                <a:latin typeface="Times New Roman" panose="02020603050405020304" pitchFamily="18" charset="0"/>
                <a:cs typeface="Times New Roman" panose="02020603050405020304" pitchFamily="18" charset="0"/>
              </a:rPr>
              <a:t>(Typically used in DOS-based systems, not in modern C programming)</a:t>
            </a:r>
          </a:p>
          <a:p>
            <a:r>
              <a:rPr lang="en-US" sz="2400" b="1" u="sng" dirty="0">
                <a:solidFill>
                  <a:schemeClr val="bg1"/>
                </a:solidFill>
                <a:latin typeface="Times New Roman" panose="02020603050405020304" pitchFamily="18" charset="0"/>
                <a:cs typeface="Times New Roman" panose="02020603050405020304" pitchFamily="18" charset="0"/>
              </a:rPr>
              <a:t>Note: </a:t>
            </a:r>
          </a:p>
          <a:p>
            <a:r>
              <a:rPr lang="en-US" sz="2000" dirty="0">
                <a:solidFill>
                  <a:schemeClr val="bg1"/>
                </a:solidFill>
                <a:latin typeface="Times New Roman" panose="02020603050405020304" pitchFamily="18" charset="0"/>
                <a:cs typeface="Times New Roman" panose="02020603050405020304" pitchFamily="18" charset="0"/>
              </a:rPr>
              <a:t>Far pointers are specific to 16-bit segmented memory models and are used to access memory beyond the 64 KB limit of near pointers.</a:t>
            </a:r>
          </a:p>
        </p:txBody>
      </p:sp>
    </p:spTree>
    <p:extLst>
      <p:ext uri="{BB962C8B-B14F-4D97-AF65-F5344CB8AC3E}">
        <p14:creationId xmlns:p14="http://schemas.microsoft.com/office/powerpoint/2010/main" val="201747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964FB8-EFE2-469B-B624-ACBCCD7AED4E}"/>
              </a:ext>
            </a:extLst>
          </p:cNvPr>
          <p:cNvPicPr>
            <a:picLocks noChangeAspect="1"/>
          </p:cNvPicPr>
          <p:nvPr/>
        </p:nvPicPr>
        <p:blipFill>
          <a:blip r:embed="rId2"/>
          <a:stretch>
            <a:fillRect/>
          </a:stretch>
        </p:blipFill>
        <p:spPr>
          <a:xfrm>
            <a:off x="2751080" y="0"/>
            <a:ext cx="6689840" cy="6858000"/>
          </a:xfrm>
          <a:prstGeom prst="rect">
            <a:avLst/>
          </a:prstGeom>
        </p:spPr>
      </p:pic>
      <p:sp>
        <p:nvSpPr>
          <p:cNvPr id="5" name="TextBox 4">
            <a:extLst>
              <a:ext uri="{FF2B5EF4-FFF2-40B4-BE49-F238E27FC236}">
                <a16:creationId xmlns:a16="http://schemas.microsoft.com/office/drawing/2014/main" id="{B7E58BCF-618D-4770-BFF7-FD25AC618ECE}"/>
              </a:ext>
            </a:extLst>
          </p:cNvPr>
          <p:cNvSpPr txBox="1"/>
          <p:nvPr/>
        </p:nvSpPr>
        <p:spPr>
          <a:xfrm>
            <a:off x="291548" y="397401"/>
            <a:ext cx="11608904" cy="6124754"/>
          </a:xfrm>
          <a:prstGeom prst="rect">
            <a:avLst/>
          </a:prstGeom>
          <a:noFill/>
        </p:spPr>
        <p:txBody>
          <a:bodyPr wrap="square">
            <a:spAutoFit/>
          </a:bodyPr>
          <a:lstStyle/>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Huge Pointer</a:t>
            </a:r>
          </a:p>
          <a:p>
            <a:r>
              <a:rPr lang="en-US" sz="2000" dirty="0">
                <a:solidFill>
                  <a:schemeClr val="bg1"/>
                </a:solidFill>
                <a:latin typeface="Times New Roman" panose="02020603050405020304" pitchFamily="18" charset="0"/>
                <a:cs typeface="Times New Roman" panose="02020603050405020304" pitchFamily="18" charset="0"/>
              </a:rPr>
              <a:t>A normalized version of a far pointer that can be adjusted to access memory beyond 1 MB.</a:t>
            </a: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Syntax: </a:t>
            </a:r>
          </a:p>
          <a:p>
            <a:r>
              <a:rPr lang="en-US" sz="2000" dirty="0">
                <a:solidFill>
                  <a:schemeClr val="bg1"/>
                </a:solidFill>
                <a:latin typeface="Times New Roman" panose="02020603050405020304" pitchFamily="18" charset="0"/>
                <a:cs typeface="Times New Roman" panose="02020603050405020304" pitchFamily="18" charset="0"/>
              </a:rPr>
              <a:t>int huge *ptr;</a:t>
            </a:r>
          </a:p>
          <a:p>
            <a:r>
              <a:rPr lang="en-US" sz="2000" b="1" dirty="0">
                <a:solidFill>
                  <a:schemeClr val="bg1"/>
                </a:solidFill>
                <a:latin typeface="Times New Roman" panose="02020603050405020304" pitchFamily="18" charset="0"/>
                <a:cs typeface="Times New Roman" panose="02020603050405020304" pitchFamily="18" charset="0"/>
              </a:rPr>
              <a:t>Example: </a:t>
            </a:r>
            <a:r>
              <a:rPr lang="en-US" sz="2000" dirty="0">
                <a:solidFill>
                  <a:schemeClr val="bg1"/>
                </a:solidFill>
                <a:latin typeface="Times New Roman" panose="02020603050405020304" pitchFamily="18" charset="0"/>
                <a:cs typeface="Times New Roman" panose="02020603050405020304" pitchFamily="18" charset="0"/>
              </a:rPr>
              <a:t>(Typically used in DOS-based systems, not in modern C programming)</a:t>
            </a:r>
          </a:p>
          <a:p>
            <a:r>
              <a:rPr lang="en-US" sz="2000" b="1" u="sng" dirty="0">
                <a:solidFill>
                  <a:schemeClr val="bg1"/>
                </a:solidFill>
                <a:latin typeface="Times New Roman" panose="02020603050405020304" pitchFamily="18" charset="0"/>
                <a:cs typeface="Times New Roman" panose="02020603050405020304" pitchFamily="18" charset="0"/>
              </a:rPr>
              <a:t>Note:</a:t>
            </a:r>
          </a:p>
          <a:p>
            <a:r>
              <a:rPr lang="en-US" sz="2000" dirty="0">
                <a:solidFill>
                  <a:schemeClr val="bg1"/>
                </a:solidFill>
                <a:latin typeface="Times New Roman" panose="02020603050405020304" pitchFamily="18" charset="0"/>
                <a:cs typeface="Times New Roman" panose="02020603050405020304" pitchFamily="18" charset="0"/>
              </a:rPr>
              <a:t> Huge pointers are similar to far pointers but allow for more flexible memory addressing across segment boundaries.</a:t>
            </a:r>
          </a:p>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Constant Pointer</a:t>
            </a:r>
          </a:p>
          <a:p>
            <a:r>
              <a:rPr lang="en-US" sz="2000" dirty="0">
                <a:solidFill>
                  <a:schemeClr val="bg1"/>
                </a:solidFill>
                <a:latin typeface="Times New Roman" panose="02020603050405020304" pitchFamily="18" charset="0"/>
                <a:cs typeface="Times New Roman" panose="02020603050405020304" pitchFamily="18" charset="0"/>
              </a:rPr>
              <a:t>A constant pointer is a pointer that cannot change the address it points to after initialization. It ensures that the pointer always points to the same memory address, which helps in maintaining data consistency.\</a:t>
            </a: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Syntax:</a:t>
            </a:r>
          </a:p>
          <a:p>
            <a:r>
              <a:rPr lang="en-US" sz="2000" dirty="0">
                <a:solidFill>
                  <a:schemeClr val="bg1"/>
                </a:solidFill>
                <a:latin typeface="Times New Roman" panose="02020603050405020304" pitchFamily="18" charset="0"/>
                <a:cs typeface="Times New Roman" panose="02020603050405020304" pitchFamily="18" charset="0"/>
              </a:rPr>
              <a:t> int *const ptr = &amp;var;</a:t>
            </a:r>
          </a:p>
          <a:p>
            <a:r>
              <a:rPr lang="en-US" sz="2400" b="1" u="sng" dirty="0">
                <a:solidFill>
                  <a:schemeClr val="bg1"/>
                </a:solidFill>
                <a:latin typeface="Times New Roman" panose="02020603050405020304" pitchFamily="18" charset="0"/>
                <a:cs typeface="Times New Roman" panose="02020603050405020304" pitchFamily="18" charset="0"/>
              </a:rPr>
              <a:t>Example:</a:t>
            </a:r>
          </a:p>
          <a:p>
            <a:r>
              <a:rPr lang="en-US" sz="2000" dirty="0">
                <a:solidFill>
                  <a:schemeClr val="bg1"/>
                </a:solidFill>
                <a:latin typeface="Times New Roman" panose="02020603050405020304" pitchFamily="18" charset="0"/>
                <a:cs typeface="Times New Roman" panose="02020603050405020304" pitchFamily="18" charset="0"/>
              </a:rPr>
              <a:t>int var = 10;</a:t>
            </a:r>
          </a:p>
          <a:p>
            <a:r>
              <a:rPr lang="en-US" sz="2000" dirty="0">
                <a:solidFill>
                  <a:schemeClr val="bg1"/>
                </a:solidFill>
                <a:latin typeface="Times New Roman" panose="02020603050405020304" pitchFamily="18" charset="0"/>
                <a:cs typeface="Times New Roman" panose="02020603050405020304" pitchFamily="18" charset="0"/>
              </a:rPr>
              <a:t>int </a:t>
            </a:r>
            <a:r>
              <a:rPr lang="en-US" sz="2000" dirty="0">
                <a:solidFill>
                  <a:srgbClr val="0070C0"/>
                </a:solidFill>
                <a:latin typeface="Times New Roman" panose="02020603050405020304" pitchFamily="18" charset="0"/>
                <a:cs typeface="Times New Roman" panose="02020603050405020304" pitchFamily="18" charset="0"/>
              </a:rPr>
              <a:t>*const ptr </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accent2">
                    <a:lumMod val="50000"/>
                  </a:schemeClr>
                </a:solidFill>
                <a:latin typeface="Times New Roman" panose="02020603050405020304" pitchFamily="18" charset="0"/>
                <a:cs typeface="Times New Roman" panose="02020603050405020304" pitchFamily="18" charset="0"/>
              </a:rPr>
              <a:t>&amp;var</a:t>
            </a:r>
            <a:r>
              <a:rPr lang="en-US" sz="2000" dirty="0">
                <a:solidFill>
                  <a:schemeClr val="bg1"/>
                </a:solidFill>
                <a:latin typeface="Times New Roman" panose="02020603050405020304" pitchFamily="18" charset="0"/>
                <a:cs typeface="Times New Roman" panose="02020603050405020304" pitchFamily="18" charset="0"/>
              </a:rPr>
              <a:t>;</a:t>
            </a:r>
          </a:p>
          <a:p>
            <a:r>
              <a:rPr lang="en-US" sz="2000" dirty="0">
                <a:solidFill>
                  <a:schemeClr val="bg1"/>
                </a:solidFill>
                <a:latin typeface="Times New Roman" panose="02020603050405020304" pitchFamily="18" charset="0"/>
                <a:cs typeface="Times New Roman" panose="02020603050405020304" pitchFamily="18" charset="0"/>
              </a:rPr>
              <a:t>*ptr = 20; </a:t>
            </a:r>
            <a:r>
              <a:rPr lang="en-US" sz="2000" dirty="0">
                <a:solidFill>
                  <a:schemeClr val="accent6">
                    <a:lumMod val="75000"/>
                  </a:schemeClr>
                </a:solidFill>
                <a:latin typeface="Times New Roman" panose="02020603050405020304" pitchFamily="18" charset="0"/>
                <a:cs typeface="Times New Roman" panose="02020603050405020304" pitchFamily="18" charset="0"/>
              </a:rPr>
              <a:t>// Allowed</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ptr</a:t>
            </a:r>
            <a:r>
              <a:rPr lang="en-US" sz="2000" dirty="0">
                <a:solidFill>
                  <a:schemeClr val="bg1"/>
                </a:solidFill>
                <a:latin typeface="Times New Roman" panose="02020603050405020304" pitchFamily="18" charset="0"/>
                <a:cs typeface="Times New Roman" panose="02020603050405020304" pitchFamily="18" charset="0"/>
              </a:rPr>
              <a:t> = </a:t>
            </a:r>
            <a:r>
              <a:rPr lang="en-US" sz="2000" dirty="0">
                <a:solidFill>
                  <a:schemeClr val="accent2">
                    <a:lumMod val="50000"/>
                  </a:schemeClr>
                </a:solidFill>
                <a:latin typeface="Times New Roman" panose="02020603050405020304" pitchFamily="18" charset="0"/>
                <a:cs typeface="Times New Roman" panose="02020603050405020304" pitchFamily="18" charset="0"/>
              </a:rPr>
              <a:t>&amp;anotherVar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accent6">
                    <a:lumMod val="75000"/>
                  </a:schemeClr>
                </a:solidFill>
                <a:latin typeface="Times New Roman" panose="02020603050405020304" pitchFamily="18" charset="0"/>
                <a:cs typeface="Times New Roman" panose="02020603050405020304" pitchFamily="18" charset="0"/>
              </a:rPr>
              <a:t>// Compilation error</a:t>
            </a:r>
          </a:p>
        </p:txBody>
      </p:sp>
    </p:spTree>
    <p:extLst>
      <p:ext uri="{BB962C8B-B14F-4D97-AF65-F5344CB8AC3E}">
        <p14:creationId xmlns:p14="http://schemas.microsoft.com/office/powerpoint/2010/main" val="191575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CABBE-106E-42C8-AB5D-C5A59B824BD8}"/>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4D8E0C69-C218-42AC-9F17-6C22CF78839B}"/>
              </a:ext>
            </a:extLst>
          </p:cNvPr>
          <p:cNvSpPr txBox="1"/>
          <p:nvPr/>
        </p:nvSpPr>
        <p:spPr>
          <a:xfrm>
            <a:off x="569843" y="503583"/>
            <a:ext cx="10588487" cy="5570756"/>
          </a:xfrm>
          <a:prstGeom prst="rect">
            <a:avLst/>
          </a:prstGeom>
          <a:noFill/>
        </p:spPr>
        <p:txBody>
          <a:bodyPr wrap="square">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Pointer to a Constant</a:t>
            </a:r>
          </a:p>
          <a:p>
            <a:r>
              <a:rPr lang="en-US" sz="2400" dirty="0">
                <a:solidFill>
                  <a:schemeClr val="bg1"/>
                </a:solidFill>
                <a:latin typeface="Times New Roman" panose="02020603050405020304" pitchFamily="18" charset="0"/>
                <a:cs typeface="Times New Roman" panose="02020603050405020304" pitchFamily="18" charset="0"/>
              </a:rPr>
              <a:t>A pointer to a constant is a pointer that can change the address it points to but cannot modify the value at that address. This type of pointer ensures that the data pointed to should not be modified through the pointer, thus maintaining data integrity.</a:t>
            </a:r>
          </a:p>
          <a:p>
            <a:r>
              <a:rPr lang="en-US" sz="2800" b="1" u="sng" dirty="0">
                <a:solidFill>
                  <a:schemeClr val="accent1">
                    <a:lumMod val="75000"/>
                  </a:schemeClr>
                </a:solidFill>
                <a:latin typeface="Times New Roman" panose="02020603050405020304" pitchFamily="18" charset="0"/>
                <a:cs typeface="Times New Roman" panose="02020603050405020304" pitchFamily="18" charset="0"/>
              </a:rPr>
              <a:t>Syntax:</a:t>
            </a:r>
          </a:p>
          <a:p>
            <a:r>
              <a:rPr lang="en-US" sz="2400" dirty="0">
                <a:solidFill>
                  <a:schemeClr val="bg1"/>
                </a:solidFill>
                <a:latin typeface="Times New Roman" panose="02020603050405020304" pitchFamily="18" charset="0"/>
                <a:cs typeface="Times New Roman" panose="02020603050405020304" pitchFamily="18" charset="0"/>
              </a:rPr>
              <a:t> const int *ptr;</a:t>
            </a:r>
          </a:p>
          <a:p>
            <a:r>
              <a:rPr lang="en-US" sz="2800" b="1" u="sng" dirty="0">
                <a:solidFill>
                  <a:schemeClr val="bg1"/>
                </a:solidFill>
                <a:latin typeface="Times New Roman" panose="02020603050405020304" pitchFamily="18" charset="0"/>
                <a:cs typeface="Times New Roman" panose="02020603050405020304" pitchFamily="18" charset="0"/>
              </a:rPr>
              <a:t>Example:</a:t>
            </a:r>
          </a:p>
          <a:p>
            <a:r>
              <a:rPr lang="en-US" sz="2400" dirty="0">
                <a:solidFill>
                  <a:schemeClr val="bg1"/>
                </a:solidFill>
                <a:latin typeface="Times New Roman" panose="02020603050405020304" pitchFamily="18" charset="0"/>
                <a:cs typeface="Times New Roman" panose="02020603050405020304" pitchFamily="18" charset="0"/>
              </a:rPr>
              <a:t>int var = </a:t>
            </a:r>
            <a:r>
              <a:rPr lang="en-US" sz="2400" dirty="0">
                <a:solidFill>
                  <a:srgbClr val="0070C0"/>
                </a:solidFill>
                <a:latin typeface="Times New Roman" panose="02020603050405020304" pitchFamily="18" charset="0"/>
                <a:cs typeface="Times New Roman" panose="02020603050405020304" pitchFamily="18" charset="0"/>
              </a:rPr>
              <a:t>10</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accent4">
                    <a:lumMod val="50000"/>
                  </a:schemeClr>
                </a:solidFill>
                <a:latin typeface="Times New Roman" panose="02020603050405020304" pitchFamily="18" charset="0"/>
                <a:cs typeface="Times New Roman" panose="02020603050405020304" pitchFamily="18" charset="0"/>
              </a:rPr>
              <a:t>const </a:t>
            </a:r>
            <a:r>
              <a:rPr lang="en-US" sz="2400" dirty="0">
                <a:solidFill>
                  <a:schemeClr val="bg1"/>
                </a:solidFill>
                <a:latin typeface="Times New Roman" panose="02020603050405020304" pitchFamily="18" charset="0"/>
                <a:cs typeface="Times New Roman" panose="02020603050405020304" pitchFamily="18" charset="0"/>
              </a:rPr>
              <a:t>int </a:t>
            </a:r>
            <a:r>
              <a:rPr lang="en-US" sz="2400" dirty="0">
                <a:solidFill>
                  <a:schemeClr val="accent4">
                    <a:lumMod val="50000"/>
                  </a:schemeClr>
                </a:solidFill>
                <a:latin typeface="Times New Roman" panose="02020603050405020304" pitchFamily="18" charset="0"/>
                <a:cs typeface="Times New Roman" panose="02020603050405020304" pitchFamily="18" charset="0"/>
              </a:rPr>
              <a:t>*ptr </a:t>
            </a:r>
            <a:r>
              <a:rPr lang="en-US" sz="2400" dirty="0">
                <a:solidFill>
                  <a:schemeClr val="bg1"/>
                </a:solidFill>
                <a:latin typeface="Times New Roman" panose="02020603050405020304" pitchFamily="18" charset="0"/>
                <a:cs typeface="Times New Roman" panose="02020603050405020304" pitchFamily="18" charset="0"/>
              </a:rPr>
              <a:t>= &amp;var;</a:t>
            </a: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accent4">
                    <a:lumMod val="50000"/>
                  </a:schemeClr>
                </a:solidFill>
                <a:latin typeface="Times New Roman" panose="02020603050405020304" pitchFamily="18" charset="0"/>
                <a:cs typeface="Times New Roman" panose="02020603050405020304" pitchFamily="18" charset="0"/>
              </a:rPr>
              <a:t>*ptr </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20</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cs typeface="Times New Roman" panose="02020603050405020304" pitchFamily="18" charset="0"/>
              </a:rPr>
              <a:t>// Compilation error</a:t>
            </a:r>
          </a:p>
          <a:p>
            <a:r>
              <a:rPr lang="en-US" sz="2400" dirty="0">
                <a:solidFill>
                  <a:schemeClr val="bg1"/>
                </a:solidFill>
                <a:latin typeface="Times New Roman" panose="02020603050405020304" pitchFamily="18" charset="0"/>
                <a:cs typeface="Times New Roman" panose="02020603050405020304" pitchFamily="18" charset="0"/>
              </a:rPr>
              <a:t>ptr = &amp;anotherVar; </a:t>
            </a:r>
            <a:r>
              <a:rPr lang="en-US" sz="2400" dirty="0">
                <a:solidFill>
                  <a:schemeClr val="accent6">
                    <a:lumMod val="75000"/>
                  </a:schemeClr>
                </a:solidFill>
                <a:latin typeface="Times New Roman" panose="02020603050405020304" pitchFamily="18" charset="0"/>
                <a:cs typeface="Times New Roman" panose="02020603050405020304" pitchFamily="18" charset="0"/>
              </a:rPr>
              <a:t>// Allowed</a:t>
            </a:r>
          </a:p>
          <a:p>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Use Case: </a:t>
            </a:r>
            <a:r>
              <a:rPr lang="en-US" sz="2400" dirty="0">
                <a:solidFill>
                  <a:schemeClr val="bg1"/>
                </a:solidFill>
                <a:latin typeface="Times New Roman" panose="02020603050405020304" pitchFamily="18" charset="0"/>
                <a:cs typeface="Times New Roman" panose="02020603050405020304" pitchFamily="18" charset="0"/>
              </a:rPr>
              <a:t>Used when the data pointed to should not be modified through the pointer, ensuring data integrity.</a:t>
            </a:r>
          </a:p>
        </p:txBody>
      </p:sp>
    </p:spTree>
    <p:extLst>
      <p:ext uri="{BB962C8B-B14F-4D97-AF65-F5344CB8AC3E}">
        <p14:creationId xmlns:p14="http://schemas.microsoft.com/office/powerpoint/2010/main" val="12444205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935</Words>
  <Application>Microsoft Office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Ifrah Khan</dc:creator>
  <cp:lastModifiedBy>Ifrah Khan</cp:lastModifiedBy>
  <cp:revision>8</cp:revision>
  <dcterms:created xsi:type="dcterms:W3CDTF">2024-06-28T15:17:30Z</dcterms:created>
  <dcterms:modified xsi:type="dcterms:W3CDTF">2024-06-28T16:19:21Z</dcterms:modified>
</cp:coreProperties>
</file>