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8189-6F46-4D40-9A9A-E8792C951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055B3-C029-41DF-93F8-A976EEBC6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E13DB-5337-4540-8EB0-803922B0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0CDC-7BBA-4022-A5E6-2602DB97F1FB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94B51-7964-4527-B12F-C252A352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C9D0-1B60-4648-938A-2271008A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B99-C2FB-4DDE-8F3C-C2BE846E0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2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971C-119E-4A60-A32D-5D233E14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33C21-AD6E-4A52-9EEC-A7CD08F75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2CFEE-EEB5-4836-97DB-FA15D669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0CDC-7BBA-4022-A5E6-2602DB97F1FB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ABEE-2AA7-45D4-A64D-22888B7A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6F9AF-CFD8-42F3-B4CD-61C23136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B99-C2FB-4DDE-8F3C-C2BE846E0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0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3AD09-F56F-4084-87E8-522192464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08094-401E-45A7-AA2A-914F99F1C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777B1-DB0C-42B0-916C-CE78D690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0CDC-7BBA-4022-A5E6-2602DB97F1FB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3FEFD-E131-4895-ACDD-B286649F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AA6B2-2C7E-411A-AB7A-E40DC126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B99-C2FB-4DDE-8F3C-C2BE846E0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2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324C-D2CE-44E3-B7E8-FB04F4CCB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F43AB-384D-408C-AC32-884AED553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C73D3-3B3A-44BD-AB67-548D0CEB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966CE-16BF-43CE-9C99-C704A318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93D9-3BDA-44F7-AC40-3A72CD66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01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B44-BF61-4A35-BE40-26BD0CF2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F955-9DDD-4084-972E-B2DA1D200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5E909-74C8-4D4E-94CF-1EE6A629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4630C-F75A-435E-AA2C-AAF345C4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F226E-4F78-4DD2-911B-462EB237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77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EE3C-1D4E-43E8-B7C2-4BB9BAEF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DAA8D-ED0C-402B-85E0-15C130F72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ADBEE-773F-4E46-BBA9-2603ACC7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3E46E-86F8-4453-BB12-04E4BDA7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F570D-07D7-4B40-A843-AE38CE2B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20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DB92-2D34-4EF6-A1D1-7BEB6096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A18E0-5F91-42DD-B126-3D85D27EF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788EC-9083-408B-A646-68264B024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62D65-70B1-483F-AF4C-8A4661F5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8B0B3-BECF-41B9-85AA-55F4A3AE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CFBD9-7F61-4ABD-9272-9D97A380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5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973E-D4A2-4282-8C77-7492AE0D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1F450-C558-4375-98AF-0CB347F05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05BD7-AE3A-4AD6-BEF4-72FF66A6A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6F077-485F-4086-A567-C14473FDC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BF9C9-C854-4B41-9CF1-9937E4C6A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CC9B3-064C-48A6-ACED-35EFF4FB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12A44-440D-474F-9127-C61C8E8A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43B26-B611-41CA-B974-73D7B861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09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B5AF-0C8B-4559-935F-F83E6F03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9F225-1241-4041-A120-45BB90F6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0BB9-7146-4BE4-A9B9-ADA41874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C5C78-B6B7-4E36-ACD1-BF52CA31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26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8B5F8-EA96-4044-86EE-949DA7D1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713EA-88C8-436E-9BA9-2CA2B13F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84F1A-D63C-4F16-86E8-3E15FD35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546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5DE7-1499-40EC-BF1E-FE434F03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E68C2-4EA9-42CF-AA65-500D266CF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47701-ED32-4024-AC1B-F110D1652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6D583-7454-4A1D-BB6B-306CF1B3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2616E-0746-48ED-AACD-32376C20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6B685-6270-4B0A-A95E-378DE08B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3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7771-104D-47BA-B392-F490A45B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C8EEE-FE57-457D-9201-5A9C007C6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C14FD-DB59-49AB-93F1-52782B10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0CDC-7BBA-4022-A5E6-2602DB97F1FB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20561-4582-4E09-A3C5-29482331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A205D-6E90-4FC7-83BF-09C9B497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B99-C2FB-4DDE-8F3C-C2BE846E0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717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692D-FFE8-464C-81E1-AB9141FA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B6FAA-8DE7-43CB-A73E-76C0CE110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9D718-024A-4B3D-B61F-FDE67328C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1CFAB-462F-4E57-91F8-CD4D0460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3F594-6B86-4963-8DEC-16122B83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1A6FF-819A-42BF-9D32-8B1D4BAA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10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A424-D021-4D35-80D6-C13DC31F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9C7B6-53D7-43BE-BC38-FEC103CEA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EE9EA-619D-4B46-8A4D-CC03DBD9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36AC4-9D60-4F3B-9B46-0771CC7D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62F4E-05B4-4BB7-B2B2-C9DDC1AF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38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06EAB-529D-489C-B2D6-2B3D54CBE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A48CF-A1A2-4768-B6F5-CB6C02333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57733-47B0-44BD-9A6E-66E2980E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4692-5F91-4610-9C55-708818D1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4E6B-6DCA-4272-9C60-9CB98179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2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C2507-BDC6-423A-B5C3-666BB636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B8887-0BAE-4E12-A4D0-33C02A3A1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058B-A5CD-4398-8226-4A6BC4C1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0CDC-7BBA-4022-A5E6-2602DB97F1FB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96D27-F538-462B-A0DE-EBA4316E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0F708-971F-40AB-B794-F5D5DCBC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B99-C2FB-4DDE-8F3C-C2BE846E0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5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C8E26-4C89-464A-9C7B-CC3DA5E11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4DC54-C1A8-4D87-8A4B-522E63EEF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D9D6E-7503-4B16-8BF0-720CAA4EB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E0627-C5F6-417A-BBFF-40EB79B4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0CDC-7BBA-4022-A5E6-2602DB97F1FB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DD914-BB40-4328-A9BD-6A1B6D93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F0F86-60C8-4F13-AEE9-BBA6A8C8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B99-C2FB-4DDE-8F3C-C2BE846E0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1F9D-7BB5-479A-93B5-75E709FA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B45D3-66DB-4A2B-9377-22DC11C62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D74C0-27B7-4505-943D-CE73A3C45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70246-A5BA-4CA3-A4CE-B7B536875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74546-5497-49F3-9E1B-EE15C8CE7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77885F-D054-4E31-96B2-647530A0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0CDC-7BBA-4022-A5E6-2602DB97F1FB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C8FB7-5830-40F2-ACEC-99177835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8EA5B-4374-41DF-B7DB-A7102247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B99-C2FB-4DDE-8F3C-C2BE846E0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5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208C-C483-49B1-BB92-5CD42866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08560-3937-4528-99E2-F399944D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0CDC-7BBA-4022-A5E6-2602DB97F1FB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F5AAF-3F4F-4A32-BC37-9CB3C12F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5A27B-0658-4C6A-9EB5-287F85122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B99-C2FB-4DDE-8F3C-C2BE846E0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6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22E42-B933-4772-A1FF-3264259F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0CDC-7BBA-4022-A5E6-2602DB97F1FB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CA4BD-B527-4C9B-AFA8-919FFAFB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5EF85-AAF8-4645-9177-25412A69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B99-C2FB-4DDE-8F3C-C2BE846E0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2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9440-53C2-460D-B024-6C2D3322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9E779-3A76-4A9B-8335-235F0FC1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3D0AD-6D13-4C5D-9B74-49B5134E3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38B75-CC55-4E04-9468-E7875962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0CDC-7BBA-4022-A5E6-2602DB97F1FB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77719-6393-474B-9777-35E24520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32F1A-A3F6-4B88-A03A-DC16EC4A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B99-C2FB-4DDE-8F3C-C2BE846E0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7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25C8-A839-4E4A-AA2C-01791443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90341-D4A0-4113-B7DC-2F83D10F7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49D9F-7423-434F-95FE-4EC29BBB6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0DF58-D05B-4CEE-8D3B-9693DA818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0CDC-7BBA-4022-A5E6-2602DB97F1FB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2F33E-6EA8-4820-A640-477CAF3C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A4DCC-F1A1-461F-AC12-6F56980D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B99-C2FB-4DDE-8F3C-C2BE846E0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6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462C3E-1F74-4DC1-A363-8944ECAA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FFD07-47A3-420E-960D-2327917C8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0A13-5432-458C-9742-F7168874A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E0CDC-7BBA-4022-A5E6-2602DB97F1FB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E66B8-674D-4828-A6C1-1C358AEBC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1039C-7F85-4DA4-B9DB-4647210C0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AB99-C2FB-4DDE-8F3C-C2BE846E0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1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7AE05-2061-4864-A015-1B80B56A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334BB-EA25-415A-9072-C12185B03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68F84-337B-4FA0-B31F-3A47016C0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11C7B-D0DC-4FDB-906F-A590BC2E0777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53312-7693-4BE9-9CD8-CF6AE341C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E773-F17D-4F63-B390-6FA1C19E2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91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201239-6143-4416-9E19-9016896A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B71075-7B36-458B-AD20-55E0AD7C19BF}"/>
              </a:ext>
            </a:extLst>
          </p:cNvPr>
          <p:cNvSpPr txBox="1"/>
          <p:nvPr/>
        </p:nvSpPr>
        <p:spPr>
          <a:xfrm>
            <a:off x="371060" y="251793"/>
            <a:ext cx="11403598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Master “C Language” In 30 Days Challenge.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	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				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			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This course is presented By: 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“TECH INVOLVERS”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28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8CBAB1-4511-4E70-940A-998AD38F9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445" y="-228435"/>
            <a:ext cx="668984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3FE61D-C128-4DF5-B70F-A3A8F643FC9E}"/>
              </a:ext>
            </a:extLst>
          </p:cNvPr>
          <p:cNvSpPr txBox="1"/>
          <p:nvPr/>
        </p:nvSpPr>
        <p:spPr>
          <a:xfrm>
            <a:off x="675861" y="622851"/>
            <a:ext cx="1086678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u="sng" dirty="0">
                <a:solidFill>
                  <a:schemeClr val="accent1">
                    <a:lumMod val="75000"/>
                  </a:schemeClr>
                </a:solidFill>
                <a:latin typeface="Arial Unicode MS"/>
              </a:rPr>
              <a:t>Output:</a:t>
            </a:r>
            <a:endParaRPr kumimoji="0" lang="en-US" altLang="en-US" sz="1800" b="1" i="0" u="sng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 Unicode M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535559"/>
              </a:solidFill>
              <a:latin typeface="Arial Unicode M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35559"/>
                </a:solidFill>
                <a:effectLst/>
                <a:latin typeface="Arial Unicode MS"/>
              </a:rPr>
              <a:t>Enter the number whose table you want to print?10 </a:t>
            </a:r>
            <a:endParaRPr lang="en-US" altLang="en-US" dirty="0">
              <a:solidFill>
                <a:srgbClr val="535559"/>
              </a:solidFill>
              <a:latin typeface="Arial Unicode M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35559"/>
                </a:solidFill>
                <a:effectLst/>
                <a:latin typeface="Arial Unicode MS"/>
              </a:rPr>
              <a:t>10 x 1 = 10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35559"/>
                </a:solidFill>
                <a:effectLst/>
                <a:latin typeface="Arial Unicode MS"/>
              </a:rPr>
              <a:t>10 x 2 = 20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35559"/>
                </a:solidFill>
                <a:effectLst/>
                <a:latin typeface="Arial Unicode MS"/>
              </a:rPr>
              <a:t>10 x 3 = 30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35559"/>
                </a:solidFill>
                <a:effectLst/>
                <a:latin typeface="Arial Unicode MS"/>
              </a:rPr>
              <a:t>10 x 4 = 40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35559"/>
                </a:solidFill>
                <a:effectLst/>
                <a:latin typeface="Arial Unicode MS"/>
              </a:rPr>
              <a:t>10 x 5 = 50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35559"/>
                </a:solidFill>
                <a:effectLst/>
                <a:latin typeface="Arial Unicode MS"/>
              </a:rPr>
              <a:t>10 x 6 = 60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35559"/>
                </a:solidFill>
                <a:effectLst/>
                <a:latin typeface="Arial Unicode MS"/>
              </a:rPr>
              <a:t>10 x 7 = 70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35559"/>
                </a:solidFill>
                <a:effectLst/>
                <a:latin typeface="Arial Unicode MS"/>
              </a:rPr>
              <a:t>10 x 8 = 80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35559"/>
                </a:solidFill>
                <a:effectLst/>
                <a:latin typeface="Arial Unicode MS"/>
              </a:rPr>
              <a:t>10 x 9 = 90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35559"/>
                </a:solidFill>
                <a:effectLst/>
                <a:latin typeface="Arial Unicode MS"/>
              </a:rPr>
              <a:t>10 x 10 = 100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59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E52E-BC5C-453A-9F71-7A3CE0CA0E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58FA0-6E30-467D-99AE-EA05C5D08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3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4F5340-C7B7-43F3-B6A1-0D60CF432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1D8506-9749-434B-BB30-75F1961F573A}"/>
              </a:ext>
            </a:extLst>
          </p:cNvPr>
          <p:cNvSpPr txBox="1"/>
          <p:nvPr/>
        </p:nvSpPr>
        <p:spPr>
          <a:xfrm>
            <a:off x="450574" y="289282"/>
            <a:ext cx="1174142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effectLst/>
                <a:latin typeface="erdana"/>
              </a:rPr>
              <a:t>		</a:t>
            </a:r>
            <a:r>
              <a:rPr lang="en-US" sz="3200" b="1" dirty="0">
                <a:solidFill>
                  <a:schemeClr val="bg1"/>
                </a:solidFill>
                <a:latin typeface="erdana"/>
              </a:rPr>
              <a:t>              </a:t>
            </a:r>
            <a:r>
              <a:rPr lang="en-US" sz="32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C Loops</a:t>
            </a:r>
          </a:p>
          <a:p>
            <a:pPr algn="just"/>
            <a:r>
              <a:rPr lang="en-US" sz="28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Advantage of loops in C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1) It provides code reusability.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2) Using loops, we do not need to write the same code again and again.</a:t>
            </a:r>
            <a:endParaRPr lang="en-US" sz="2800" b="1" i="0" u="sng" dirty="0">
              <a:solidFill>
                <a:schemeClr val="accent1">
                  <a:lumMod val="75000"/>
                </a:schemeClr>
              </a:solidFill>
              <a:effectLst/>
              <a:latin typeface="erdana"/>
            </a:endParaRPr>
          </a:p>
          <a:p>
            <a:pPr algn="just"/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Types of C Loops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inter-regular"/>
              </a:rPr>
              <a:t>do while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inter-regular"/>
              </a:rPr>
              <a:t>while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inter-regular"/>
              </a:rPr>
              <a:t>for</a:t>
            </a:r>
          </a:p>
          <a:p>
            <a:pPr algn="just"/>
            <a:r>
              <a:rPr lang="en-US" sz="28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while loop in C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The while loop in c is to be used in the scenario where we don't know the number of iterations in advance.</a:t>
            </a:r>
          </a:p>
          <a:p>
            <a:pPr algn="just"/>
            <a:r>
              <a:rPr lang="en-US" sz="20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regular"/>
              </a:rPr>
              <a:t>Syntax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while</a:t>
            </a: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(condition){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inter-regular"/>
              </a:rPr>
              <a:t>//code to be executed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69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0870B2-20A9-423D-A5D6-AB9E46680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9515D4-AB20-4530-86BD-106003C655C6}"/>
              </a:ext>
            </a:extLst>
          </p:cNvPr>
          <p:cNvSpPr txBox="1"/>
          <p:nvPr/>
        </p:nvSpPr>
        <p:spPr>
          <a:xfrm>
            <a:off x="311426" y="530088"/>
            <a:ext cx="1156914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inter-regular"/>
              </a:rPr>
              <a:t>Example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#include&lt;stdio.h&gt;  </a:t>
            </a:r>
          </a:p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main(){    </a:t>
            </a:r>
          </a:p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i=1;      </a:t>
            </a:r>
          </a:p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while</a:t>
            </a: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(i&lt;=10){      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printf("%d ",i);      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i++;      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}  </a:t>
            </a:r>
          </a:p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return</a:t>
            </a: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0;  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} 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Output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1 2 3 4 5 6 7 8 9 10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28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Do-while loop in C</a:t>
            </a:r>
          </a:p>
          <a:p>
            <a:pPr algn="just"/>
            <a:r>
              <a:rPr lang="en-US" sz="18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regular"/>
              </a:rPr>
              <a:t>Syntax</a:t>
            </a:r>
          </a:p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do</a:t>
            </a: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inter-regular"/>
              </a:rPr>
              <a:t>//code to be executed  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}</a:t>
            </a:r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while</a:t>
            </a: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(condition);  </a:t>
            </a:r>
          </a:p>
          <a:p>
            <a:pPr algn="just"/>
            <a:endParaRPr lang="en-US" b="0" i="0" dirty="0">
              <a:solidFill>
                <a:schemeClr val="bg1"/>
              </a:solidFill>
              <a:effectLst/>
              <a:latin typeface="inter-regular"/>
            </a:endParaRPr>
          </a:p>
          <a:p>
            <a:pPr algn="just"/>
            <a:endParaRPr lang="en-US" b="1" i="0" dirty="0">
              <a:solidFill>
                <a:schemeClr val="bg1"/>
              </a:solidFill>
              <a:effectLst/>
              <a:latin typeface="erdana"/>
            </a:endParaRPr>
          </a:p>
          <a:p>
            <a:pPr algn="just"/>
            <a:endParaRPr lang="en-US" b="0" i="0" dirty="0">
              <a:solidFill>
                <a:schemeClr val="bg1"/>
              </a:solidFill>
              <a:effectLst/>
              <a:latin typeface="inter-regular"/>
            </a:endParaRPr>
          </a:p>
          <a:p>
            <a:pPr algn="just"/>
            <a:endParaRPr lang="en-US" b="0" i="0" dirty="0">
              <a:solidFill>
                <a:schemeClr val="bg1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7853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A69F0D-F679-4FCE-A432-BD3C73EF0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54FDDC-F843-427B-9964-3F63CB206AAB}"/>
              </a:ext>
            </a:extLst>
          </p:cNvPr>
          <p:cNvSpPr txBox="1"/>
          <p:nvPr/>
        </p:nvSpPr>
        <p:spPr>
          <a:xfrm>
            <a:off x="887896" y="530088"/>
            <a:ext cx="9236765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chemeClr val="bg1"/>
              </a:solidFill>
              <a:latin typeface="inter-regular"/>
            </a:endParaRPr>
          </a:p>
          <a:p>
            <a:pPr algn="just"/>
            <a:r>
              <a:rPr lang="en-US" sz="20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regular"/>
              </a:rPr>
              <a:t>Example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#include&lt;stdio.h&gt;  </a:t>
            </a:r>
          </a:p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main(){    </a:t>
            </a:r>
          </a:p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i=1;      </a:t>
            </a:r>
          </a:p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while</a:t>
            </a: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(i&lt;=10){      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printf("%d ",i);      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i++;      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}  </a:t>
            </a:r>
          </a:p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return</a:t>
            </a: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0;  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}    </a:t>
            </a:r>
          </a:p>
          <a:p>
            <a:pPr algn="just"/>
            <a:endParaRPr lang="en-US" dirty="0">
              <a:solidFill>
                <a:schemeClr val="bg1"/>
              </a:solidFill>
              <a:latin typeface="inter-regular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Output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1 2 3 4 5 6 7 8 9 10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en-US" b="0" i="0" dirty="0">
              <a:solidFill>
                <a:schemeClr val="bg1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9109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CBEB2-001D-49D8-B1D8-838FBE660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5D785E-E453-4242-9DD8-444B920B468F}"/>
              </a:ext>
            </a:extLst>
          </p:cNvPr>
          <p:cNvSpPr txBox="1"/>
          <p:nvPr/>
        </p:nvSpPr>
        <p:spPr>
          <a:xfrm>
            <a:off x="482450" y="357808"/>
            <a:ext cx="8958470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erdana"/>
              </a:rPr>
              <a:t>F</a:t>
            </a:r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or loop in C</a:t>
            </a:r>
          </a:p>
          <a:p>
            <a:pPr algn="just"/>
            <a:r>
              <a:rPr lang="en-US" sz="20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regular"/>
              </a:rPr>
              <a:t>Syntax</a:t>
            </a:r>
          </a:p>
          <a:p>
            <a:pPr algn="just"/>
            <a:endParaRPr lang="en-US" sz="2400" b="1" i="0" u="sng" dirty="0">
              <a:solidFill>
                <a:schemeClr val="accent1">
                  <a:lumMod val="75000"/>
                </a:schemeClr>
              </a:solidFill>
              <a:effectLst/>
              <a:latin typeface="erdana"/>
            </a:endParaRPr>
          </a:p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(initialization;condition;incr/decr){  </a:t>
            </a:r>
          </a:p>
          <a:p>
            <a:pPr algn="just"/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inter-regular"/>
              </a:rPr>
              <a:t>//code to be executed  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} </a:t>
            </a:r>
          </a:p>
          <a:p>
            <a:pPr algn="just"/>
            <a:r>
              <a:rPr lang="en-US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regular"/>
              </a:rPr>
              <a:t>Example 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#include&lt;stdio.h&gt;  </a:t>
            </a:r>
          </a:p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main(){  </a:t>
            </a:r>
          </a:p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i=0;        </a:t>
            </a:r>
          </a:p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(i=1;i&lt;=10;i++){      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printf("%d ",i);      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}     </a:t>
            </a:r>
          </a:p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return</a:t>
            </a: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0;  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} 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Output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1 2 3 4 5 6 7 8 9 10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endParaRPr lang="en-US" b="0" i="0" dirty="0">
              <a:solidFill>
                <a:schemeClr val="bg1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8383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40FE4A-3ACF-4AFF-927D-0289E7E9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41136B-DD4A-42E8-8ECC-44848126F4E6}"/>
              </a:ext>
            </a:extLst>
          </p:cNvPr>
          <p:cNvSpPr txBox="1"/>
          <p:nvPr/>
        </p:nvSpPr>
        <p:spPr>
          <a:xfrm>
            <a:off x="649356" y="304801"/>
            <a:ext cx="10959548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C break statement</a:t>
            </a:r>
          </a:p>
          <a:p>
            <a:pPr algn="just"/>
            <a:r>
              <a:rPr lang="en-US" sz="2400" b="0" i="0" dirty="0">
                <a:solidFill>
                  <a:schemeClr val="bg1"/>
                </a:solidFill>
                <a:effectLst/>
                <a:latin typeface="inter-regular"/>
              </a:rPr>
              <a:t>The break is a keyword in C which is used to bring the program control out of the loop. The break statement is used inside loops or switch statement. </a:t>
            </a:r>
          </a:p>
          <a:p>
            <a:pPr algn="just"/>
            <a:r>
              <a:rPr lang="en-US" sz="2400" i="0" dirty="0">
                <a:solidFill>
                  <a:schemeClr val="accent1">
                    <a:lumMod val="75000"/>
                  </a:schemeClr>
                </a:solidFill>
                <a:effectLst/>
                <a:latin typeface="inter-regular"/>
              </a:rPr>
              <a:t>The break statement in C can be used in the following two scenarios: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With switch case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With loop</a:t>
            </a:r>
          </a:p>
          <a:p>
            <a:pPr algn="just"/>
            <a:endParaRPr lang="en-US" sz="2400" b="0" i="0" dirty="0">
              <a:solidFill>
                <a:srgbClr val="610B4B"/>
              </a:solidFill>
              <a:effectLst/>
              <a:latin typeface="erdana"/>
            </a:endParaRPr>
          </a:p>
          <a:p>
            <a:pPr algn="just"/>
            <a:r>
              <a:rPr lang="en-US" sz="28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Syntax:</a:t>
            </a:r>
          </a:p>
          <a:p>
            <a:pPr algn="just"/>
            <a:r>
              <a:rPr lang="en-US" sz="2400" b="0" i="0" dirty="0">
                <a:solidFill>
                  <a:srgbClr val="008200"/>
                </a:solidFill>
                <a:effectLst/>
                <a:latin typeface="inter-regular"/>
              </a:rPr>
              <a:t>//loop or switch case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break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;</a:t>
            </a:r>
          </a:p>
          <a:p>
            <a:pPr algn="just"/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inter-regular"/>
              </a:rPr>
              <a:t>Example</a:t>
            </a:r>
            <a:endParaRPr lang="en-US" sz="2400" b="1" i="0" u="sng" dirty="0">
              <a:solidFill>
                <a:schemeClr val="accent1">
                  <a:lumMod val="75000"/>
                </a:schemeClr>
              </a:solidFill>
              <a:effectLst/>
              <a:latin typeface="inter-regular"/>
            </a:endParaRPr>
          </a:p>
          <a:p>
            <a:pPr algn="just"/>
            <a:endParaRPr lang="en-US" sz="2400" b="1" i="0" u="sng" dirty="0">
              <a:solidFill>
                <a:schemeClr val="accent1">
                  <a:lumMod val="75000"/>
                </a:schemeClr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378214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795F8F-7781-48A2-84E8-F1BE77D666A6}"/>
              </a:ext>
            </a:extLst>
          </p:cNvPr>
          <p:cNvSpPr txBox="1"/>
          <p:nvPr/>
        </p:nvSpPr>
        <p:spPr>
          <a:xfrm>
            <a:off x="471706" y="212035"/>
            <a:ext cx="8672294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b="0" i="0" dirty="0">
              <a:solidFill>
                <a:schemeClr val="bg1"/>
              </a:solidFill>
              <a:effectLst/>
              <a:latin typeface="inter-regular"/>
            </a:endParaRPr>
          </a:p>
          <a:p>
            <a:pPr algn="just"/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inter-regular"/>
              </a:rPr>
              <a:t>Example</a:t>
            </a:r>
          </a:p>
          <a:p>
            <a:pPr algn="just"/>
            <a:endParaRPr lang="en-US" dirty="0">
              <a:solidFill>
                <a:schemeClr val="bg1"/>
              </a:solidFill>
              <a:latin typeface="inter-regular"/>
            </a:endParaRP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#include&lt;stdio.h&gt;  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#include&lt;stdlib.h&gt;  </a:t>
            </a:r>
          </a:p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main ()  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i;  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(i = 0; i&lt;10; i++)  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   {  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       printf("%d ",i);  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       </a:t>
            </a:r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if</a:t>
            </a: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(i == 5)  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       </a:t>
            </a:r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break</a:t>
            </a: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   printf("came outside of loop i = %d",i);  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     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}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ter-bold"/>
              </a:rPr>
              <a:t>Output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0 1 2 3 4 5 came outside of loop i = 5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en-US" b="0" i="0" dirty="0">
              <a:solidFill>
                <a:schemeClr val="bg1"/>
              </a:solidFill>
              <a:effectLst/>
              <a:latin typeface="inter-regular"/>
            </a:endParaRPr>
          </a:p>
          <a:p>
            <a:pPr algn="just"/>
            <a:endParaRPr lang="en-US" b="0" i="0" dirty="0">
              <a:solidFill>
                <a:schemeClr val="bg1"/>
              </a:solidFill>
              <a:effectLst/>
              <a:latin typeface="inter-regula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DE6ED-E26B-40DB-8701-873FD8DFF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-212035"/>
            <a:ext cx="6689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1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804374-8C81-40D7-BD90-2AA8DE7A3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445" y="-228435"/>
            <a:ext cx="668984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C4AFD6-9C45-4602-8368-A8C61B90B2FC}"/>
              </a:ext>
            </a:extLst>
          </p:cNvPr>
          <p:cNvSpPr txBox="1"/>
          <p:nvPr/>
        </p:nvSpPr>
        <p:spPr>
          <a:xfrm>
            <a:off x="477077" y="294696"/>
            <a:ext cx="11025809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C Continue statement</a:t>
            </a:r>
          </a:p>
          <a:p>
            <a:pPr algn="just"/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inter-bold"/>
              </a:rPr>
              <a:t>continue statement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 in C language is used to bring the program control to the beginning of the loop.</a:t>
            </a:r>
          </a:p>
          <a:p>
            <a:pPr algn="just"/>
            <a:r>
              <a:rPr lang="en-US" sz="20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Syntax: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b="0" i="0" dirty="0">
                <a:solidFill>
                  <a:srgbClr val="008200"/>
                </a:solidFill>
                <a:effectLst/>
                <a:latin typeface="inter-regular"/>
              </a:rPr>
              <a:t>//loop statements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inter-regular"/>
              </a:rPr>
              <a:t>continue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b="0" i="0" dirty="0">
                <a:solidFill>
                  <a:srgbClr val="008200"/>
                </a:solidFill>
                <a:effectLst/>
                <a:latin typeface="inter-regular"/>
              </a:rPr>
              <a:t>//some lines of the code which is to be skipped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2000" b="1" u="sng" dirty="0">
                <a:solidFill>
                  <a:srgbClr val="000000"/>
                </a:solidFill>
                <a:latin typeface="inter-regular"/>
              </a:rPr>
              <a:t>Example</a:t>
            </a:r>
          </a:p>
          <a:p>
            <a:pPr algn="just">
              <a:buFont typeface="+mj-lt"/>
              <a:buAutoNum type="arabicPeriod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inter-regular"/>
              </a:rPr>
              <a:t>#include&lt;stdio.h&gt;  </a:t>
            </a:r>
          </a:p>
          <a:p>
            <a:pPr algn="just">
              <a:buFont typeface="+mj-lt"/>
              <a:buAutoNum type="arabicPeriod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inter-regular"/>
              </a:rPr>
              <a:t>void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inter-regular"/>
              </a:rPr>
              <a:t> main ()  </a:t>
            </a:r>
          </a:p>
          <a:p>
            <a:pPr algn="just">
              <a:buFont typeface="+mj-lt"/>
              <a:buAutoNum type="arabicPeriod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inter-regular"/>
              </a:rPr>
              <a:t>    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inter-regular"/>
              </a:rPr>
              <a:t>int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inter-regular"/>
              </a:rPr>
              <a:t> i = 0;   </a:t>
            </a:r>
          </a:p>
          <a:p>
            <a:pPr algn="just">
              <a:buFont typeface="+mj-lt"/>
              <a:buAutoNum type="arabicPeriod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inter-regular"/>
              </a:rPr>
              <a:t>    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inter-regular"/>
              </a:rPr>
              <a:t>while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inter-regular"/>
              </a:rPr>
              <a:t>(i!=10)  </a:t>
            </a:r>
          </a:p>
          <a:p>
            <a:pPr algn="just">
              <a:buFont typeface="+mj-lt"/>
              <a:buAutoNum type="arabicPeriod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inter-regular"/>
              </a:rPr>
              <a:t>    {  </a:t>
            </a:r>
          </a:p>
          <a:p>
            <a:pPr algn="just">
              <a:buFont typeface="+mj-lt"/>
              <a:buAutoNum type="arabicPeriod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inter-regular"/>
              </a:rPr>
              <a:t>        printf("%d", i);   </a:t>
            </a:r>
          </a:p>
          <a:p>
            <a:pPr algn="just">
              <a:buFont typeface="+mj-lt"/>
              <a:buAutoNum type="arabicPeriod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inter-regular"/>
              </a:rPr>
              <a:t>        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inter-regular"/>
              </a:rPr>
              <a:t>continue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inter-regular"/>
              </a:rPr>
              <a:t>;   </a:t>
            </a:r>
          </a:p>
          <a:p>
            <a:pPr algn="just">
              <a:buFont typeface="+mj-lt"/>
              <a:buAutoNum type="arabicPeriod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inter-regular"/>
              </a:rPr>
              <a:t>        i++;  </a:t>
            </a:r>
          </a:p>
          <a:p>
            <a:pPr algn="just">
              <a:buFont typeface="+mj-lt"/>
              <a:buAutoNum type="arabicPeriod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inter-regular"/>
              </a:rPr>
              <a:t>    }  </a:t>
            </a:r>
          </a:p>
          <a:p>
            <a:pPr algn="just">
              <a:buFont typeface="+mj-lt"/>
              <a:buAutoNum type="arabicPeriod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inter-regular"/>
              </a:rPr>
              <a:t>}  </a:t>
            </a:r>
            <a:endParaRPr lang="en-US" dirty="0">
              <a:solidFill>
                <a:schemeClr val="bg1"/>
              </a:solidFill>
              <a:latin typeface="inter-regular"/>
            </a:endParaRPr>
          </a:p>
          <a:p>
            <a:pPr algn="just"/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-regular"/>
              </a:rPr>
              <a:t>Example:</a:t>
            </a:r>
          </a:p>
          <a:p>
            <a:pPr algn="just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</a:rPr>
              <a:t>infinite loop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endParaRPr lang="en-US" sz="1800" b="0" i="0" dirty="0">
              <a:solidFill>
                <a:schemeClr val="bg1"/>
              </a:solidFill>
              <a:effectLst/>
              <a:latin typeface="inter-regular"/>
            </a:endParaRPr>
          </a:p>
          <a:p>
            <a:pPr algn="just"/>
            <a:endParaRPr lang="en-US" sz="18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4851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BDA703-312D-4B95-BE2F-47F7DFB6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358" y="-278297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79197B-26E3-4B61-A650-249B97C853EB}"/>
              </a:ext>
            </a:extLst>
          </p:cNvPr>
          <p:cNvSpPr txBox="1"/>
          <p:nvPr/>
        </p:nvSpPr>
        <p:spPr>
          <a:xfrm>
            <a:off x="278295" y="278297"/>
            <a:ext cx="10919791" cy="7048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C goto statement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 goto statement is known as jump statement in C. The goto statment can be used to repeat some part of the code for a particular condition. It can also be used to break the multiple loops which can't be done by using a single break statement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/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regular"/>
              </a:rPr>
              <a:t>Syntax: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label: 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inter-regular"/>
              </a:rPr>
              <a:t>//some part of the code; 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goto</a:t>
            </a:r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 label;  \</a:t>
            </a:r>
          </a:p>
          <a:p>
            <a:pPr algn="just"/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inter-regular"/>
              </a:rPr>
              <a:t>Example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main()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num,i=1;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 printf("Enter the number whose table you want to print?");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 scanf("%d",&amp;num);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 table: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 printf("%d x %d = %d\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inter-regular"/>
              </a:rPr>
              <a:t>n",num,i,num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*i);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 i++;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if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(i&lt;=10)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goto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table;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}  </a:t>
            </a:r>
          </a:p>
          <a:p>
            <a:pPr algn="just"/>
            <a:endParaRPr lang="en-US" sz="2400" b="1" i="0" u="sng" dirty="0">
              <a:solidFill>
                <a:schemeClr val="accent1">
                  <a:lumMod val="75000"/>
                </a:schemeClr>
              </a:solidFill>
              <a:effectLst/>
              <a:latin typeface="inter-regular"/>
            </a:endParaRP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050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826</Words>
  <Application>Microsoft Office PowerPoint</Application>
  <PresentationFormat>Widescreen</PresentationFormat>
  <Paragraphs>160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Algerian</vt:lpstr>
      <vt:lpstr>Arial</vt:lpstr>
      <vt:lpstr>Arial Unicode MS</vt:lpstr>
      <vt:lpstr>Calibri</vt:lpstr>
      <vt:lpstr>Calibri Light</vt:lpstr>
      <vt:lpstr>erdana</vt:lpstr>
      <vt:lpstr>inter-bold</vt:lpstr>
      <vt:lpstr>inter-regular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Ifrah Khan</dc:creator>
  <cp:lastModifiedBy>Ifrah Khan</cp:lastModifiedBy>
  <cp:revision>6</cp:revision>
  <dcterms:created xsi:type="dcterms:W3CDTF">2024-05-03T08:15:47Z</dcterms:created>
  <dcterms:modified xsi:type="dcterms:W3CDTF">2024-05-03T10:26:18Z</dcterms:modified>
</cp:coreProperties>
</file>