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68" r:id="rId4"/>
    <p:sldId id="261" r:id="rId5"/>
    <p:sldId id="262" r:id="rId6"/>
    <p:sldId id="263" r:id="rId7"/>
    <p:sldId id="264" r:id="rId8"/>
    <p:sldId id="265" r:id="rId9"/>
    <p:sldId id="266" r:id="rId10"/>
    <p:sldId id="269" r:id="rId11"/>
    <p:sldId id="267"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4324C-D2CE-44E3-B7E8-FB04F4CCB1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8F43AB-384D-408C-AC32-884AED553A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EC73D3-3B3A-44BD-AB67-548D0CEB73C1}"/>
              </a:ext>
            </a:extLst>
          </p:cNvPr>
          <p:cNvSpPr>
            <a:spLocks noGrp="1"/>
          </p:cNvSpPr>
          <p:nvPr>
            <p:ph type="dt" sz="half" idx="10"/>
          </p:nvPr>
        </p:nvSpPr>
        <p:spPr/>
        <p:txBody>
          <a:bodyPr/>
          <a:lstStyle/>
          <a:p>
            <a:fld id="{14F11C7B-D0DC-4FDB-906F-A590BC2E0777}" type="datetimeFigureOut">
              <a:rPr lang="en-US" smtClean="0"/>
              <a:t>6/24/2024</a:t>
            </a:fld>
            <a:endParaRPr lang="en-US" dirty="0"/>
          </a:p>
        </p:txBody>
      </p:sp>
      <p:sp>
        <p:nvSpPr>
          <p:cNvPr id="5" name="Footer Placeholder 4">
            <a:extLst>
              <a:ext uri="{FF2B5EF4-FFF2-40B4-BE49-F238E27FC236}">
                <a16:creationId xmlns:a16="http://schemas.microsoft.com/office/drawing/2014/main" id="{D08966CE-16BF-43CE-9C99-C704A31881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BB193D9-3BDA-44F7-AC40-3A72CD660202}"/>
              </a:ext>
            </a:extLst>
          </p:cNvPr>
          <p:cNvSpPr>
            <a:spLocks noGrp="1"/>
          </p:cNvSpPr>
          <p:nvPr>
            <p:ph type="sldNum" sz="quarter" idx="12"/>
          </p:nvPr>
        </p:nvSpPr>
        <p:spPr/>
        <p:txBody>
          <a:bodyPr/>
          <a:lstStyle/>
          <a:p>
            <a:fld id="{2101A24B-46A7-4B61-9FB5-51A0A1C27DD6}" type="slidenum">
              <a:rPr lang="en-US" smtClean="0"/>
              <a:t>‹#›</a:t>
            </a:fld>
            <a:endParaRPr lang="en-US" dirty="0"/>
          </a:p>
        </p:txBody>
      </p:sp>
    </p:spTree>
    <p:extLst>
      <p:ext uri="{BB962C8B-B14F-4D97-AF65-F5344CB8AC3E}">
        <p14:creationId xmlns:p14="http://schemas.microsoft.com/office/powerpoint/2010/main" val="4135301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5A424-D021-4D35-80D6-C13DC31F36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A9C7B6-53D7-43BE-BC38-FEC103CEAC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DEE9EA-619D-4B46-8A4D-CC03DBD991C9}"/>
              </a:ext>
            </a:extLst>
          </p:cNvPr>
          <p:cNvSpPr>
            <a:spLocks noGrp="1"/>
          </p:cNvSpPr>
          <p:nvPr>
            <p:ph type="dt" sz="half" idx="10"/>
          </p:nvPr>
        </p:nvSpPr>
        <p:spPr/>
        <p:txBody>
          <a:bodyPr/>
          <a:lstStyle/>
          <a:p>
            <a:fld id="{14F11C7B-D0DC-4FDB-906F-A590BC2E0777}" type="datetimeFigureOut">
              <a:rPr lang="en-US" smtClean="0"/>
              <a:t>6/24/2024</a:t>
            </a:fld>
            <a:endParaRPr lang="en-US" dirty="0"/>
          </a:p>
        </p:txBody>
      </p:sp>
      <p:sp>
        <p:nvSpPr>
          <p:cNvPr id="5" name="Footer Placeholder 4">
            <a:extLst>
              <a:ext uri="{FF2B5EF4-FFF2-40B4-BE49-F238E27FC236}">
                <a16:creationId xmlns:a16="http://schemas.microsoft.com/office/drawing/2014/main" id="{12836AC4-9D60-4F3B-9B46-0771CC7D856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B62F4E-05B4-4BB7-B2B2-C9DDC1AFE6A4}"/>
              </a:ext>
            </a:extLst>
          </p:cNvPr>
          <p:cNvSpPr>
            <a:spLocks noGrp="1"/>
          </p:cNvSpPr>
          <p:nvPr>
            <p:ph type="sldNum" sz="quarter" idx="12"/>
          </p:nvPr>
        </p:nvSpPr>
        <p:spPr/>
        <p:txBody>
          <a:bodyPr/>
          <a:lstStyle/>
          <a:p>
            <a:fld id="{2101A24B-46A7-4B61-9FB5-51A0A1C27DD6}" type="slidenum">
              <a:rPr lang="en-US" smtClean="0"/>
              <a:t>‹#›</a:t>
            </a:fld>
            <a:endParaRPr lang="en-US" dirty="0"/>
          </a:p>
        </p:txBody>
      </p:sp>
    </p:spTree>
    <p:extLst>
      <p:ext uri="{BB962C8B-B14F-4D97-AF65-F5344CB8AC3E}">
        <p14:creationId xmlns:p14="http://schemas.microsoft.com/office/powerpoint/2010/main" val="3621069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C06EAB-529D-489C-B2D6-2B3D54CBE0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3A48CF-A1A2-4768-B6F5-CB6C02333F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57733-47B0-44BD-9A6E-66E2980EB45B}"/>
              </a:ext>
            </a:extLst>
          </p:cNvPr>
          <p:cNvSpPr>
            <a:spLocks noGrp="1"/>
          </p:cNvSpPr>
          <p:nvPr>
            <p:ph type="dt" sz="half" idx="10"/>
          </p:nvPr>
        </p:nvSpPr>
        <p:spPr/>
        <p:txBody>
          <a:bodyPr/>
          <a:lstStyle/>
          <a:p>
            <a:fld id="{14F11C7B-D0DC-4FDB-906F-A590BC2E0777}" type="datetimeFigureOut">
              <a:rPr lang="en-US" smtClean="0"/>
              <a:t>6/24/2024</a:t>
            </a:fld>
            <a:endParaRPr lang="en-US" dirty="0"/>
          </a:p>
        </p:txBody>
      </p:sp>
      <p:sp>
        <p:nvSpPr>
          <p:cNvPr id="5" name="Footer Placeholder 4">
            <a:extLst>
              <a:ext uri="{FF2B5EF4-FFF2-40B4-BE49-F238E27FC236}">
                <a16:creationId xmlns:a16="http://schemas.microsoft.com/office/drawing/2014/main" id="{CF974692-5F91-4610-9C55-708818D1865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354E6B-6DCA-4272-9C60-9CB98179FE8A}"/>
              </a:ext>
            </a:extLst>
          </p:cNvPr>
          <p:cNvSpPr>
            <a:spLocks noGrp="1"/>
          </p:cNvSpPr>
          <p:nvPr>
            <p:ph type="sldNum" sz="quarter" idx="12"/>
          </p:nvPr>
        </p:nvSpPr>
        <p:spPr/>
        <p:txBody>
          <a:bodyPr/>
          <a:lstStyle/>
          <a:p>
            <a:fld id="{2101A24B-46A7-4B61-9FB5-51A0A1C27DD6}" type="slidenum">
              <a:rPr lang="en-US" smtClean="0"/>
              <a:t>‹#›</a:t>
            </a:fld>
            <a:endParaRPr lang="en-US" dirty="0"/>
          </a:p>
        </p:txBody>
      </p:sp>
    </p:spTree>
    <p:extLst>
      <p:ext uri="{BB962C8B-B14F-4D97-AF65-F5344CB8AC3E}">
        <p14:creationId xmlns:p14="http://schemas.microsoft.com/office/powerpoint/2010/main" val="2707303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2B44-BF61-4A35-BE40-26BD0CF29F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2CF955-9DDD-4084-972E-B2DA1D200A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45E909-74C8-4D4E-94CF-1EE6A6296EA1}"/>
              </a:ext>
            </a:extLst>
          </p:cNvPr>
          <p:cNvSpPr>
            <a:spLocks noGrp="1"/>
          </p:cNvSpPr>
          <p:nvPr>
            <p:ph type="dt" sz="half" idx="10"/>
          </p:nvPr>
        </p:nvSpPr>
        <p:spPr/>
        <p:txBody>
          <a:bodyPr/>
          <a:lstStyle/>
          <a:p>
            <a:fld id="{14F11C7B-D0DC-4FDB-906F-A590BC2E0777}" type="datetimeFigureOut">
              <a:rPr lang="en-US" smtClean="0"/>
              <a:t>6/24/2024</a:t>
            </a:fld>
            <a:endParaRPr lang="en-US" dirty="0"/>
          </a:p>
        </p:txBody>
      </p:sp>
      <p:sp>
        <p:nvSpPr>
          <p:cNvPr id="5" name="Footer Placeholder 4">
            <a:extLst>
              <a:ext uri="{FF2B5EF4-FFF2-40B4-BE49-F238E27FC236}">
                <a16:creationId xmlns:a16="http://schemas.microsoft.com/office/drawing/2014/main" id="{3CB4630C-F75A-435E-AA2C-AAF345C433D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AF226E-4F78-4DD2-911B-462EB2377509}"/>
              </a:ext>
            </a:extLst>
          </p:cNvPr>
          <p:cNvSpPr>
            <a:spLocks noGrp="1"/>
          </p:cNvSpPr>
          <p:nvPr>
            <p:ph type="sldNum" sz="quarter" idx="12"/>
          </p:nvPr>
        </p:nvSpPr>
        <p:spPr/>
        <p:txBody>
          <a:bodyPr/>
          <a:lstStyle/>
          <a:p>
            <a:fld id="{2101A24B-46A7-4B61-9FB5-51A0A1C27DD6}" type="slidenum">
              <a:rPr lang="en-US" smtClean="0"/>
              <a:t>‹#›</a:t>
            </a:fld>
            <a:endParaRPr lang="en-US" dirty="0"/>
          </a:p>
        </p:txBody>
      </p:sp>
    </p:spTree>
    <p:extLst>
      <p:ext uri="{BB962C8B-B14F-4D97-AF65-F5344CB8AC3E}">
        <p14:creationId xmlns:p14="http://schemas.microsoft.com/office/powerpoint/2010/main" val="2361585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EE3C-1D4E-43E8-B7C2-4BB9BAEFE1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8DAA8D-ED0C-402B-85E0-15C130F722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7ADBEE-773F-4E46-BBA9-2603ACC7EF34}"/>
              </a:ext>
            </a:extLst>
          </p:cNvPr>
          <p:cNvSpPr>
            <a:spLocks noGrp="1"/>
          </p:cNvSpPr>
          <p:nvPr>
            <p:ph type="dt" sz="half" idx="10"/>
          </p:nvPr>
        </p:nvSpPr>
        <p:spPr/>
        <p:txBody>
          <a:bodyPr/>
          <a:lstStyle/>
          <a:p>
            <a:fld id="{14F11C7B-D0DC-4FDB-906F-A590BC2E0777}" type="datetimeFigureOut">
              <a:rPr lang="en-US" smtClean="0"/>
              <a:t>6/24/2024</a:t>
            </a:fld>
            <a:endParaRPr lang="en-US" dirty="0"/>
          </a:p>
        </p:txBody>
      </p:sp>
      <p:sp>
        <p:nvSpPr>
          <p:cNvPr id="5" name="Footer Placeholder 4">
            <a:extLst>
              <a:ext uri="{FF2B5EF4-FFF2-40B4-BE49-F238E27FC236}">
                <a16:creationId xmlns:a16="http://schemas.microsoft.com/office/drawing/2014/main" id="{FDB3E46E-86F8-4453-BB12-04E4BDA7516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A2F570D-07D7-4B40-A843-AE38CE2B081E}"/>
              </a:ext>
            </a:extLst>
          </p:cNvPr>
          <p:cNvSpPr>
            <a:spLocks noGrp="1"/>
          </p:cNvSpPr>
          <p:nvPr>
            <p:ph type="sldNum" sz="quarter" idx="12"/>
          </p:nvPr>
        </p:nvSpPr>
        <p:spPr/>
        <p:txBody>
          <a:bodyPr/>
          <a:lstStyle/>
          <a:p>
            <a:fld id="{2101A24B-46A7-4B61-9FB5-51A0A1C27DD6}" type="slidenum">
              <a:rPr lang="en-US" smtClean="0"/>
              <a:t>‹#›</a:t>
            </a:fld>
            <a:endParaRPr lang="en-US" dirty="0"/>
          </a:p>
        </p:txBody>
      </p:sp>
    </p:spTree>
    <p:extLst>
      <p:ext uri="{BB962C8B-B14F-4D97-AF65-F5344CB8AC3E}">
        <p14:creationId xmlns:p14="http://schemas.microsoft.com/office/powerpoint/2010/main" val="3373539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9DB92-2D34-4EF6-A1D1-7BEB60967D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9A18E0-5F91-42DD-B126-3D85D27EF3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1788EC-9083-408B-A646-68264B0247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B62D65-70B1-483F-AF4C-8A4661F5F8C2}"/>
              </a:ext>
            </a:extLst>
          </p:cNvPr>
          <p:cNvSpPr>
            <a:spLocks noGrp="1"/>
          </p:cNvSpPr>
          <p:nvPr>
            <p:ph type="dt" sz="half" idx="10"/>
          </p:nvPr>
        </p:nvSpPr>
        <p:spPr/>
        <p:txBody>
          <a:bodyPr/>
          <a:lstStyle/>
          <a:p>
            <a:fld id="{14F11C7B-D0DC-4FDB-906F-A590BC2E0777}" type="datetimeFigureOut">
              <a:rPr lang="en-US" smtClean="0"/>
              <a:t>6/24/2024</a:t>
            </a:fld>
            <a:endParaRPr lang="en-US" dirty="0"/>
          </a:p>
        </p:txBody>
      </p:sp>
      <p:sp>
        <p:nvSpPr>
          <p:cNvPr id="6" name="Footer Placeholder 5">
            <a:extLst>
              <a:ext uri="{FF2B5EF4-FFF2-40B4-BE49-F238E27FC236}">
                <a16:creationId xmlns:a16="http://schemas.microsoft.com/office/drawing/2014/main" id="{1BA8B0B3-BECF-41B9-85AA-55F4A3AE1A3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F3CFBD9-7F61-4ABD-9272-9D97A38083C1}"/>
              </a:ext>
            </a:extLst>
          </p:cNvPr>
          <p:cNvSpPr>
            <a:spLocks noGrp="1"/>
          </p:cNvSpPr>
          <p:nvPr>
            <p:ph type="sldNum" sz="quarter" idx="12"/>
          </p:nvPr>
        </p:nvSpPr>
        <p:spPr/>
        <p:txBody>
          <a:bodyPr/>
          <a:lstStyle/>
          <a:p>
            <a:fld id="{2101A24B-46A7-4B61-9FB5-51A0A1C27DD6}" type="slidenum">
              <a:rPr lang="en-US" smtClean="0"/>
              <a:t>‹#›</a:t>
            </a:fld>
            <a:endParaRPr lang="en-US" dirty="0"/>
          </a:p>
        </p:txBody>
      </p:sp>
    </p:spTree>
    <p:extLst>
      <p:ext uri="{BB962C8B-B14F-4D97-AF65-F5344CB8AC3E}">
        <p14:creationId xmlns:p14="http://schemas.microsoft.com/office/powerpoint/2010/main" val="4070950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6973E-D4A2-4282-8C77-7492AE0DA9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21F450-C558-4375-98AF-0CB347F059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C05BD7-AE3A-4AD6-BEF4-72FF66A6AE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D6F077-485F-4086-A567-C14473FDC5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CBF9C9-C854-4B41-9CF1-9937E4C6AD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8CC9B3-064C-48A6-ACED-35EFF4FB5D90}"/>
              </a:ext>
            </a:extLst>
          </p:cNvPr>
          <p:cNvSpPr>
            <a:spLocks noGrp="1"/>
          </p:cNvSpPr>
          <p:nvPr>
            <p:ph type="dt" sz="half" idx="10"/>
          </p:nvPr>
        </p:nvSpPr>
        <p:spPr/>
        <p:txBody>
          <a:bodyPr/>
          <a:lstStyle/>
          <a:p>
            <a:fld id="{14F11C7B-D0DC-4FDB-906F-A590BC2E0777}" type="datetimeFigureOut">
              <a:rPr lang="en-US" smtClean="0"/>
              <a:t>6/24/2024</a:t>
            </a:fld>
            <a:endParaRPr lang="en-US" dirty="0"/>
          </a:p>
        </p:txBody>
      </p:sp>
      <p:sp>
        <p:nvSpPr>
          <p:cNvPr id="8" name="Footer Placeholder 7">
            <a:extLst>
              <a:ext uri="{FF2B5EF4-FFF2-40B4-BE49-F238E27FC236}">
                <a16:creationId xmlns:a16="http://schemas.microsoft.com/office/drawing/2014/main" id="{77712A44-440D-474F-9127-C61C8E8A221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343B26-B611-41CA-B974-73D7B86173B6}"/>
              </a:ext>
            </a:extLst>
          </p:cNvPr>
          <p:cNvSpPr>
            <a:spLocks noGrp="1"/>
          </p:cNvSpPr>
          <p:nvPr>
            <p:ph type="sldNum" sz="quarter" idx="12"/>
          </p:nvPr>
        </p:nvSpPr>
        <p:spPr/>
        <p:txBody>
          <a:bodyPr/>
          <a:lstStyle/>
          <a:p>
            <a:fld id="{2101A24B-46A7-4B61-9FB5-51A0A1C27DD6}" type="slidenum">
              <a:rPr lang="en-US" smtClean="0"/>
              <a:t>‹#›</a:t>
            </a:fld>
            <a:endParaRPr lang="en-US" dirty="0"/>
          </a:p>
        </p:txBody>
      </p:sp>
    </p:spTree>
    <p:extLst>
      <p:ext uri="{BB962C8B-B14F-4D97-AF65-F5344CB8AC3E}">
        <p14:creationId xmlns:p14="http://schemas.microsoft.com/office/powerpoint/2010/main" val="3106323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BB5AF-0C8B-4559-935F-F83E6F035B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B9F225-1241-4041-A120-45BB90F6FB15}"/>
              </a:ext>
            </a:extLst>
          </p:cNvPr>
          <p:cNvSpPr>
            <a:spLocks noGrp="1"/>
          </p:cNvSpPr>
          <p:nvPr>
            <p:ph type="dt" sz="half" idx="10"/>
          </p:nvPr>
        </p:nvSpPr>
        <p:spPr/>
        <p:txBody>
          <a:bodyPr/>
          <a:lstStyle/>
          <a:p>
            <a:fld id="{14F11C7B-D0DC-4FDB-906F-A590BC2E0777}" type="datetimeFigureOut">
              <a:rPr lang="en-US" smtClean="0"/>
              <a:t>6/24/2024</a:t>
            </a:fld>
            <a:endParaRPr lang="en-US" dirty="0"/>
          </a:p>
        </p:txBody>
      </p:sp>
      <p:sp>
        <p:nvSpPr>
          <p:cNvPr id="4" name="Footer Placeholder 3">
            <a:extLst>
              <a:ext uri="{FF2B5EF4-FFF2-40B4-BE49-F238E27FC236}">
                <a16:creationId xmlns:a16="http://schemas.microsoft.com/office/drawing/2014/main" id="{F04C0BB9-7146-4BE4-A9B9-ADA4187489D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9CC5C78-B6B7-4E36-ACD1-BF52CA31EC50}"/>
              </a:ext>
            </a:extLst>
          </p:cNvPr>
          <p:cNvSpPr>
            <a:spLocks noGrp="1"/>
          </p:cNvSpPr>
          <p:nvPr>
            <p:ph type="sldNum" sz="quarter" idx="12"/>
          </p:nvPr>
        </p:nvSpPr>
        <p:spPr/>
        <p:txBody>
          <a:bodyPr/>
          <a:lstStyle/>
          <a:p>
            <a:fld id="{2101A24B-46A7-4B61-9FB5-51A0A1C27DD6}" type="slidenum">
              <a:rPr lang="en-US" smtClean="0"/>
              <a:t>‹#›</a:t>
            </a:fld>
            <a:endParaRPr lang="en-US" dirty="0"/>
          </a:p>
        </p:txBody>
      </p:sp>
    </p:spTree>
    <p:extLst>
      <p:ext uri="{BB962C8B-B14F-4D97-AF65-F5344CB8AC3E}">
        <p14:creationId xmlns:p14="http://schemas.microsoft.com/office/powerpoint/2010/main" val="951687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E8B5F8-EA96-4044-86EE-949DA7D10E90}"/>
              </a:ext>
            </a:extLst>
          </p:cNvPr>
          <p:cNvSpPr>
            <a:spLocks noGrp="1"/>
          </p:cNvSpPr>
          <p:nvPr>
            <p:ph type="dt" sz="half" idx="10"/>
          </p:nvPr>
        </p:nvSpPr>
        <p:spPr/>
        <p:txBody>
          <a:bodyPr/>
          <a:lstStyle/>
          <a:p>
            <a:fld id="{14F11C7B-D0DC-4FDB-906F-A590BC2E0777}" type="datetimeFigureOut">
              <a:rPr lang="en-US" smtClean="0"/>
              <a:t>6/24/2024</a:t>
            </a:fld>
            <a:endParaRPr lang="en-US" dirty="0"/>
          </a:p>
        </p:txBody>
      </p:sp>
      <p:sp>
        <p:nvSpPr>
          <p:cNvPr id="3" name="Footer Placeholder 2">
            <a:extLst>
              <a:ext uri="{FF2B5EF4-FFF2-40B4-BE49-F238E27FC236}">
                <a16:creationId xmlns:a16="http://schemas.microsoft.com/office/drawing/2014/main" id="{596713EA-88C8-436E-9BA9-2CA2B13F253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1C84F1A-D63C-4F16-86E8-3E15FD3543BD}"/>
              </a:ext>
            </a:extLst>
          </p:cNvPr>
          <p:cNvSpPr>
            <a:spLocks noGrp="1"/>
          </p:cNvSpPr>
          <p:nvPr>
            <p:ph type="sldNum" sz="quarter" idx="12"/>
          </p:nvPr>
        </p:nvSpPr>
        <p:spPr/>
        <p:txBody>
          <a:bodyPr/>
          <a:lstStyle/>
          <a:p>
            <a:fld id="{2101A24B-46A7-4B61-9FB5-51A0A1C27DD6}" type="slidenum">
              <a:rPr lang="en-US" smtClean="0"/>
              <a:t>‹#›</a:t>
            </a:fld>
            <a:endParaRPr lang="en-US" dirty="0"/>
          </a:p>
        </p:txBody>
      </p:sp>
    </p:spTree>
    <p:extLst>
      <p:ext uri="{BB962C8B-B14F-4D97-AF65-F5344CB8AC3E}">
        <p14:creationId xmlns:p14="http://schemas.microsoft.com/office/powerpoint/2010/main" val="1604263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F5DE7-1499-40EC-BF1E-FE434F038C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FE68C2-4EA9-42CF-AA65-500D266CFE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747701-ED32-4024-AC1B-F110D16523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16D583-7454-4A1D-BB6B-306CF1B3B373}"/>
              </a:ext>
            </a:extLst>
          </p:cNvPr>
          <p:cNvSpPr>
            <a:spLocks noGrp="1"/>
          </p:cNvSpPr>
          <p:nvPr>
            <p:ph type="dt" sz="half" idx="10"/>
          </p:nvPr>
        </p:nvSpPr>
        <p:spPr/>
        <p:txBody>
          <a:bodyPr/>
          <a:lstStyle/>
          <a:p>
            <a:fld id="{14F11C7B-D0DC-4FDB-906F-A590BC2E0777}" type="datetimeFigureOut">
              <a:rPr lang="en-US" smtClean="0"/>
              <a:t>6/24/2024</a:t>
            </a:fld>
            <a:endParaRPr lang="en-US" dirty="0"/>
          </a:p>
        </p:txBody>
      </p:sp>
      <p:sp>
        <p:nvSpPr>
          <p:cNvPr id="6" name="Footer Placeholder 5">
            <a:extLst>
              <a:ext uri="{FF2B5EF4-FFF2-40B4-BE49-F238E27FC236}">
                <a16:creationId xmlns:a16="http://schemas.microsoft.com/office/drawing/2014/main" id="{A392616E-0746-48ED-AACD-32376C204A2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E6B685-6270-4B0A-A95E-378DE08BE9F2}"/>
              </a:ext>
            </a:extLst>
          </p:cNvPr>
          <p:cNvSpPr>
            <a:spLocks noGrp="1"/>
          </p:cNvSpPr>
          <p:nvPr>
            <p:ph type="sldNum" sz="quarter" idx="12"/>
          </p:nvPr>
        </p:nvSpPr>
        <p:spPr/>
        <p:txBody>
          <a:bodyPr/>
          <a:lstStyle/>
          <a:p>
            <a:fld id="{2101A24B-46A7-4B61-9FB5-51A0A1C27DD6}" type="slidenum">
              <a:rPr lang="en-US" smtClean="0"/>
              <a:t>‹#›</a:t>
            </a:fld>
            <a:endParaRPr lang="en-US" dirty="0"/>
          </a:p>
        </p:txBody>
      </p:sp>
    </p:spTree>
    <p:extLst>
      <p:ext uri="{BB962C8B-B14F-4D97-AF65-F5344CB8AC3E}">
        <p14:creationId xmlns:p14="http://schemas.microsoft.com/office/powerpoint/2010/main" val="201602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B692D-FFE8-464C-81E1-AB9141FA48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FB6FAA-8DE7-43CB-A73E-76C0CE1101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BD9D718-024A-4B3D-B61F-FDE67328C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01CFAB-462F-4E57-91F8-CD4D04608A67}"/>
              </a:ext>
            </a:extLst>
          </p:cNvPr>
          <p:cNvSpPr>
            <a:spLocks noGrp="1"/>
          </p:cNvSpPr>
          <p:nvPr>
            <p:ph type="dt" sz="half" idx="10"/>
          </p:nvPr>
        </p:nvSpPr>
        <p:spPr/>
        <p:txBody>
          <a:bodyPr/>
          <a:lstStyle/>
          <a:p>
            <a:fld id="{14F11C7B-D0DC-4FDB-906F-A590BC2E0777}" type="datetimeFigureOut">
              <a:rPr lang="en-US" smtClean="0"/>
              <a:t>6/24/2024</a:t>
            </a:fld>
            <a:endParaRPr lang="en-US" dirty="0"/>
          </a:p>
        </p:txBody>
      </p:sp>
      <p:sp>
        <p:nvSpPr>
          <p:cNvPr id="6" name="Footer Placeholder 5">
            <a:extLst>
              <a:ext uri="{FF2B5EF4-FFF2-40B4-BE49-F238E27FC236}">
                <a16:creationId xmlns:a16="http://schemas.microsoft.com/office/drawing/2014/main" id="{5BB3F594-6B86-4963-8DEC-16122B83FC1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BC1A6FF-819A-42BF-9D32-8B1D4BAABB68}"/>
              </a:ext>
            </a:extLst>
          </p:cNvPr>
          <p:cNvSpPr>
            <a:spLocks noGrp="1"/>
          </p:cNvSpPr>
          <p:nvPr>
            <p:ph type="sldNum" sz="quarter" idx="12"/>
          </p:nvPr>
        </p:nvSpPr>
        <p:spPr/>
        <p:txBody>
          <a:bodyPr/>
          <a:lstStyle/>
          <a:p>
            <a:fld id="{2101A24B-46A7-4B61-9FB5-51A0A1C27DD6}" type="slidenum">
              <a:rPr lang="en-US" smtClean="0"/>
              <a:t>‹#›</a:t>
            </a:fld>
            <a:endParaRPr lang="en-US" dirty="0"/>
          </a:p>
        </p:txBody>
      </p:sp>
    </p:spTree>
    <p:extLst>
      <p:ext uri="{BB962C8B-B14F-4D97-AF65-F5344CB8AC3E}">
        <p14:creationId xmlns:p14="http://schemas.microsoft.com/office/powerpoint/2010/main" val="73628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E7AE05-2061-4864-A015-1B80B56A80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A334BB-EA25-415A-9072-C12185B035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068F84-337B-4FA0-B31F-3A47016C07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11C7B-D0DC-4FDB-906F-A590BC2E0777}" type="datetimeFigureOut">
              <a:rPr lang="en-US" smtClean="0"/>
              <a:t>6/24/2024</a:t>
            </a:fld>
            <a:endParaRPr lang="en-US" dirty="0"/>
          </a:p>
        </p:txBody>
      </p:sp>
      <p:sp>
        <p:nvSpPr>
          <p:cNvPr id="5" name="Footer Placeholder 4">
            <a:extLst>
              <a:ext uri="{FF2B5EF4-FFF2-40B4-BE49-F238E27FC236}">
                <a16:creationId xmlns:a16="http://schemas.microsoft.com/office/drawing/2014/main" id="{56153312-7693-4BE9-9CD8-CF6AE341C9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8AFE773-F17D-4F63-B390-6FA1C19E20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01A24B-46A7-4B61-9FB5-51A0A1C27DD6}" type="slidenum">
              <a:rPr lang="en-US" smtClean="0"/>
              <a:t>‹#›</a:t>
            </a:fld>
            <a:endParaRPr lang="en-US" dirty="0"/>
          </a:p>
        </p:txBody>
      </p:sp>
    </p:spTree>
    <p:extLst>
      <p:ext uri="{BB962C8B-B14F-4D97-AF65-F5344CB8AC3E}">
        <p14:creationId xmlns:p14="http://schemas.microsoft.com/office/powerpoint/2010/main" val="16464295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201239-6143-4416-9E19-9016896A641C}"/>
              </a:ext>
            </a:extLst>
          </p:cNvPr>
          <p:cNvPicPr>
            <a:picLocks noChangeAspect="1"/>
          </p:cNvPicPr>
          <p:nvPr/>
        </p:nvPicPr>
        <p:blipFill>
          <a:blip r:embed="rId2"/>
          <a:stretch>
            <a:fillRect/>
          </a:stretch>
        </p:blipFill>
        <p:spPr>
          <a:xfrm>
            <a:off x="2751080" y="0"/>
            <a:ext cx="6689840" cy="6858000"/>
          </a:xfrm>
          <a:prstGeom prst="rect">
            <a:avLst/>
          </a:prstGeom>
        </p:spPr>
      </p:pic>
      <p:sp>
        <p:nvSpPr>
          <p:cNvPr id="5" name="TextBox 4">
            <a:extLst>
              <a:ext uri="{FF2B5EF4-FFF2-40B4-BE49-F238E27FC236}">
                <a16:creationId xmlns:a16="http://schemas.microsoft.com/office/drawing/2014/main" id="{A5B71075-7B36-458B-AD20-55E0AD7C19BF}"/>
              </a:ext>
            </a:extLst>
          </p:cNvPr>
          <p:cNvSpPr txBox="1"/>
          <p:nvPr/>
        </p:nvSpPr>
        <p:spPr>
          <a:xfrm>
            <a:off x="371060" y="251793"/>
            <a:ext cx="11403598" cy="64325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sng" strike="noStrike" kern="1200" cap="none" spc="0" normalizeH="0" baseline="0" noProof="0" dirty="0">
                <a:ln>
                  <a:noFill/>
                </a:ln>
                <a:solidFill>
                  <a:srgbClr val="4472C4">
                    <a:lumMod val="75000"/>
                  </a:srgbClr>
                </a:solidFill>
                <a:effectLst/>
                <a:uLnTx/>
                <a:uFillTx/>
                <a:latin typeface="Times New Roman" panose="02020603050405020304" pitchFamily="18" charset="0"/>
                <a:ea typeface="+mn-ea"/>
                <a:cs typeface="Times New Roman" panose="02020603050405020304" pitchFamily="18" charset="0"/>
              </a:rPr>
              <a:t>Master “C Language” In 30 Days Challenge.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Algerian" panose="04020705040A02060702" pitchFamily="8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Algerian" panose="04020705040A02060702" pitchFamily="82"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lumMod val="95000"/>
                  <a:lumOff val="5000"/>
                </a:prstClr>
              </a:solidFill>
              <a:effectLst/>
              <a:uLnTx/>
              <a:uFillTx/>
              <a:latin typeface="Algerian" panose="04020705040A02060702" pitchFamily="82" charset="0"/>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95000"/>
                    <a:lumOff val="5000"/>
                  </a:prstClr>
                </a:solidFill>
                <a:effectLst/>
                <a:uLnTx/>
                <a:uFillTx/>
                <a:latin typeface="Algerian" panose="04020705040A02060702" pitchFamily="82"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lumMod val="95000"/>
                  <a:lumOff val="5000"/>
                </a:prstClr>
              </a:solidFill>
              <a:effectLst/>
              <a:uLnTx/>
              <a:uFillTx/>
              <a:latin typeface="Algerian" panose="04020705040A02060702" pitchFamily="8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black">
                  <a:lumMod val="95000"/>
                  <a:lumOff val="5000"/>
                </a:prstClr>
              </a:solidFill>
              <a:effectLst/>
              <a:uLnTx/>
              <a:uFillTx/>
              <a:latin typeface="Algerian" panose="04020705040A02060702" pitchFamily="82"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95000"/>
                    <a:lumOff val="5000"/>
                  </a:prstClr>
                </a:solidFill>
                <a:effectLst/>
                <a:uLnTx/>
                <a:uFillTx/>
                <a:latin typeface="Algerian" panose="04020705040A02060702" pitchFamily="82" charset="0"/>
                <a:ea typeface="+mn-ea"/>
                <a:cs typeface="+mn-cs"/>
              </a:rPr>
              <a:t>This course is presented By: </a:t>
            </a:r>
            <a:r>
              <a:rPr kumimoji="0" lang="en-US" sz="3200" b="0" i="0" u="sng" strike="noStrike" kern="1200" cap="none" spc="0" normalizeH="0" baseline="0" noProof="0" dirty="0">
                <a:ln>
                  <a:noFill/>
                </a:ln>
                <a:solidFill>
                  <a:prstClr val="black">
                    <a:lumMod val="95000"/>
                    <a:lumOff val="5000"/>
                  </a:prstClr>
                </a:solidFill>
                <a:effectLst/>
                <a:uLnTx/>
                <a:uFillTx/>
                <a:latin typeface="Algerian" panose="04020705040A02060702" pitchFamily="82" charset="0"/>
                <a:ea typeface="+mn-ea"/>
                <a:cs typeface="+mn-cs"/>
              </a:rPr>
              <a:t>“TECH INVOLVERS”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3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5362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57FBE9-1E75-49D4-9583-9A78ECB22D06}"/>
              </a:ext>
            </a:extLst>
          </p:cNvPr>
          <p:cNvPicPr>
            <a:picLocks noChangeAspect="1"/>
          </p:cNvPicPr>
          <p:nvPr/>
        </p:nvPicPr>
        <p:blipFill>
          <a:blip r:embed="rId2"/>
          <a:stretch>
            <a:fillRect/>
          </a:stretch>
        </p:blipFill>
        <p:spPr>
          <a:xfrm>
            <a:off x="2751080" y="0"/>
            <a:ext cx="6689840" cy="6858000"/>
          </a:xfrm>
          <a:prstGeom prst="rect">
            <a:avLst/>
          </a:prstGeom>
        </p:spPr>
      </p:pic>
      <p:pic>
        <p:nvPicPr>
          <p:cNvPr id="4" name="Picture 3">
            <a:extLst>
              <a:ext uri="{FF2B5EF4-FFF2-40B4-BE49-F238E27FC236}">
                <a16:creationId xmlns:a16="http://schemas.microsoft.com/office/drawing/2014/main" id="{D7BF2273-036A-4B93-8E29-6682BE91D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8614" y="639854"/>
            <a:ext cx="6972306" cy="1990583"/>
          </a:xfrm>
          <a:prstGeom prst="rect">
            <a:avLst/>
          </a:prstGeom>
        </p:spPr>
      </p:pic>
      <p:pic>
        <p:nvPicPr>
          <p:cNvPr id="6" name="Picture 5">
            <a:extLst>
              <a:ext uri="{FF2B5EF4-FFF2-40B4-BE49-F238E27FC236}">
                <a16:creationId xmlns:a16="http://schemas.microsoft.com/office/drawing/2014/main" id="{CF2151EA-1C49-47CE-90D6-0BCA32CB6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4137" y="2832889"/>
            <a:ext cx="4403725" cy="3568659"/>
          </a:xfrm>
          <a:prstGeom prst="rect">
            <a:avLst/>
          </a:prstGeom>
        </p:spPr>
      </p:pic>
    </p:spTree>
    <p:extLst>
      <p:ext uri="{BB962C8B-B14F-4D97-AF65-F5344CB8AC3E}">
        <p14:creationId xmlns:p14="http://schemas.microsoft.com/office/powerpoint/2010/main" val="3804566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BF3C24-B6CA-4B1E-BDC9-477004524337}"/>
              </a:ext>
            </a:extLst>
          </p:cNvPr>
          <p:cNvPicPr>
            <a:picLocks noChangeAspect="1"/>
          </p:cNvPicPr>
          <p:nvPr/>
        </p:nvPicPr>
        <p:blipFill>
          <a:blip r:embed="rId2"/>
          <a:stretch>
            <a:fillRect/>
          </a:stretch>
        </p:blipFill>
        <p:spPr>
          <a:xfrm>
            <a:off x="2751080" y="0"/>
            <a:ext cx="6689840" cy="6858000"/>
          </a:xfrm>
          <a:prstGeom prst="rect">
            <a:avLst/>
          </a:prstGeom>
        </p:spPr>
      </p:pic>
      <p:sp>
        <p:nvSpPr>
          <p:cNvPr id="4" name="Rectangle 1">
            <a:extLst>
              <a:ext uri="{FF2B5EF4-FFF2-40B4-BE49-F238E27FC236}">
                <a16:creationId xmlns:a16="http://schemas.microsoft.com/office/drawing/2014/main" id="{4429E76F-F5F4-43F2-AE98-E0677B764ECC}"/>
              </a:ext>
            </a:extLst>
          </p:cNvPr>
          <p:cNvSpPr>
            <a:spLocks noChangeArrowheads="1"/>
          </p:cNvSpPr>
          <p:nvPr/>
        </p:nvSpPr>
        <p:spPr bwMode="auto">
          <a:xfrm>
            <a:off x="0" y="45230"/>
            <a:ext cx="65" cy="36673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9A112C34-C346-4C47-B3AE-8E30314B6CA9}"/>
              </a:ext>
            </a:extLst>
          </p:cNvPr>
          <p:cNvSpPr txBox="1"/>
          <p:nvPr/>
        </p:nvSpPr>
        <p:spPr>
          <a:xfrm>
            <a:off x="558865" y="411970"/>
            <a:ext cx="10274235" cy="424731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accent1">
                    <a:lumMod val="75000"/>
                  </a:schemeClr>
                </a:solidFill>
                <a:effectLst/>
                <a:latin typeface="Nunito" pitchFamily="2" charset="0"/>
              </a:rPr>
              <a:t>Two-Dimensional Array in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Nunito" pitchFamily="2" charset="0"/>
              </a:rPr>
              <a:t>A Two-Dimensional array or 2D array in C is an array that has exactly two dimensions. They can be visualized in the form of rows and columns organized in a two-dimensional plane.</a:t>
            </a:r>
            <a:endParaRPr kumimoji="0" lang="en-US" altLang="en-US" sz="1800" b="1" i="0" u="none" strike="noStrike" cap="none" normalizeH="0" baseline="0" dirty="0">
              <a:ln>
                <a:noFill/>
              </a:ln>
              <a:solidFill>
                <a:schemeClr val="bg1"/>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accent1">
                    <a:lumMod val="75000"/>
                  </a:schemeClr>
                </a:solidFill>
                <a:effectLst/>
                <a:latin typeface="Nunito" pitchFamily="2" charset="0"/>
              </a:rPr>
              <a:t>Syntax of 2D Array in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Consolas" panose="020B0609020204030204" pitchFamily="49" charset="0"/>
              </a:rPr>
              <a:t>array_name[size1] [size2];</a:t>
            </a:r>
            <a:r>
              <a:rPr kumimoji="0" lang="en-US" altLang="en-US" sz="1600" b="1" i="0" u="none" strike="noStrike" cap="none" normalizeH="0" baseline="0" dirty="0">
                <a:ln>
                  <a:noFill/>
                </a:ln>
                <a:solidFill>
                  <a:schemeClr val="bg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bg1"/>
              </a:solidFill>
              <a:effectLst/>
              <a:latin typeface="Arial" panose="020B0604020202020204" pitchFamily="34" charset="0"/>
            </a:endParaRPr>
          </a:p>
          <a:p>
            <a:pPr eaLnBrk="0" fontAlgn="base" hangingPunct="0">
              <a:spcBef>
                <a:spcPct val="0"/>
              </a:spcBef>
              <a:spcAft>
                <a:spcPct val="0"/>
              </a:spcAft>
            </a:pPr>
            <a:r>
              <a:rPr lang="en-US" sz="2400" b="1" i="0" u="sng" dirty="0">
                <a:solidFill>
                  <a:schemeClr val="accent1">
                    <a:lumMod val="75000"/>
                  </a:schemeClr>
                </a:solidFill>
                <a:effectLst/>
                <a:latin typeface="erdana"/>
              </a:rPr>
              <a:t>Initialization of 2D Array in C:</a:t>
            </a:r>
          </a:p>
          <a:p>
            <a:pPr eaLnBrk="0" fontAlgn="base" hangingPunct="0">
              <a:spcBef>
                <a:spcPct val="0"/>
              </a:spcBef>
              <a:spcAft>
                <a:spcPct val="0"/>
              </a:spcAft>
            </a:pPr>
            <a:endParaRPr lang="en-US" sz="2400" b="1" i="0" u="sng" dirty="0">
              <a:solidFill>
                <a:schemeClr val="accent1">
                  <a:lumMod val="75000"/>
                </a:schemeClr>
              </a:solidFill>
              <a:effectLst/>
              <a:latin typeface="erdana"/>
            </a:endParaRPr>
          </a:p>
          <a:p>
            <a:pPr eaLnBrk="0" fontAlgn="base" hangingPunct="0">
              <a:spcBef>
                <a:spcPct val="0"/>
              </a:spcBef>
              <a:spcAft>
                <a:spcPct val="0"/>
              </a:spcAft>
            </a:pPr>
            <a:r>
              <a:rPr lang="en-US" sz="2400" b="1" i="0" dirty="0">
                <a:solidFill>
                  <a:schemeClr val="bg1"/>
                </a:solidFill>
                <a:effectLst/>
                <a:latin typeface="inter-regular"/>
              </a:rPr>
              <a:t>int</a:t>
            </a:r>
            <a:r>
              <a:rPr lang="en-US" sz="2400" b="0" i="0" dirty="0">
                <a:solidFill>
                  <a:schemeClr val="bg1"/>
                </a:solidFill>
                <a:effectLst/>
                <a:latin typeface="inter-regular"/>
              </a:rPr>
              <a:t> arr[4][3]={{1,2,3},{2,3,4},{3,4,5},{4,5,6}};  </a:t>
            </a:r>
          </a:p>
          <a:p>
            <a:pPr eaLnBrk="0" fontAlgn="base" hangingPunct="0">
              <a:spcBef>
                <a:spcPct val="0"/>
              </a:spcBef>
              <a:spcAft>
                <a:spcPct val="0"/>
              </a:spcAft>
            </a:pPr>
            <a:endParaRPr lang="en-US" sz="2400" dirty="0">
              <a:solidFill>
                <a:schemeClr val="bg1"/>
              </a:solidFill>
              <a:latin typeface="inter-regular"/>
            </a:endParaRPr>
          </a:p>
          <a:p>
            <a:pPr eaLnBrk="0" fontAlgn="base" hangingPunct="0">
              <a:spcBef>
                <a:spcPct val="0"/>
              </a:spcBef>
              <a:spcAft>
                <a:spcPct val="0"/>
              </a:spcAft>
            </a:pPr>
            <a:r>
              <a:rPr lang="en-US" sz="2400" b="0" i="0" dirty="0">
                <a:solidFill>
                  <a:schemeClr val="bg1"/>
                </a:solidFill>
                <a:effectLst/>
                <a:latin typeface="inter-regular"/>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067658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4B7350-F13A-4006-B8EB-D8710AE9AE15}"/>
              </a:ext>
            </a:extLst>
          </p:cNvPr>
          <p:cNvPicPr>
            <a:picLocks noChangeAspect="1"/>
          </p:cNvPicPr>
          <p:nvPr/>
        </p:nvPicPr>
        <p:blipFill>
          <a:blip r:embed="rId2"/>
          <a:stretch>
            <a:fillRect/>
          </a:stretch>
        </p:blipFill>
        <p:spPr>
          <a:xfrm>
            <a:off x="2751080" y="0"/>
            <a:ext cx="6689840" cy="6858000"/>
          </a:xfrm>
          <a:prstGeom prst="rect">
            <a:avLst/>
          </a:prstGeom>
        </p:spPr>
      </p:pic>
      <p:sp>
        <p:nvSpPr>
          <p:cNvPr id="4" name="TextBox 3">
            <a:extLst>
              <a:ext uri="{FF2B5EF4-FFF2-40B4-BE49-F238E27FC236}">
                <a16:creationId xmlns:a16="http://schemas.microsoft.com/office/drawing/2014/main" id="{66F79949-A127-4E97-8908-B297D4391823}"/>
              </a:ext>
            </a:extLst>
          </p:cNvPr>
          <p:cNvSpPr txBox="1"/>
          <p:nvPr/>
        </p:nvSpPr>
        <p:spPr>
          <a:xfrm>
            <a:off x="406400" y="457201"/>
            <a:ext cx="9918700" cy="5447645"/>
          </a:xfrm>
          <a:prstGeom prst="rect">
            <a:avLst/>
          </a:prstGeom>
          <a:noFill/>
        </p:spPr>
        <p:txBody>
          <a:bodyPr wrap="square">
            <a:spAutoFit/>
          </a:bodyPr>
          <a:lstStyle/>
          <a:p>
            <a:r>
              <a:rPr lang="en-US" sz="2400" b="1" i="0" u="sng" dirty="0">
                <a:solidFill>
                  <a:schemeClr val="accent1">
                    <a:lumMod val="75000"/>
                  </a:schemeClr>
                </a:solidFill>
                <a:effectLst/>
                <a:latin typeface="inter-regular"/>
              </a:rPr>
              <a:t>Using Loops</a:t>
            </a:r>
            <a:endParaRPr lang="en-US" sz="2400" b="1" u="sng" dirty="0">
              <a:solidFill>
                <a:schemeClr val="accent1">
                  <a:lumMod val="75000"/>
                </a:schemeClr>
              </a:solidFill>
            </a:endParaRPr>
          </a:p>
          <a:p>
            <a:endParaRPr lang="en-US" dirty="0">
              <a:solidFill>
                <a:schemeClr val="bg1"/>
              </a:solidFill>
            </a:endParaRPr>
          </a:p>
          <a:p>
            <a:r>
              <a:rPr lang="en-US" dirty="0">
                <a:solidFill>
                  <a:schemeClr val="bg1"/>
                </a:solidFill>
              </a:rPr>
              <a:t>int array[3][4];</a:t>
            </a:r>
          </a:p>
          <a:p>
            <a:r>
              <a:rPr lang="en-US" dirty="0">
                <a:solidFill>
                  <a:schemeClr val="bg1"/>
                </a:solidFill>
              </a:rPr>
              <a:t>    int value = 1; </a:t>
            </a:r>
            <a:r>
              <a:rPr lang="en-US" dirty="0">
                <a:solidFill>
                  <a:schemeClr val="accent6">
                    <a:lumMod val="75000"/>
                  </a:schemeClr>
                </a:solidFill>
              </a:rPr>
              <a:t>// Initial value to fill the array</a:t>
            </a:r>
          </a:p>
          <a:p>
            <a:endParaRPr lang="en-US" dirty="0">
              <a:solidFill>
                <a:schemeClr val="bg1"/>
              </a:solidFill>
            </a:endParaRPr>
          </a:p>
          <a:p>
            <a:r>
              <a:rPr lang="en-US" dirty="0">
                <a:solidFill>
                  <a:schemeClr val="accent6">
                    <a:lumMod val="75000"/>
                  </a:schemeClr>
                </a:solidFill>
              </a:rPr>
              <a:t>    // Initialize the 2D array using nested for loops</a:t>
            </a:r>
          </a:p>
          <a:p>
            <a:r>
              <a:rPr lang="en-US" dirty="0">
                <a:solidFill>
                  <a:schemeClr val="bg1"/>
                </a:solidFill>
              </a:rPr>
              <a:t>    for (int i = 0; i &lt; 3; i++) {</a:t>
            </a:r>
          </a:p>
          <a:p>
            <a:r>
              <a:rPr lang="en-US" dirty="0">
                <a:solidFill>
                  <a:schemeClr val="bg1"/>
                </a:solidFill>
              </a:rPr>
              <a:t>        for (int j = 0; j &lt; 4; j++) {</a:t>
            </a:r>
          </a:p>
          <a:p>
            <a:r>
              <a:rPr lang="en-US" dirty="0">
                <a:solidFill>
                  <a:schemeClr val="bg1"/>
                </a:solidFill>
              </a:rPr>
              <a:t>            array[i][j] = value++;</a:t>
            </a:r>
          </a:p>
          <a:p>
            <a:r>
              <a:rPr lang="en-US" dirty="0">
                <a:solidFill>
                  <a:schemeClr val="bg1"/>
                </a:solidFill>
              </a:rPr>
              <a:t>        }</a:t>
            </a:r>
          </a:p>
          <a:p>
            <a:r>
              <a:rPr lang="en-US" dirty="0">
                <a:solidFill>
                  <a:schemeClr val="bg1"/>
                </a:solidFill>
              </a:rPr>
              <a:t>    }</a:t>
            </a:r>
          </a:p>
          <a:p>
            <a:endParaRPr lang="en-US" dirty="0">
              <a:solidFill>
                <a:schemeClr val="bg1"/>
              </a:solidFill>
            </a:endParaRPr>
          </a:p>
          <a:p>
            <a:r>
              <a:rPr lang="en-US" dirty="0">
                <a:solidFill>
                  <a:schemeClr val="bg1"/>
                </a:solidFill>
              </a:rPr>
              <a:t>   </a:t>
            </a:r>
            <a:r>
              <a:rPr lang="en-US" dirty="0">
                <a:solidFill>
                  <a:schemeClr val="accent6">
                    <a:lumMod val="75000"/>
                  </a:schemeClr>
                </a:solidFill>
              </a:rPr>
              <a:t> // Print the array to verify the initialization</a:t>
            </a:r>
          </a:p>
          <a:p>
            <a:r>
              <a:rPr lang="en-US" dirty="0">
                <a:solidFill>
                  <a:schemeClr val="bg1"/>
                </a:solidFill>
              </a:rPr>
              <a:t>    for (int i = 0; i &lt; 3; i++) {</a:t>
            </a:r>
          </a:p>
          <a:p>
            <a:r>
              <a:rPr lang="en-US" dirty="0">
                <a:solidFill>
                  <a:schemeClr val="bg1"/>
                </a:solidFill>
              </a:rPr>
              <a:t>        for (int j = 0; j &lt; 4; j++) {</a:t>
            </a:r>
          </a:p>
          <a:p>
            <a:r>
              <a:rPr lang="en-US" dirty="0">
                <a:solidFill>
                  <a:schemeClr val="bg1"/>
                </a:solidFill>
              </a:rPr>
              <a:t>            printf("%d ", array[i][j]);</a:t>
            </a:r>
          </a:p>
          <a:p>
            <a:r>
              <a:rPr lang="en-US" dirty="0">
                <a:solidFill>
                  <a:schemeClr val="bg1"/>
                </a:solidFill>
              </a:rPr>
              <a:t>        }</a:t>
            </a:r>
          </a:p>
          <a:p>
            <a:r>
              <a:rPr lang="en-US" dirty="0">
                <a:solidFill>
                  <a:schemeClr val="bg1"/>
                </a:solidFill>
              </a:rPr>
              <a:t>        printf("\n");</a:t>
            </a:r>
          </a:p>
          <a:p>
            <a:r>
              <a:rPr lang="en-US" dirty="0">
                <a:solidFill>
                  <a:schemeClr val="bg1"/>
                </a:solidFill>
              </a:rPr>
              <a:t>    }</a:t>
            </a:r>
          </a:p>
        </p:txBody>
      </p:sp>
    </p:spTree>
    <p:extLst>
      <p:ext uri="{BB962C8B-B14F-4D97-AF65-F5344CB8AC3E}">
        <p14:creationId xmlns:p14="http://schemas.microsoft.com/office/powerpoint/2010/main" val="1196969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D8B32F-802C-4986-9385-64597C397998}"/>
              </a:ext>
            </a:extLst>
          </p:cNvPr>
          <p:cNvPicPr>
            <a:picLocks noChangeAspect="1"/>
          </p:cNvPicPr>
          <p:nvPr/>
        </p:nvPicPr>
        <p:blipFill>
          <a:blip r:embed="rId2"/>
          <a:stretch>
            <a:fillRect/>
          </a:stretch>
        </p:blipFill>
        <p:spPr>
          <a:xfrm>
            <a:off x="2751080" y="0"/>
            <a:ext cx="6689840" cy="6858000"/>
          </a:xfrm>
          <a:prstGeom prst="rect">
            <a:avLst/>
          </a:prstGeom>
        </p:spPr>
      </p:pic>
      <p:sp>
        <p:nvSpPr>
          <p:cNvPr id="4" name="TextBox 3">
            <a:extLst>
              <a:ext uri="{FF2B5EF4-FFF2-40B4-BE49-F238E27FC236}">
                <a16:creationId xmlns:a16="http://schemas.microsoft.com/office/drawing/2014/main" id="{03B1BDDB-97E9-4AFD-9FF2-842A9F748FE1}"/>
              </a:ext>
            </a:extLst>
          </p:cNvPr>
          <p:cNvSpPr txBox="1"/>
          <p:nvPr/>
        </p:nvSpPr>
        <p:spPr>
          <a:xfrm>
            <a:off x="584201" y="622852"/>
            <a:ext cx="10680700" cy="5155257"/>
          </a:xfrm>
          <a:prstGeom prst="rect">
            <a:avLst/>
          </a:prstGeom>
          <a:noFill/>
        </p:spPr>
        <p:txBody>
          <a:bodyPr wrap="square">
            <a:spAutoFit/>
          </a:bodyPr>
          <a:lstStyle/>
          <a:p>
            <a:pPr algn="l" fontAlgn="base"/>
            <a:r>
              <a:rPr lang="en-US" sz="3200" b="1" i="0" u="sng" dirty="0">
                <a:solidFill>
                  <a:schemeClr val="accent1">
                    <a:lumMod val="75000"/>
                  </a:schemeClr>
                </a:solidFill>
                <a:effectLst/>
                <a:latin typeface="Source Sans 3"/>
              </a:rPr>
              <a:t>Arrays</a:t>
            </a:r>
          </a:p>
          <a:p>
            <a:pPr algn="l" fontAlgn="base"/>
            <a:r>
              <a:rPr lang="en-US" b="0" i="0" dirty="0">
                <a:solidFill>
                  <a:schemeClr val="bg1"/>
                </a:solidFill>
                <a:effectLst/>
                <a:latin typeface="Nunito" pitchFamily="2" charset="0"/>
              </a:rPr>
              <a:t>An array in C is a fixed-size collection of similar data items stored in contiguous memory locations.</a:t>
            </a:r>
            <a:endParaRPr lang="en-US" b="1" dirty="0">
              <a:solidFill>
                <a:schemeClr val="bg1"/>
              </a:solidFill>
              <a:latin typeface="Source Sans 3"/>
            </a:endParaRPr>
          </a:p>
          <a:p>
            <a:pPr algn="l" fontAlgn="base"/>
            <a:endParaRPr lang="en-US" b="1" i="0" dirty="0">
              <a:solidFill>
                <a:srgbClr val="FFFFFF"/>
              </a:solidFill>
              <a:effectLst/>
              <a:latin typeface="Source Sans 3"/>
            </a:endParaRPr>
          </a:p>
          <a:p>
            <a:pPr fontAlgn="base"/>
            <a:r>
              <a:rPr lang="en-US" sz="2400" b="1" i="0" u="sng" dirty="0">
                <a:solidFill>
                  <a:schemeClr val="accent1">
                    <a:lumMod val="75000"/>
                  </a:schemeClr>
                </a:solidFill>
                <a:effectLst/>
                <a:latin typeface="Nunito" pitchFamily="2" charset="0"/>
              </a:rPr>
              <a:t>Array Declaration</a:t>
            </a:r>
          </a:p>
          <a:p>
            <a:pPr algn="l" fontAlgn="base">
              <a:lnSpc>
                <a:spcPct val="150000"/>
              </a:lnSpc>
            </a:pPr>
            <a:r>
              <a:rPr lang="en-US" b="0" i="0" dirty="0">
                <a:solidFill>
                  <a:schemeClr val="bg1"/>
                </a:solidFill>
                <a:effectLst/>
                <a:latin typeface="Nunito" pitchFamily="2" charset="0"/>
              </a:rPr>
              <a:t> We can declare an array by specifying its name, the type of its elements, and the size of its dimensions. When we declare an array in C, the compiler allocates the memory block of the specified size to the array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accent1">
                    <a:lumMod val="75000"/>
                  </a:schemeClr>
                </a:solidFill>
                <a:effectLst/>
                <a:latin typeface="Nunito" pitchFamily="2" charset="0"/>
              </a:rPr>
              <a:t>Syntax of Array Declaration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i="1" dirty="0">
                <a:solidFill>
                  <a:schemeClr val="bg1"/>
                </a:solidFill>
                <a:latin typeface="Consolas" panose="020B0609020204030204" pitchFamily="49" charset="0"/>
              </a:rPr>
              <a:t>	</a:t>
            </a:r>
            <a:r>
              <a:rPr kumimoji="0" lang="en-US" altLang="en-US" sz="1800" b="1" i="1" u="none" strike="noStrike" cap="none" normalizeH="0" baseline="0" dirty="0">
                <a:ln>
                  <a:noFill/>
                </a:ln>
                <a:solidFill>
                  <a:schemeClr val="bg1"/>
                </a:solidFill>
                <a:effectLst/>
                <a:latin typeface="Consolas" panose="020B0609020204030204" pitchFamily="49" charset="0"/>
              </a:rPr>
              <a:t>data_type array_name</a:t>
            </a:r>
            <a:r>
              <a:rPr kumimoji="0" lang="en-US" altLang="en-US" sz="1800" b="1" i="0" u="none" strike="noStrike" cap="none" normalizeH="0" baseline="0" dirty="0">
                <a:ln>
                  <a:noFill/>
                </a:ln>
                <a:solidFill>
                  <a:schemeClr val="bg1"/>
                </a:solidFill>
                <a:effectLst/>
                <a:latin typeface="Consolas" panose="020B0609020204030204" pitchFamily="49" charset="0"/>
              </a:rPr>
              <a:t> [size];</a:t>
            </a:r>
            <a:br>
              <a:rPr kumimoji="0" lang="en-US" altLang="en-US" sz="1800" b="0" i="0" u="none" strike="noStrike" cap="none" normalizeH="0" baseline="0" dirty="0">
                <a:ln>
                  <a:noFill/>
                </a:ln>
                <a:solidFill>
                  <a:schemeClr val="bg1"/>
                </a:solidFill>
                <a:effectLst/>
                <a:latin typeface="Consolas" panose="020B0609020204030204" pitchFamily="49" charset="0"/>
              </a:rPr>
            </a:br>
            <a:r>
              <a:rPr kumimoji="0" lang="en-US" altLang="en-US" sz="1800" b="0" i="0" u="none" strike="noStrike" cap="none" normalizeH="0" baseline="0" dirty="0">
                <a:ln>
                  <a:noFill/>
                </a:ln>
                <a:solidFill>
                  <a:schemeClr val="bg1"/>
                </a:solidFill>
                <a:effectLst/>
                <a:latin typeface="Consolas" panose="020B0609020204030204" pitchFamily="49" charset="0"/>
              </a:rPr>
              <a:t>or</a:t>
            </a:r>
            <a:br>
              <a:rPr kumimoji="0" lang="en-US" altLang="en-US" sz="1800" b="0" i="0" u="none" strike="noStrike" cap="none" normalizeH="0" baseline="0" dirty="0">
                <a:ln>
                  <a:noFill/>
                </a:ln>
                <a:solidFill>
                  <a:schemeClr val="bg1"/>
                </a:solidFill>
                <a:effectLst/>
                <a:latin typeface="Consolas" panose="020B0609020204030204" pitchFamily="49" charset="0"/>
              </a:rPr>
            </a:br>
            <a:r>
              <a:rPr kumimoji="0" lang="en-US" altLang="en-US" sz="1800" b="0" i="0" u="none" strike="noStrike" cap="none" normalizeH="0" baseline="0" dirty="0">
                <a:ln>
                  <a:noFill/>
                </a:ln>
                <a:solidFill>
                  <a:schemeClr val="bg1"/>
                </a:solidFill>
                <a:effectLst/>
                <a:latin typeface="Consolas" panose="020B0609020204030204" pitchFamily="49" charset="0"/>
              </a:rPr>
              <a:t>	</a:t>
            </a:r>
            <a:r>
              <a:rPr kumimoji="0" lang="en-US" altLang="en-US" sz="1800" b="1" i="1" u="none" strike="noStrike" cap="none" normalizeH="0" baseline="0" dirty="0">
                <a:ln>
                  <a:noFill/>
                </a:ln>
                <a:solidFill>
                  <a:schemeClr val="bg1"/>
                </a:solidFill>
                <a:effectLst/>
                <a:latin typeface="Consolas" panose="020B0609020204030204" pitchFamily="49" charset="0"/>
              </a:rPr>
              <a:t>data_type array_name</a:t>
            </a:r>
            <a:r>
              <a:rPr kumimoji="0" lang="en-US" altLang="en-US" sz="1800" b="1" i="0" u="none" strike="noStrike" cap="none" normalizeH="0" baseline="0" dirty="0">
                <a:ln>
                  <a:noFill/>
                </a:ln>
                <a:solidFill>
                  <a:schemeClr val="bg1"/>
                </a:solidFill>
                <a:effectLst/>
                <a:latin typeface="Consolas" panose="020B0609020204030204" pitchFamily="49" charset="0"/>
              </a:rPr>
              <a:t> [</a:t>
            </a:r>
            <a:r>
              <a:rPr kumimoji="0" lang="en-US" altLang="en-US" sz="1800" b="1" i="1" u="none" strike="noStrike" cap="none" normalizeH="0" baseline="0" dirty="0">
                <a:ln>
                  <a:noFill/>
                </a:ln>
                <a:solidFill>
                  <a:schemeClr val="bg1"/>
                </a:solidFill>
                <a:effectLst/>
                <a:latin typeface="Consolas" panose="020B0609020204030204" pitchFamily="49" charset="0"/>
              </a:rPr>
              <a:t>size1</a:t>
            </a:r>
            <a:r>
              <a:rPr kumimoji="0" lang="en-US" altLang="en-US" sz="1800" b="1" i="0" u="none" strike="noStrike" cap="none" normalizeH="0" baseline="0" dirty="0">
                <a:ln>
                  <a:noFill/>
                </a:ln>
                <a:solidFill>
                  <a:schemeClr val="bg1"/>
                </a:solidFill>
                <a:effectLst/>
                <a:latin typeface="Consolas" panose="020B0609020204030204" pitchFamily="49" charset="0"/>
              </a:rPr>
              <a:t>] [</a:t>
            </a:r>
            <a:r>
              <a:rPr kumimoji="0" lang="en-US" altLang="en-US" sz="1800" b="1" i="1" u="none" strike="noStrike" cap="none" normalizeH="0" baseline="0" dirty="0">
                <a:ln>
                  <a:noFill/>
                </a:ln>
                <a:solidFill>
                  <a:schemeClr val="bg1"/>
                </a:solidFill>
                <a:effectLst/>
                <a:latin typeface="Consolas" panose="020B0609020204030204" pitchFamily="49" charset="0"/>
              </a:rPr>
              <a:t>size2</a:t>
            </a:r>
            <a:r>
              <a:rPr kumimoji="0" lang="en-US" altLang="en-US" sz="1800" b="1" i="0" u="none" strike="noStrike" cap="none" normalizeH="0" baseline="0" dirty="0">
                <a:ln>
                  <a:noFill/>
                </a:ln>
                <a:solidFill>
                  <a:schemeClr val="bg1"/>
                </a:solidFill>
                <a:effectLst/>
                <a:latin typeface="Consolas" panose="020B0609020204030204" pitchFamily="49" charset="0"/>
              </a:rPr>
              <a:t>]...[</a:t>
            </a:r>
            <a:r>
              <a:rPr kumimoji="0" lang="en-US" altLang="en-US" sz="1800" b="1" i="1" u="none" strike="noStrike" cap="none" normalizeH="0" baseline="0" dirty="0">
                <a:ln>
                  <a:noFill/>
                </a:ln>
                <a:solidFill>
                  <a:schemeClr val="bg1"/>
                </a:solidFill>
                <a:effectLst/>
                <a:latin typeface="Consolas" panose="020B0609020204030204" pitchFamily="49" charset="0"/>
              </a:rPr>
              <a:t>sizeN</a:t>
            </a:r>
            <a:r>
              <a:rPr kumimoji="0" lang="en-US" altLang="en-US" sz="1800" b="1" i="0" u="none" strike="noStrike" cap="none" normalizeH="0" baseline="0" dirty="0">
                <a:ln>
                  <a:noFill/>
                </a:ln>
                <a:solidFill>
                  <a:schemeClr val="bg1"/>
                </a:solidFill>
                <a:effectLst/>
                <a:latin typeface="Consolas" panose="020B0609020204030204" pitchFamily="49" charset="0"/>
              </a:rPr>
              <a:t>];</a:t>
            </a:r>
            <a:r>
              <a:rPr kumimoji="0" lang="en-US" altLang="en-US" sz="1600" b="1" i="0" u="none" strike="noStrike" cap="none" normalizeH="0" baseline="0" dirty="0">
                <a:ln>
                  <a:noFill/>
                </a:ln>
                <a:solidFill>
                  <a:schemeClr val="bg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algn="l" fontAlgn="base"/>
            <a:r>
              <a:rPr lang="en-US" b="0" i="0" dirty="0">
                <a:solidFill>
                  <a:schemeClr val="accent6">
                    <a:lumMod val="50000"/>
                  </a:schemeClr>
                </a:solidFill>
                <a:effectLst/>
                <a:latin typeface="Nunito" pitchFamily="2" charset="0"/>
              </a:rPr>
              <a:t>where N is the number of dimensions.</a:t>
            </a:r>
          </a:p>
          <a:p>
            <a:pPr algn="l" fontAlgn="base"/>
            <a:endParaRPr lang="en-US" dirty="0">
              <a:solidFill>
                <a:srgbClr val="FFFFFF"/>
              </a:solidFill>
              <a:latin typeface="Nunito" pitchFamily="2" charset="0"/>
            </a:endParaRPr>
          </a:p>
          <a:p>
            <a:pPr algn="l" fontAlgn="base"/>
            <a:endParaRPr lang="en-US" b="1" i="0" dirty="0">
              <a:solidFill>
                <a:srgbClr val="FFFFFF"/>
              </a:solidFill>
              <a:effectLst/>
              <a:latin typeface="Source Sans 3"/>
            </a:endParaRPr>
          </a:p>
        </p:txBody>
      </p:sp>
      <p:sp>
        <p:nvSpPr>
          <p:cNvPr id="5" name="Rectangle 1">
            <a:extLst>
              <a:ext uri="{FF2B5EF4-FFF2-40B4-BE49-F238E27FC236}">
                <a16:creationId xmlns:a16="http://schemas.microsoft.com/office/drawing/2014/main" id="{25C1AA07-59B8-4041-BF4C-6DFC5315CA01}"/>
              </a:ext>
            </a:extLst>
          </p:cNvPr>
          <p:cNvSpPr>
            <a:spLocks noChangeArrowheads="1"/>
          </p:cNvSpPr>
          <p:nvPr/>
        </p:nvSpPr>
        <p:spPr bwMode="auto">
          <a:xfrm>
            <a:off x="0" y="90100"/>
            <a:ext cx="65" cy="2769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1552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0D940F-25CD-430A-AEF3-D54709F8D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3513" y="1245705"/>
            <a:ext cx="9254987" cy="4704522"/>
          </a:xfrm>
          <a:prstGeom prst="rect">
            <a:avLst/>
          </a:prstGeom>
        </p:spPr>
      </p:pic>
    </p:spTree>
    <p:extLst>
      <p:ext uri="{BB962C8B-B14F-4D97-AF65-F5344CB8AC3E}">
        <p14:creationId xmlns:p14="http://schemas.microsoft.com/office/powerpoint/2010/main" val="1213186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3D3CDF-AE2D-4305-8143-A440EEAC807D}"/>
              </a:ext>
            </a:extLst>
          </p:cNvPr>
          <p:cNvPicPr>
            <a:picLocks noChangeAspect="1"/>
          </p:cNvPicPr>
          <p:nvPr/>
        </p:nvPicPr>
        <p:blipFill>
          <a:blip r:embed="rId2"/>
          <a:stretch>
            <a:fillRect/>
          </a:stretch>
        </p:blipFill>
        <p:spPr>
          <a:xfrm>
            <a:off x="2751080" y="0"/>
            <a:ext cx="6689840" cy="6858000"/>
          </a:xfrm>
          <a:prstGeom prst="rect">
            <a:avLst/>
          </a:prstGeom>
        </p:spPr>
      </p:pic>
      <p:sp>
        <p:nvSpPr>
          <p:cNvPr id="4" name="TextBox 3">
            <a:extLst>
              <a:ext uri="{FF2B5EF4-FFF2-40B4-BE49-F238E27FC236}">
                <a16:creationId xmlns:a16="http://schemas.microsoft.com/office/drawing/2014/main" id="{7AECE5EC-ADF3-4D2B-BBA9-807E05866798}"/>
              </a:ext>
            </a:extLst>
          </p:cNvPr>
          <p:cNvSpPr txBox="1"/>
          <p:nvPr/>
        </p:nvSpPr>
        <p:spPr>
          <a:xfrm>
            <a:off x="490330" y="728870"/>
            <a:ext cx="10507870" cy="5047536"/>
          </a:xfrm>
          <a:prstGeom prst="rect">
            <a:avLst/>
          </a:prstGeom>
          <a:noFill/>
        </p:spPr>
        <p:txBody>
          <a:bodyPr wrap="square">
            <a:spAutoFit/>
          </a:bodyPr>
          <a:lstStyle/>
          <a:p>
            <a:pPr algn="l" fontAlgn="base"/>
            <a:r>
              <a:rPr lang="en-US" sz="2400" b="1" i="0" u="sng" dirty="0">
                <a:solidFill>
                  <a:schemeClr val="accent1">
                    <a:lumMod val="75000"/>
                  </a:schemeClr>
                </a:solidFill>
                <a:effectLst/>
                <a:latin typeface="Nunito" pitchFamily="2" charset="0"/>
              </a:rPr>
              <a:t>Array Initialization</a:t>
            </a:r>
          </a:p>
          <a:p>
            <a:pPr algn="l" fontAlgn="base"/>
            <a:r>
              <a:rPr lang="en-US" sz="2000" b="0" i="0" dirty="0">
                <a:solidFill>
                  <a:schemeClr val="bg1"/>
                </a:solidFill>
                <a:effectLst/>
                <a:latin typeface="Nunito" pitchFamily="2" charset="0"/>
              </a:rPr>
              <a:t>When the array is declared or allocated memory, the elements of the array contain some garbage value. So, we need to initialize the array to some meaningful value. </a:t>
            </a:r>
            <a:endParaRPr lang="en-US" sz="2000" b="1" dirty="0">
              <a:solidFill>
                <a:schemeClr val="bg1"/>
              </a:solidFill>
              <a:latin typeface="Nunito" pitchFamily="2" charset="0"/>
            </a:endParaRPr>
          </a:p>
          <a:p>
            <a:pPr algn="l" fontAlgn="base"/>
            <a:endParaRPr lang="en-US" sz="2000" b="1" i="0" dirty="0">
              <a:solidFill>
                <a:schemeClr val="bg1"/>
              </a:solidFill>
              <a:effectLst/>
              <a:latin typeface="Nunito" pitchFamily="2" charset="0"/>
            </a:endParaRPr>
          </a:p>
          <a:p>
            <a:pPr algn="l" fontAlgn="base"/>
            <a:endParaRPr lang="en-US" sz="2000" b="1" i="0" dirty="0">
              <a:solidFill>
                <a:schemeClr val="bg1"/>
              </a:solidFill>
              <a:effectLst/>
              <a:latin typeface="Nunito" pitchFamily="2" charset="0"/>
            </a:endParaRPr>
          </a:p>
          <a:p>
            <a:pPr fontAlgn="base"/>
            <a:r>
              <a:rPr lang="en-US" sz="2000" b="1" i="0" u="sng" dirty="0">
                <a:solidFill>
                  <a:schemeClr val="accent1">
                    <a:lumMod val="75000"/>
                  </a:schemeClr>
                </a:solidFill>
                <a:effectLst/>
                <a:latin typeface="Nunito" pitchFamily="2" charset="0"/>
              </a:rPr>
              <a:t>1. Array Initialization with Declaration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Nunito" pitchFamily="2" charset="0"/>
              </a:rPr>
              <a:t>In this method, we initialize the array along with its declaration. We use an initializer list to initialize multiple elements of the array. An initializer list is the list of values enclosed within braces </a:t>
            </a:r>
            <a:r>
              <a:rPr kumimoji="0" lang="en-US" altLang="en-US" sz="2000" b="1" i="0" u="none" strike="noStrike" cap="none" normalizeH="0" baseline="0" dirty="0">
                <a:ln>
                  <a:noFill/>
                </a:ln>
                <a:solidFill>
                  <a:schemeClr val="bg1"/>
                </a:solidFill>
                <a:effectLst/>
                <a:latin typeface="Nunito" pitchFamily="2" charset="0"/>
              </a:rPr>
              <a:t>{ }</a:t>
            </a:r>
            <a:r>
              <a:rPr kumimoji="0" lang="en-US" altLang="en-US" sz="2000" b="0" i="0" u="none" strike="noStrike" cap="none" normalizeH="0" baseline="0" dirty="0">
                <a:ln>
                  <a:noFill/>
                </a:ln>
                <a:solidFill>
                  <a:schemeClr val="bg1"/>
                </a:solidFill>
                <a:effectLst/>
                <a:latin typeface="Nunito" pitchFamily="2" charset="0"/>
              </a:rPr>
              <a:t> separated b a comma.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u="sng" dirty="0">
                <a:solidFill>
                  <a:schemeClr val="accent1">
                    <a:lumMod val="75000"/>
                  </a:schemeClr>
                </a:solidFill>
                <a:latin typeface="Nunito" pitchFamily="2" charset="0"/>
              </a:rPr>
              <a:t>Syntax: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a:ln>
                  <a:noFill/>
                </a:ln>
                <a:solidFill>
                  <a:schemeClr val="bg1"/>
                </a:solidFill>
                <a:effectLst/>
                <a:latin typeface="Consolas" panose="020B0609020204030204" pitchFamily="49" charset="0"/>
              </a:rPr>
              <a:t>data_type array_name</a:t>
            </a:r>
            <a:r>
              <a:rPr kumimoji="0" lang="en-US" altLang="en-US" b="1" i="0" u="none" strike="noStrike" cap="none" normalizeH="0" baseline="0" dirty="0">
                <a:ln>
                  <a:noFill/>
                </a:ln>
                <a:solidFill>
                  <a:schemeClr val="bg1"/>
                </a:solidFill>
                <a:effectLst/>
                <a:latin typeface="Consolas" panose="020B0609020204030204" pitchFamily="49" charset="0"/>
              </a:rPr>
              <a:t> [</a:t>
            </a:r>
            <a:r>
              <a:rPr kumimoji="0" lang="en-US" altLang="en-US" b="1" i="1" u="none" strike="noStrike" cap="none" normalizeH="0" baseline="0" dirty="0">
                <a:ln>
                  <a:noFill/>
                </a:ln>
                <a:solidFill>
                  <a:schemeClr val="bg1"/>
                </a:solidFill>
                <a:effectLst/>
                <a:latin typeface="Consolas" panose="020B0609020204030204" pitchFamily="49" charset="0"/>
              </a:rPr>
              <a:t>size</a:t>
            </a:r>
            <a:r>
              <a:rPr kumimoji="0" lang="en-US" altLang="en-US" b="1" i="0" u="none" strike="noStrike" cap="none" normalizeH="0" baseline="0" dirty="0">
                <a:ln>
                  <a:noFill/>
                </a:ln>
                <a:solidFill>
                  <a:schemeClr val="bg1"/>
                </a:solidFill>
                <a:effectLst/>
                <a:latin typeface="Consolas" panose="020B0609020204030204" pitchFamily="49" charset="0"/>
              </a:rPr>
              <a:t>] = {value1, value2, ... valueN};</a:t>
            </a:r>
            <a:r>
              <a:rPr kumimoji="0" lang="en-US" altLang="en-US" sz="1600" b="1" i="0" u="none" strike="noStrike" cap="none" normalizeH="0" baseline="0" dirty="0">
                <a:ln>
                  <a:noFill/>
                </a:ln>
                <a:solidFill>
                  <a:schemeClr val="bg1"/>
                </a:solidFill>
                <a:effectLst/>
              </a:rPr>
              <a:t> </a:t>
            </a:r>
            <a:endParaRPr kumimoji="0" lang="en-US" altLang="en-US" sz="2800" b="1" i="0" u="none" strike="noStrike" cap="none" normalizeH="0" baseline="0" dirty="0">
              <a:ln>
                <a:noFill/>
              </a:ln>
              <a:solidFill>
                <a:schemeClr val="bg1"/>
              </a:solidFill>
              <a:effectLst/>
              <a:latin typeface="Arial" panose="020B0604020202020204" pitchFamily="34" charset="0"/>
            </a:endParaRPr>
          </a:p>
          <a:p>
            <a:pPr algn="l" fontAlgn="base"/>
            <a:endParaRPr lang="en-US" sz="2000" b="1" i="0" dirty="0">
              <a:solidFill>
                <a:schemeClr val="bg1"/>
              </a:solidFill>
              <a:effectLst/>
              <a:latin typeface="Nunito" pitchFamily="2" charset="0"/>
            </a:endParaRPr>
          </a:p>
          <a:p>
            <a:pPr algn="l" fontAlgn="base"/>
            <a:endParaRPr lang="en-US" sz="2000" b="1" dirty="0">
              <a:solidFill>
                <a:schemeClr val="bg1"/>
              </a:solidFill>
              <a:latin typeface="Nunito" pitchFamily="2" charset="0"/>
            </a:endParaRPr>
          </a:p>
          <a:p>
            <a:pPr algn="l" fontAlgn="base"/>
            <a:endParaRPr lang="en-US" sz="2000" b="1" i="0" dirty="0">
              <a:solidFill>
                <a:schemeClr val="bg1"/>
              </a:solidFill>
              <a:effectLst/>
              <a:latin typeface="Nunito" pitchFamily="2" charset="0"/>
            </a:endParaRPr>
          </a:p>
        </p:txBody>
      </p:sp>
      <p:sp>
        <p:nvSpPr>
          <p:cNvPr id="5" name="Rectangle 1">
            <a:extLst>
              <a:ext uri="{FF2B5EF4-FFF2-40B4-BE49-F238E27FC236}">
                <a16:creationId xmlns:a16="http://schemas.microsoft.com/office/drawing/2014/main" id="{53EAAE85-917F-463C-8711-646E91F13C7C}"/>
              </a:ext>
            </a:extLst>
          </p:cNvPr>
          <p:cNvSpPr>
            <a:spLocks noChangeArrowheads="1"/>
          </p:cNvSpPr>
          <p:nvPr/>
        </p:nvSpPr>
        <p:spPr bwMode="auto">
          <a:xfrm>
            <a:off x="0" y="90100"/>
            <a:ext cx="65" cy="2769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4644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8C7F01-7B58-4748-9E67-542D9A3E3881}"/>
              </a:ext>
            </a:extLst>
          </p:cNvPr>
          <p:cNvPicPr>
            <a:picLocks noChangeAspect="1"/>
          </p:cNvPicPr>
          <p:nvPr/>
        </p:nvPicPr>
        <p:blipFill>
          <a:blip r:embed="rId2"/>
          <a:stretch>
            <a:fillRect/>
          </a:stretch>
        </p:blipFill>
        <p:spPr>
          <a:xfrm>
            <a:off x="2751080" y="0"/>
            <a:ext cx="6689840" cy="6858000"/>
          </a:xfrm>
          <a:prstGeom prst="rect">
            <a:avLst/>
          </a:prstGeom>
        </p:spPr>
      </p:pic>
      <p:pic>
        <p:nvPicPr>
          <p:cNvPr id="3" name="Picture 2">
            <a:extLst>
              <a:ext uri="{FF2B5EF4-FFF2-40B4-BE49-F238E27FC236}">
                <a16:creationId xmlns:a16="http://schemas.microsoft.com/office/drawing/2014/main" id="{1A09D960-39BD-4114-8B51-9CF9DABDC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919" y="665922"/>
            <a:ext cx="9775209" cy="5526156"/>
          </a:xfrm>
          <a:prstGeom prst="rect">
            <a:avLst/>
          </a:prstGeom>
        </p:spPr>
      </p:pic>
    </p:spTree>
    <p:extLst>
      <p:ext uri="{BB962C8B-B14F-4D97-AF65-F5344CB8AC3E}">
        <p14:creationId xmlns:p14="http://schemas.microsoft.com/office/powerpoint/2010/main" val="1664485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A86826-B80A-488D-8FC2-9FF7149CAB29}"/>
              </a:ext>
            </a:extLst>
          </p:cNvPr>
          <p:cNvPicPr>
            <a:picLocks noChangeAspect="1"/>
          </p:cNvPicPr>
          <p:nvPr/>
        </p:nvPicPr>
        <p:blipFill>
          <a:blip r:embed="rId2"/>
          <a:stretch>
            <a:fillRect/>
          </a:stretch>
        </p:blipFill>
        <p:spPr>
          <a:xfrm>
            <a:off x="2751080" y="0"/>
            <a:ext cx="6689840" cy="6858000"/>
          </a:xfrm>
          <a:prstGeom prst="rect">
            <a:avLst/>
          </a:prstGeom>
        </p:spPr>
      </p:pic>
      <p:sp>
        <p:nvSpPr>
          <p:cNvPr id="4" name="TextBox 3">
            <a:extLst>
              <a:ext uri="{FF2B5EF4-FFF2-40B4-BE49-F238E27FC236}">
                <a16:creationId xmlns:a16="http://schemas.microsoft.com/office/drawing/2014/main" id="{41870BE7-B145-4720-9B7C-9B0362DA3F57}"/>
              </a:ext>
            </a:extLst>
          </p:cNvPr>
          <p:cNvSpPr txBox="1"/>
          <p:nvPr/>
        </p:nvSpPr>
        <p:spPr>
          <a:xfrm>
            <a:off x="781878" y="1020417"/>
            <a:ext cx="10381422" cy="4447371"/>
          </a:xfrm>
          <a:prstGeom prst="rect">
            <a:avLst/>
          </a:prstGeom>
          <a:noFill/>
        </p:spPr>
        <p:txBody>
          <a:bodyPr wrap="square">
            <a:spAutoFit/>
          </a:bodyPr>
          <a:lstStyle/>
          <a:p>
            <a:pPr algn="l" fontAlgn="base"/>
            <a:r>
              <a:rPr lang="en-US" sz="2400" b="1" i="0" u="sng" dirty="0">
                <a:solidFill>
                  <a:schemeClr val="accent1">
                    <a:lumMod val="75000"/>
                  </a:schemeClr>
                </a:solidFill>
                <a:effectLst/>
                <a:latin typeface="Nunito" pitchFamily="2" charset="0"/>
              </a:rPr>
              <a:t>2. Array Initialization with Declaration without Size</a:t>
            </a:r>
          </a:p>
          <a:p>
            <a:pPr algn="l" fontAlgn="base">
              <a:lnSpc>
                <a:spcPct val="150000"/>
              </a:lnSpc>
            </a:pPr>
            <a:r>
              <a:rPr lang="en-US" b="0" i="0" dirty="0">
                <a:solidFill>
                  <a:schemeClr val="bg1"/>
                </a:solidFill>
                <a:effectLst/>
                <a:latin typeface="Nunito" pitchFamily="2" charset="0"/>
              </a:rPr>
              <a:t>If we initialize an array using an initializer list, we can skip declaring the size of the array as the compiler can automatically deduce the size of the array in these cases. The size of the array in these cases is equal to the number of elements present in the initializer list.</a:t>
            </a:r>
          </a:p>
          <a:p>
            <a:pPr algn="l" fontAlgn="base"/>
            <a:endParaRPr lang="en-US" dirty="0">
              <a:solidFill>
                <a:schemeClr val="bg1"/>
              </a:solidFill>
              <a:latin typeface="Nunito" pitchFamily="2" charset="0"/>
            </a:endParaRPr>
          </a:p>
          <a:p>
            <a:pPr algn="l" fontAlgn="base"/>
            <a:r>
              <a:rPr lang="en-US" sz="2000" b="1" u="sng" dirty="0">
                <a:solidFill>
                  <a:schemeClr val="accent1">
                    <a:lumMod val="75000"/>
                  </a:schemeClr>
                </a:solidFill>
                <a:latin typeface="Nunito" pitchFamily="2" charset="0"/>
              </a:rPr>
              <a:t>Syntax:</a:t>
            </a:r>
          </a:p>
          <a:p>
            <a:pPr fontAlgn="base"/>
            <a:r>
              <a:rPr kumimoji="0" lang="en-US" altLang="en-US" sz="2000" b="1" i="0" u="none" strike="noStrike" cap="none" normalizeH="0" baseline="0" dirty="0">
                <a:ln>
                  <a:noFill/>
                </a:ln>
                <a:solidFill>
                  <a:schemeClr val="bg1"/>
                </a:solidFill>
                <a:effectLst/>
                <a:latin typeface="Consolas" panose="020B0609020204030204" pitchFamily="49" charset="0"/>
              </a:rPr>
              <a:t>data_type array_name[] = {1,2,3,4,5};</a:t>
            </a:r>
            <a:r>
              <a:rPr kumimoji="0" lang="en-US" altLang="en-US" b="1" i="0" u="none" strike="noStrike" cap="none" normalizeH="0" baseline="0" dirty="0">
                <a:ln>
                  <a:noFill/>
                </a:ln>
                <a:solidFill>
                  <a:schemeClr val="bg1"/>
                </a:solidFill>
                <a:effectLst/>
              </a:rPr>
              <a:t> </a:t>
            </a:r>
          </a:p>
          <a:p>
            <a:pPr fontAlgn="base"/>
            <a:endParaRPr lang="en-US" altLang="en-US" sz="1600" dirty="0">
              <a:solidFill>
                <a:schemeClr val="bg1"/>
              </a:solidFill>
              <a:latin typeface="Arial" panose="020B0604020202020204" pitchFamily="34" charset="0"/>
            </a:endParaRPr>
          </a:p>
          <a:p>
            <a:pPr fontAlgn="base"/>
            <a:r>
              <a:rPr lang="en-US" sz="2400" b="0" i="0" dirty="0">
                <a:solidFill>
                  <a:schemeClr val="bg1"/>
                </a:solidFill>
                <a:effectLst/>
                <a:latin typeface="Times New Roman" panose="02020603050405020304" pitchFamily="18" charset="0"/>
                <a:cs typeface="Times New Roman" panose="02020603050405020304" pitchFamily="18" charset="0"/>
              </a:rPr>
              <a:t>The size of the above arrays is 5 which is automatically deduced by the compiler.</a:t>
            </a:r>
          </a:p>
          <a:p>
            <a:pPr fontAlgn="base"/>
            <a:r>
              <a:rPr lang="en-US" sz="1600" b="0" i="0" dirty="0">
                <a:solidFill>
                  <a:schemeClr val="bg1"/>
                </a:solidFill>
                <a:effectLst/>
                <a:latin typeface="Nunito" pitchFamily="2" charset="0"/>
              </a:rPr>
              <a:t>.</a:t>
            </a:r>
            <a:endParaRPr lang="en-US" sz="1600" b="0" i="0" dirty="0">
              <a:solidFill>
                <a:schemeClr val="bg1"/>
              </a:solidFill>
              <a:effectLst/>
              <a:latin typeface="Arial" panose="020B0604020202020204" pitchFamily="34" charset="0"/>
            </a:endParaRPr>
          </a:p>
          <a:p>
            <a:pPr fontAlgn="base"/>
            <a:endParaRPr kumimoji="0" lang="en-US" altLang="en-US" sz="2800" b="0" i="0" u="none" strike="noStrike" cap="none" normalizeH="0" baseline="0" dirty="0">
              <a:ln>
                <a:noFill/>
              </a:ln>
              <a:solidFill>
                <a:schemeClr val="bg1"/>
              </a:solidFill>
              <a:effectLst/>
              <a:latin typeface="Arial" panose="020B0604020202020204" pitchFamily="34" charset="0"/>
            </a:endParaRPr>
          </a:p>
          <a:p>
            <a:pPr algn="l" fontAlgn="base"/>
            <a:endParaRPr lang="en-US" b="1" dirty="0">
              <a:solidFill>
                <a:schemeClr val="bg1"/>
              </a:solidFill>
              <a:latin typeface="Nunito" pitchFamily="2" charset="0"/>
            </a:endParaRPr>
          </a:p>
          <a:p>
            <a:pPr algn="l" fontAlgn="base"/>
            <a:endParaRPr lang="en-US" b="1" dirty="0">
              <a:solidFill>
                <a:schemeClr val="bg1"/>
              </a:solidFill>
              <a:latin typeface="Nunito" pitchFamily="2" charset="0"/>
            </a:endParaRPr>
          </a:p>
        </p:txBody>
      </p:sp>
      <p:sp>
        <p:nvSpPr>
          <p:cNvPr id="5" name="Rectangle 1">
            <a:extLst>
              <a:ext uri="{FF2B5EF4-FFF2-40B4-BE49-F238E27FC236}">
                <a16:creationId xmlns:a16="http://schemas.microsoft.com/office/drawing/2014/main" id="{818608B3-E229-4C10-A1C3-A352CCD50A88}"/>
              </a:ext>
            </a:extLst>
          </p:cNvPr>
          <p:cNvSpPr>
            <a:spLocks noChangeArrowheads="1"/>
          </p:cNvSpPr>
          <p:nvPr/>
        </p:nvSpPr>
        <p:spPr bwMode="auto">
          <a:xfrm>
            <a:off x="0" y="45230"/>
            <a:ext cx="65" cy="36673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8677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558DB2-1F07-40DE-909C-A4DE14BC7035}"/>
              </a:ext>
            </a:extLst>
          </p:cNvPr>
          <p:cNvPicPr>
            <a:picLocks noChangeAspect="1"/>
          </p:cNvPicPr>
          <p:nvPr/>
        </p:nvPicPr>
        <p:blipFill>
          <a:blip r:embed="rId2"/>
          <a:stretch>
            <a:fillRect/>
          </a:stretch>
        </p:blipFill>
        <p:spPr>
          <a:xfrm>
            <a:off x="2751080" y="0"/>
            <a:ext cx="6689840" cy="6858000"/>
          </a:xfrm>
          <a:prstGeom prst="rect">
            <a:avLst/>
          </a:prstGeom>
        </p:spPr>
      </p:pic>
      <p:sp>
        <p:nvSpPr>
          <p:cNvPr id="3" name="Rectangle 1">
            <a:extLst>
              <a:ext uri="{FF2B5EF4-FFF2-40B4-BE49-F238E27FC236}">
                <a16:creationId xmlns:a16="http://schemas.microsoft.com/office/drawing/2014/main" id="{63AD9657-5DEF-4E1F-B998-305954F7C482}"/>
              </a:ext>
            </a:extLst>
          </p:cNvPr>
          <p:cNvSpPr>
            <a:spLocks noChangeArrowheads="1"/>
          </p:cNvSpPr>
          <p:nvPr/>
        </p:nvSpPr>
        <p:spPr bwMode="auto">
          <a:xfrm>
            <a:off x="0" y="90100"/>
            <a:ext cx="65" cy="2769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61A7820B-2988-4C05-9F5B-6FFB37A7FF0E}"/>
              </a:ext>
            </a:extLst>
          </p:cNvPr>
          <p:cNvSpPr txBox="1"/>
          <p:nvPr/>
        </p:nvSpPr>
        <p:spPr>
          <a:xfrm>
            <a:off x="571500" y="558800"/>
            <a:ext cx="11049000" cy="6247864"/>
          </a:xfrm>
          <a:prstGeom prst="rect">
            <a:avLst/>
          </a:prstGeom>
          <a:noFill/>
        </p:spPr>
        <p:txBody>
          <a:bodyPr wrap="square">
            <a:spAutoFit/>
          </a:bodyPr>
          <a:lstStyle/>
          <a:p>
            <a:pPr fontAlgn="base"/>
            <a:r>
              <a:rPr lang="en-US" sz="2400" b="1" i="0" u="sng" dirty="0">
                <a:solidFill>
                  <a:schemeClr val="accent1">
                    <a:lumMod val="75000"/>
                  </a:schemeClr>
                </a:solidFill>
                <a:effectLst/>
                <a:latin typeface="Nunito" pitchFamily="2" charset="0"/>
              </a:rPr>
              <a:t>3. Array Initialization after Declaration (Using Loops)</a:t>
            </a:r>
          </a:p>
          <a:p>
            <a:pPr fontAlgn="base"/>
            <a:r>
              <a:rPr lang="en-US" sz="1800" b="0" i="0" dirty="0">
                <a:solidFill>
                  <a:schemeClr val="bg1"/>
                </a:solidFill>
                <a:effectLst/>
                <a:latin typeface="Nunito" pitchFamily="2" charset="0"/>
              </a:rPr>
              <a:t>We initialize the array after the declaration by assigning the initial value to each element individually</a:t>
            </a:r>
            <a:endParaRPr kumimoji="0" lang="en-US" altLang="en-US" sz="1800" b="0" i="0" u="none" strike="noStrike" cap="none" normalizeH="0" baseline="0" dirty="0">
              <a:ln>
                <a:noFill/>
              </a:ln>
              <a:solidFill>
                <a:schemeClr val="bg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u="sng" dirty="0">
                <a:solidFill>
                  <a:schemeClr val="accent1">
                    <a:lumMod val="75000"/>
                  </a:schemeClr>
                </a:solidFill>
                <a:latin typeface="Consolas" panose="020B0609020204030204" pitchFamily="49"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Consolas" panose="020B0609020204030204" pitchFamily="49" charset="0"/>
              </a:rPr>
              <a:t> 	</a:t>
            </a:r>
            <a:r>
              <a:rPr kumimoji="0" lang="en-US" altLang="en-US" sz="1800" b="1" i="0" u="none" strike="noStrike" cap="none" normalizeH="0" baseline="0" dirty="0">
                <a:ln>
                  <a:noFill/>
                </a:ln>
                <a:solidFill>
                  <a:schemeClr val="bg1"/>
                </a:solidFill>
                <a:effectLst/>
                <a:latin typeface="Consolas" panose="020B0609020204030204" pitchFamily="49" charset="0"/>
              </a:rPr>
              <a:t>for (int i = 0; i &lt; N; i++) {	</a:t>
            </a:r>
            <a:br>
              <a:rPr kumimoji="0" lang="en-US" altLang="en-US" sz="1800" b="1" i="0" u="none" strike="noStrike" cap="none" normalizeH="0" baseline="0" dirty="0">
                <a:ln>
                  <a:noFill/>
                </a:ln>
                <a:solidFill>
                  <a:schemeClr val="bg1"/>
                </a:solidFill>
                <a:effectLst/>
                <a:latin typeface="Consolas" panose="020B0609020204030204" pitchFamily="49" charset="0"/>
              </a:rPr>
            </a:br>
            <a:r>
              <a:rPr kumimoji="0" lang="en-US" altLang="en-US" sz="1800" b="1" i="0" u="none" strike="noStrike" cap="none" normalizeH="0" baseline="0" dirty="0">
                <a:ln>
                  <a:noFill/>
                </a:ln>
                <a:solidFill>
                  <a:schemeClr val="bg1"/>
                </a:solidFill>
                <a:effectLst/>
                <a:latin typeface="Consolas" panose="020B0609020204030204" pitchFamily="49" charset="0"/>
              </a:rPr>
              <a:t> 	</a:t>
            </a:r>
            <a:r>
              <a:rPr kumimoji="0" lang="en-US" altLang="en-US" sz="1800" b="1" i="1" u="none" strike="noStrike" cap="none" normalizeH="0" baseline="0" dirty="0">
                <a:ln>
                  <a:noFill/>
                </a:ln>
                <a:solidFill>
                  <a:schemeClr val="bg1"/>
                </a:solidFill>
                <a:effectLst/>
                <a:latin typeface="Consolas" panose="020B0609020204030204" pitchFamily="49" charset="0"/>
              </a:rPr>
              <a:t>array_name</a:t>
            </a:r>
            <a:r>
              <a:rPr kumimoji="0" lang="en-US" altLang="en-US" sz="1800" b="1" i="0" u="none" strike="noStrike" cap="none" normalizeH="0" baseline="0" dirty="0">
                <a:ln>
                  <a:noFill/>
                </a:ln>
                <a:solidFill>
                  <a:schemeClr val="bg1"/>
                </a:solidFill>
                <a:effectLst/>
                <a:latin typeface="Consolas" panose="020B0609020204030204" pitchFamily="49" charset="0"/>
              </a:rPr>
              <a:t>[i] = value(</a:t>
            </a:r>
            <a:r>
              <a:rPr kumimoji="0" lang="en-US" altLang="en-US" sz="1800" b="1" i="1" u="none" strike="noStrike" cap="none" normalizeH="0" baseline="0" dirty="0">
                <a:ln>
                  <a:noFill/>
                </a:ln>
                <a:solidFill>
                  <a:schemeClr val="bg1"/>
                </a:solidFill>
                <a:effectLst/>
                <a:latin typeface="Consolas" panose="020B0609020204030204" pitchFamily="49" charset="0"/>
              </a:rPr>
              <a:t>i)</a:t>
            </a:r>
            <a:r>
              <a:rPr kumimoji="0" lang="en-US" altLang="en-US" sz="1800" b="1" i="0" u="none" strike="noStrike" cap="none" normalizeH="0" baseline="0" dirty="0">
                <a:ln>
                  <a:noFill/>
                </a:ln>
                <a:solidFill>
                  <a:schemeClr val="bg1"/>
                </a:solidFill>
                <a:effectLst/>
                <a:latin typeface="Consolas" panose="020B0609020204030204" pitchFamily="49" charset="0"/>
              </a:rPr>
              <a:t>;</a:t>
            </a:r>
            <a:br>
              <a:rPr kumimoji="0" lang="en-US" altLang="en-US" sz="1800" b="1" i="0" u="none" strike="noStrike" cap="none" normalizeH="0" baseline="0" dirty="0">
                <a:ln>
                  <a:noFill/>
                </a:ln>
                <a:solidFill>
                  <a:schemeClr val="bg1"/>
                </a:solidFill>
                <a:effectLst/>
                <a:latin typeface="Consolas" panose="020B0609020204030204" pitchFamily="49" charset="0"/>
              </a:rPr>
            </a:br>
            <a:r>
              <a:rPr kumimoji="0" lang="en-US" altLang="en-US" sz="1800" b="1" i="0" u="none" strike="noStrike" cap="none" normalizeH="0" baseline="0" dirty="0">
                <a:ln>
                  <a:noFill/>
                </a:ln>
                <a:solidFill>
                  <a:schemeClr val="bg1"/>
                </a:solidFill>
                <a:effectLst/>
                <a:latin typeface="Consolas" panose="020B0609020204030204" pitchFamily="49" charset="0"/>
              </a:rPr>
              <a:t> 		}</a:t>
            </a:r>
            <a:r>
              <a:rPr kumimoji="0" lang="en-US" altLang="en-US" sz="1600" b="1" i="0" u="none" strike="noStrike" cap="none" normalizeH="0" baseline="0" dirty="0">
                <a:ln>
                  <a:noFill/>
                </a:ln>
                <a:solidFill>
                  <a:schemeClr val="bg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sng" strike="noStrike" cap="none" normalizeH="0" baseline="0" dirty="0">
                <a:ln>
                  <a:noFill/>
                </a:ln>
                <a:solidFill>
                  <a:schemeClr val="accent1">
                    <a:lumMod val="75000"/>
                  </a:schemeClr>
                </a:solidFill>
                <a:effectLst/>
                <a:latin typeface="Nunito" pitchFamily="2" charset="0"/>
              </a:rPr>
              <a:t>Access Array Elements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Nunito" pitchFamily="2" charset="0"/>
              </a:rPr>
              <a:t>We can access any element of an array in C using the array subscript operator </a:t>
            </a:r>
            <a:r>
              <a:rPr kumimoji="0" lang="en-US" altLang="en-US" sz="2400" b="1" i="0" u="none" strike="noStrike" cap="none" normalizeH="0" baseline="0" dirty="0">
                <a:ln>
                  <a:noFill/>
                </a:ln>
                <a:solidFill>
                  <a:schemeClr val="bg1"/>
                </a:solidFill>
                <a:effectLst/>
                <a:latin typeface="Nunito" pitchFamily="2" charset="0"/>
              </a:rPr>
              <a:t>[ ] </a:t>
            </a:r>
            <a:r>
              <a:rPr kumimoji="0" lang="en-US" altLang="en-US" sz="2400" b="0" i="0" u="none" strike="noStrike" cap="none" normalizeH="0" baseline="0" dirty="0">
                <a:ln>
                  <a:noFill/>
                </a:ln>
                <a:solidFill>
                  <a:schemeClr val="bg1"/>
                </a:solidFill>
                <a:effectLst/>
                <a:latin typeface="Nunito" pitchFamily="2" charset="0"/>
              </a:rPr>
              <a:t> and the index value</a:t>
            </a:r>
            <a:r>
              <a:rPr kumimoji="0" lang="en-US" altLang="en-US" sz="2400" b="1" i="0" u="none" strike="noStrike" cap="none" normalizeH="0" baseline="0" dirty="0">
                <a:ln>
                  <a:noFill/>
                </a:ln>
                <a:solidFill>
                  <a:schemeClr val="bg1"/>
                </a:solidFill>
                <a:effectLst/>
                <a:latin typeface="Nunito" pitchFamily="2" charset="0"/>
              </a:rPr>
              <a:t> </a:t>
            </a:r>
            <a:r>
              <a:rPr kumimoji="0" lang="en-US" altLang="en-US" sz="2400" b="1" i="1" u="none" strike="noStrike" cap="none" normalizeH="0" baseline="0" dirty="0">
                <a:ln>
                  <a:noFill/>
                </a:ln>
                <a:solidFill>
                  <a:schemeClr val="bg1"/>
                </a:solidFill>
                <a:effectLst/>
                <a:latin typeface="Nunito" pitchFamily="2" charset="0"/>
              </a:rPr>
              <a:t>i </a:t>
            </a:r>
            <a:r>
              <a:rPr kumimoji="0" lang="en-US" altLang="en-US" sz="2400" b="0" i="0" u="none" strike="noStrike" cap="none" normalizeH="0" baseline="0" dirty="0">
                <a:ln>
                  <a:noFill/>
                </a:ln>
                <a:solidFill>
                  <a:schemeClr val="bg1"/>
                </a:solidFill>
                <a:effectLst/>
                <a:latin typeface="Nunito" pitchFamily="2" charset="0"/>
              </a:rPr>
              <a:t>of the element.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u="sng" dirty="0">
                <a:solidFill>
                  <a:schemeClr val="accent1">
                    <a:lumMod val="75000"/>
                  </a:schemeClr>
                </a:solidFill>
                <a:latin typeface="Nunito" pitchFamily="2" charset="0"/>
              </a:rPr>
              <a:t>Syntax</a:t>
            </a:r>
            <a:endParaRPr kumimoji="0" lang="en-US" altLang="en-US" sz="2000" b="1" i="1" u="sng" strike="noStrike" cap="none" normalizeH="0" baseline="0" dirty="0">
              <a:ln>
                <a:noFill/>
              </a:ln>
              <a:solidFill>
                <a:schemeClr val="accent1">
                  <a:lumMod val="75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bg1"/>
                </a:solidFill>
                <a:effectLst/>
                <a:latin typeface="Consolas" panose="020B0609020204030204" pitchFamily="49" charset="0"/>
              </a:rPr>
              <a:t>array_name</a:t>
            </a:r>
            <a:r>
              <a:rPr kumimoji="0" lang="en-US" altLang="en-US" sz="2000" b="0" i="0" u="none" strike="noStrike" cap="none" normalizeH="0" baseline="0" dirty="0">
                <a:ln>
                  <a:noFill/>
                </a:ln>
                <a:solidFill>
                  <a:schemeClr val="bg1"/>
                </a:solidFill>
                <a:effectLst/>
                <a:latin typeface="Consolas" panose="020B0609020204030204" pitchFamily="49" charset="0"/>
              </a:rPr>
              <a:t> [</a:t>
            </a:r>
            <a:r>
              <a:rPr kumimoji="0" lang="en-US" altLang="en-US" sz="2000" b="0" i="1" u="none" strike="noStrike" cap="none" normalizeH="0" baseline="0" dirty="0">
                <a:ln>
                  <a:noFill/>
                </a:ln>
                <a:solidFill>
                  <a:schemeClr val="bg1"/>
                </a:solidFill>
                <a:effectLst/>
                <a:latin typeface="Consolas" panose="020B0609020204030204" pitchFamily="49" charset="0"/>
              </a:rPr>
              <a:t>index</a:t>
            </a:r>
            <a:r>
              <a:rPr kumimoji="0" lang="en-US" altLang="en-US" sz="2000" b="0" i="0" u="none" strike="noStrike" cap="none" normalizeH="0" baseline="0" dirty="0">
                <a:ln>
                  <a:noFill/>
                </a:ln>
                <a:solidFill>
                  <a:schemeClr val="bg1"/>
                </a:solidFill>
                <a:effectLst/>
                <a:latin typeface="Consolas" panose="020B0609020204030204" pitchFamily="49" charset="0"/>
              </a:rPr>
              <a:t>];</a:t>
            </a:r>
            <a:r>
              <a:rPr kumimoji="0" lang="en-US" altLang="en-US" b="0" i="0" u="none" strike="noStrike" cap="none" normalizeH="0" baseline="0" dirty="0">
                <a:ln>
                  <a:noFill/>
                </a:ln>
                <a:solidFill>
                  <a:schemeClr val="bg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accent1">
                    <a:lumMod val="75000"/>
                  </a:schemeClr>
                </a:solidFill>
                <a:effectLst/>
                <a:latin typeface="Arial" panose="020B0604020202020204" pitchFamily="34" charset="0"/>
              </a:rPr>
              <a:t>Note:</a:t>
            </a:r>
          </a:p>
          <a:p>
            <a:pPr marL="0" marR="0" lvl="0" indent="0" algn="l" defTabSz="914400" rtl="0" eaLnBrk="0" fontAlgn="base" latinLnBrk="0" hangingPunct="0">
              <a:lnSpc>
                <a:spcPct val="100000"/>
              </a:lnSpc>
              <a:spcBef>
                <a:spcPct val="0"/>
              </a:spcBef>
              <a:spcAft>
                <a:spcPct val="0"/>
              </a:spcAft>
              <a:buClrTx/>
              <a:buSzTx/>
              <a:buFontTx/>
              <a:buNone/>
              <a:tabLst/>
            </a:pPr>
            <a:r>
              <a:rPr lang="en-US" sz="2400" b="0" i="0" dirty="0">
                <a:solidFill>
                  <a:schemeClr val="bg1"/>
                </a:solidFill>
                <a:effectLst/>
                <a:latin typeface="Nunito" pitchFamily="2" charset="0"/>
              </a:rPr>
              <a:t>One thing to note is that the indexing in the array always starts with 0, i.e., the </a:t>
            </a:r>
            <a:r>
              <a:rPr lang="en-US" sz="2400" b="1" i="0" dirty="0">
                <a:solidFill>
                  <a:schemeClr val="bg1"/>
                </a:solidFill>
                <a:effectLst/>
                <a:latin typeface="Nunito" pitchFamily="2" charset="0"/>
              </a:rPr>
              <a:t>first element</a:t>
            </a:r>
            <a:r>
              <a:rPr lang="en-US" sz="2400" b="0" i="0" dirty="0">
                <a:solidFill>
                  <a:schemeClr val="bg1"/>
                </a:solidFill>
                <a:effectLst/>
                <a:latin typeface="Nunito" pitchFamily="2" charset="0"/>
              </a:rPr>
              <a:t> is at index </a:t>
            </a:r>
            <a:r>
              <a:rPr lang="en-US" sz="2400" b="1" i="0" dirty="0">
                <a:solidFill>
                  <a:schemeClr val="bg1"/>
                </a:solidFill>
                <a:effectLst/>
                <a:latin typeface="Nunito" pitchFamily="2" charset="0"/>
              </a:rPr>
              <a:t>0</a:t>
            </a:r>
            <a:r>
              <a:rPr lang="en-US" sz="2400" b="0" i="0" dirty="0">
                <a:solidFill>
                  <a:schemeClr val="bg1"/>
                </a:solidFill>
                <a:effectLst/>
                <a:latin typeface="Nunito" pitchFamily="2" charset="0"/>
              </a:rPr>
              <a:t> and the </a:t>
            </a:r>
            <a:r>
              <a:rPr lang="en-US" sz="2400" b="1" i="0" dirty="0">
                <a:solidFill>
                  <a:schemeClr val="bg1"/>
                </a:solidFill>
                <a:effectLst/>
                <a:latin typeface="Nunito" pitchFamily="2" charset="0"/>
              </a:rPr>
              <a:t>last element</a:t>
            </a:r>
            <a:r>
              <a:rPr lang="en-US" sz="2400" b="0" i="0" dirty="0">
                <a:solidFill>
                  <a:schemeClr val="bg1"/>
                </a:solidFill>
                <a:effectLst/>
                <a:latin typeface="Nunito" pitchFamily="2" charset="0"/>
              </a:rPr>
              <a:t> is at </a:t>
            </a:r>
            <a:r>
              <a:rPr lang="en-US" sz="2400" b="1" i="0" dirty="0">
                <a:solidFill>
                  <a:schemeClr val="bg1"/>
                </a:solidFill>
                <a:effectLst/>
                <a:latin typeface="Nunito" pitchFamily="2" charset="0"/>
              </a:rPr>
              <a:t>N – 1 </a:t>
            </a:r>
            <a:r>
              <a:rPr lang="en-US" sz="2400" b="0" i="0" dirty="0">
                <a:solidFill>
                  <a:schemeClr val="bg1"/>
                </a:solidFill>
                <a:effectLst/>
                <a:latin typeface="Nunito" pitchFamily="2" charset="0"/>
              </a:rPr>
              <a:t>where </a:t>
            </a:r>
            <a:r>
              <a:rPr lang="en-US" sz="2400" b="1" i="0" dirty="0">
                <a:solidFill>
                  <a:schemeClr val="bg1"/>
                </a:solidFill>
                <a:effectLst/>
                <a:latin typeface="Nunito" pitchFamily="2" charset="0"/>
              </a:rPr>
              <a:t>N</a:t>
            </a:r>
            <a:r>
              <a:rPr lang="en-US" sz="2400" b="0" i="0" dirty="0">
                <a:solidFill>
                  <a:schemeClr val="bg1"/>
                </a:solidFill>
                <a:effectLst/>
                <a:latin typeface="Nunito" pitchFamily="2" charset="0"/>
              </a:rPr>
              <a:t> is the number of elements in the array.</a:t>
            </a:r>
            <a:endParaRPr kumimoji="0" lang="en-US" altLang="en-US" sz="2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p:txBody>
      </p:sp>
      <p:sp>
        <p:nvSpPr>
          <p:cNvPr id="6" name="Rectangle 2">
            <a:extLst>
              <a:ext uri="{FF2B5EF4-FFF2-40B4-BE49-F238E27FC236}">
                <a16:creationId xmlns:a16="http://schemas.microsoft.com/office/drawing/2014/main" id="{02515E6D-E57B-401F-8610-12E11D83C9D2}"/>
              </a:ext>
            </a:extLst>
          </p:cNvPr>
          <p:cNvSpPr>
            <a:spLocks noChangeArrowheads="1"/>
          </p:cNvSpPr>
          <p:nvPr/>
        </p:nvSpPr>
        <p:spPr bwMode="auto">
          <a:xfrm>
            <a:off x="0" y="90100"/>
            <a:ext cx="65" cy="2769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3592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BDB9AD-E303-4EB4-A186-88BAC3B4D639}"/>
              </a:ext>
            </a:extLst>
          </p:cNvPr>
          <p:cNvPicPr>
            <a:picLocks noChangeAspect="1"/>
          </p:cNvPicPr>
          <p:nvPr/>
        </p:nvPicPr>
        <p:blipFill>
          <a:blip r:embed="rId2"/>
          <a:stretch>
            <a:fillRect/>
          </a:stretch>
        </p:blipFill>
        <p:spPr>
          <a:xfrm>
            <a:off x="2751080" y="0"/>
            <a:ext cx="6689840" cy="6858000"/>
          </a:xfrm>
          <a:prstGeom prst="rect">
            <a:avLst/>
          </a:prstGeom>
        </p:spPr>
      </p:pic>
      <p:pic>
        <p:nvPicPr>
          <p:cNvPr id="4" name="Picture 3">
            <a:extLst>
              <a:ext uri="{FF2B5EF4-FFF2-40B4-BE49-F238E27FC236}">
                <a16:creationId xmlns:a16="http://schemas.microsoft.com/office/drawing/2014/main" id="{2EE9AE57-6574-4645-9B79-02914FF2CA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190625"/>
            <a:ext cx="9525000" cy="4476750"/>
          </a:xfrm>
          <a:prstGeom prst="rect">
            <a:avLst/>
          </a:prstGeom>
        </p:spPr>
      </p:pic>
    </p:spTree>
    <p:extLst>
      <p:ext uri="{BB962C8B-B14F-4D97-AF65-F5344CB8AC3E}">
        <p14:creationId xmlns:p14="http://schemas.microsoft.com/office/powerpoint/2010/main" val="4151335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2B43B60-9553-4198-B99D-4D78C22BC26D}"/>
              </a:ext>
            </a:extLst>
          </p:cNvPr>
          <p:cNvPicPr>
            <a:picLocks noChangeAspect="1"/>
          </p:cNvPicPr>
          <p:nvPr/>
        </p:nvPicPr>
        <p:blipFill>
          <a:blip r:embed="rId2"/>
          <a:stretch>
            <a:fillRect/>
          </a:stretch>
        </p:blipFill>
        <p:spPr>
          <a:xfrm>
            <a:off x="2751080" y="0"/>
            <a:ext cx="6689840" cy="6858000"/>
          </a:xfrm>
          <a:prstGeom prst="rect">
            <a:avLst/>
          </a:prstGeom>
        </p:spPr>
      </p:pic>
      <p:sp>
        <p:nvSpPr>
          <p:cNvPr id="3" name="Rectangle 1">
            <a:extLst>
              <a:ext uri="{FF2B5EF4-FFF2-40B4-BE49-F238E27FC236}">
                <a16:creationId xmlns:a16="http://schemas.microsoft.com/office/drawing/2014/main" id="{A5F8CF22-E3EB-4B77-96D6-8E41001BE160}"/>
              </a:ext>
            </a:extLst>
          </p:cNvPr>
          <p:cNvSpPr>
            <a:spLocks noChangeArrowheads="1"/>
          </p:cNvSpPr>
          <p:nvPr/>
        </p:nvSpPr>
        <p:spPr bwMode="auto">
          <a:xfrm>
            <a:off x="0" y="90100"/>
            <a:ext cx="65" cy="2769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A38B00A6-1122-4BA3-9D41-DCB895560EF7}"/>
              </a:ext>
            </a:extLst>
          </p:cNvPr>
          <p:cNvSpPr txBox="1"/>
          <p:nvPr/>
        </p:nvSpPr>
        <p:spPr>
          <a:xfrm>
            <a:off x="533400" y="635000"/>
            <a:ext cx="10782300" cy="560153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a:ln>
                  <a:noFill/>
                </a:ln>
                <a:solidFill>
                  <a:schemeClr val="accent1">
                    <a:lumMod val="75000"/>
                  </a:schemeClr>
                </a:solidFill>
                <a:effectLst/>
                <a:latin typeface="Nunito" pitchFamily="2" charset="0"/>
              </a:rPr>
              <a:t>Update Array Element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Nunito" pitchFamily="2" charset="0"/>
              </a:rPr>
              <a:t>We can update the value of an element at the given index i in a similar way to accessing an element by using the array subscript operator </a:t>
            </a:r>
            <a:r>
              <a:rPr kumimoji="0" lang="en-US" altLang="en-US" sz="1800" b="1" i="0" u="none" strike="noStrike" cap="none" normalizeH="0" baseline="0" dirty="0">
                <a:ln>
                  <a:noFill/>
                </a:ln>
                <a:solidFill>
                  <a:schemeClr val="bg1"/>
                </a:solidFill>
                <a:effectLst/>
                <a:latin typeface="Nunito" pitchFamily="2" charset="0"/>
              </a:rPr>
              <a:t>[ ] </a:t>
            </a:r>
            <a:r>
              <a:rPr kumimoji="0" lang="en-US" altLang="en-US" sz="1800" b="0" i="0" u="none" strike="noStrike" cap="none" normalizeH="0" baseline="0" dirty="0">
                <a:ln>
                  <a:noFill/>
                </a:ln>
                <a:solidFill>
                  <a:schemeClr val="bg1"/>
                </a:solidFill>
                <a:effectLst/>
                <a:latin typeface="Nunito" pitchFamily="2" charset="0"/>
              </a:rPr>
              <a:t>and assignment operator </a:t>
            </a:r>
            <a:r>
              <a:rPr kumimoji="0" lang="en-US" altLang="en-US" sz="1800" b="1" i="0" u="none" strike="noStrike" cap="none" normalizeH="0" baseline="0" dirty="0">
                <a:ln>
                  <a:noFill/>
                </a:ln>
                <a:solidFill>
                  <a:schemeClr val="bg1"/>
                </a:solidFill>
                <a:effectLst/>
                <a:latin typeface="Nunito" pitchFamily="2" charset="0"/>
              </a:rPr>
              <a:t>=</a:t>
            </a:r>
            <a:r>
              <a:rPr kumimoji="0" lang="en-US" altLang="en-US" sz="1800" b="0" i="0" u="none" strike="noStrike" cap="none" normalizeH="0" baseline="0" dirty="0">
                <a:ln>
                  <a:noFill/>
                </a:ln>
                <a:solidFill>
                  <a:schemeClr val="bg1"/>
                </a:solidFill>
                <a:effectLst/>
                <a:latin typeface="Nunito" pitchFamily="2"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u="sng" dirty="0">
                <a:solidFill>
                  <a:schemeClr val="accent1">
                    <a:lumMod val="75000"/>
                  </a:schemeClr>
                </a:solidFill>
                <a:latin typeface="Nunito" pitchFamily="2" charset="0"/>
              </a:rPr>
              <a:t>Syntax</a:t>
            </a:r>
            <a:endParaRPr kumimoji="0" lang="en-US" altLang="en-US" sz="1600" b="1" i="1" u="sng" strike="noStrike" cap="none" normalizeH="0" baseline="0" dirty="0">
              <a:ln>
                <a:noFill/>
              </a:ln>
              <a:solidFill>
                <a:schemeClr val="accent1">
                  <a:lumMod val="75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chemeClr val="bg1"/>
                </a:solidFill>
                <a:effectLst/>
                <a:latin typeface="Consolas" panose="020B0609020204030204" pitchFamily="49" charset="0"/>
              </a:rPr>
              <a:t>array_name</a:t>
            </a:r>
            <a:r>
              <a:rPr kumimoji="0" lang="en-US" altLang="en-US" sz="1600" b="0" i="0" u="none" strike="noStrike" cap="none" normalizeH="0" baseline="0" dirty="0">
                <a:ln>
                  <a:noFill/>
                </a:ln>
                <a:solidFill>
                  <a:schemeClr val="bg1"/>
                </a:solidFill>
                <a:effectLst/>
                <a:latin typeface="Consolas" panose="020B0609020204030204" pitchFamily="49" charset="0"/>
              </a:rPr>
              <a:t>[</a:t>
            </a:r>
            <a:r>
              <a:rPr kumimoji="0" lang="en-US" altLang="en-US" sz="1600" b="0" i="1" u="none" strike="noStrike" cap="none" normalizeH="0" baseline="0" dirty="0">
                <a:ln>
                  <a:noFill/>
                </a:ln>
                <a:solidFill>
                  <a:schemeClr val="bg1"/>
                </a:solidFill>
                <a:effectLst/>
                <a:latin typeface="Consolas" panose="020B0609020204030204" pitchFamily="49" charset="0"/>
              </a:rPr>
              <a:t>i</a:t>
            </a:r>
            <a:r>
              <a:rPr kumimoji="0" lang="en-US" altLang="en-US" sz="1600" b="0" i="0" u="none" strike="noStrike" cap="none" normalizeH="0" baseline="0" dirty="0">
                <a:ln>
                  <a:noFill/>
                </a:ln>
                <a:solidFill>
                  <a:schemeClr val="bg1"/>
                </a:solidFill>
                <a:effectLst/>
                <a:latin typeface="Consolas" panose="020B0609020204030204" pitchFamily="49" charset="0"/>
              </a:rPr>
              <a:t>] = </a:t>
            </a:r>
            <a:r>
              <a:rPr kumimoji="0" lang="en-US" altLang="en-US" sz="1600" b="0" i="1" u="none" strike="noStrike" cap="none" normalizeH="0" baseline="0" dirty="0">
                <a:ln>
                  <a:noFill/>
                </a:ln>
                <a:solidFill>
                  <a:schemeClr val="bg1"/>
                </a:solidFill>
                <a:effectLst/>
                <a:latin typeface="Consolas" panose="020B0609020204030204" pitchFamily="49" charset="0"/>
              </a:rPr>
              <a:t>new_value</a:t>
            </a:r>
            <a:r>
              <a:rPr kumimoji="0" lang="en-US" altLang="en-US" sz="1600" b="0" i="0" u="none" strike="noStrike" cap="none" normalizeH="0" baseline="0" dirty="0">
                <a:ln>
                  <a:noFill/>
                </a:ln>
                <a:solidFill>
                  <a:schemeClr val="bg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bg1"/>
              </a:solidFill>
              <a:latin typeface="Consolas" panose="020B0609020204030204" pitchFamily="49" charset="0"/>
            </a:endParaRPr>
          </a:p>
          <a:p>
            <a:pPr algn="l" fontAlgn="base"/>
            <a:r>
              <a:rPr lang="en-US" sz="2000" b="1" i="0" u="sng" dirty="0">
                <a:solidFill>
                  <a:schemeClr val="accent1">
                    <a:lumMod val="75000"/>
                  </a:schemeClr>
                </a:solidFill>
                <a:effectLst/>
                <a:latin typeface="Nunito" pitchFamily="2" charset="0"/>
              </a:rPr>
              <a:t>Types of Array in C</a:t>
            </a:r>
          </a:p>
          <a:p>
            <a:pPr algn="l" rtl="0" fontAlgn="base"/>
            <a:r>
              <a:rPr lang="en-US" sz="1600" b="0" i="0" dirty="0">
                <a:solidFill>
                  <a:schemeClr val="bg1"/>
                </a:solidFill>
                <a:effectLst/>
                <a:latin typeface="Nunito" pitchFamily="2" charset="0"/>
              </a:rPr>
              <a:t>There are two types of arrays based on the number of dimensions it has. They are as follows:</a:t>
            </a:r>
          </a:p>
          <a:p>
            <a:pPr algn="l" fontAlgn="base">
              <a:buFont typeface="+mj-lt"/>
              <a:buAutoNum type="arabicPeriod"/>
            </a:pPr>
            <a:r>
              <a:rPr lang="en-US" sz="1600" b="0" i="0" dirty="0">
                <a:solidFill>
                  <a:schemeClr val="bg1"/>
                </a:solidFill>
                <a:effectLst/>
                <a:latin typeface="Nunito" pitchFamily="2" charset="0"/>
              </a:rPr>
              <a:t>One Dimensional Arrays (1D Array)</a:t>
            </a:r>
          </a:p>
          <a:p>
            <a:pPr algn="l" fontAlgn="base">
              <a:buFont typeface="+mj-lt"/>
              <a:buAutoNum type="arabicPeriod" startAt="2"/>
            </a:pPr>
            <a:r>
              <a:rPr lang="en-US" sz="1600" b="0" i="0" dirty="0">
                <a:solidFill>
                  <a:schemeClr val="bg1"/>
                </a:solidFill>
                <a:effectLst/>
                <a:latin typeface="Nunito" pitchFamily="2" charset="0"/>
              </a:rPr>
              <a:t>Multidimensional Arrays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a:ln>
                  <a:noFill/>
                </a:ln>
                <a:solidFill>
                  <a:schemeClr val="accent1">
                    <a:lumMod val="75000"/>
                  </a:schemeClr>
                </a:solidFill>
                <a:effectLst/>
                <a:latin typeface="Nunito" pitchFamily="2" charset="0"/>
              </a:rPr>
              <a:t>1. One Dimensional Array in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Nunito" pitchFamily="2" charset="0"/>
              </a:rPr>
              <a:t>The One-dimensional arrays, also known as 1-D arrays in C are those arrays that have only one dimension.</a:t>
            </a:r>
            <a:endParaRPr kumimoji="0" lang="en-US" altLang="en-US" sz="2000" b="1" i="0" u="none" strike="noStrike" cap="none" normalizeH="0" baseline="0" dirty="0">
              <a:ln>
                <a:noFill/>
              </a:ln>
              <a:solidFill>
                <a:schemeClr val="bg1"/>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accent1">
                    <a:lumMod val="75000"/>
                  </a:schemeClr>
                </a:solidFill>
                <a:effectLst/>
                <a:latin typeface="Nunito" pitchFamily="2" charset="0"/>
              </a:rPr>
              <a:t>Syntax of 1D Array in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Consolas" panose="020B0609020204030204" pitchFamily="49" charset="0"/>
              </a:rPr>
              <a:t>array_name [size];</a:t>
            </a:r>
            <a:r>
              <a:rPr kumimoji="0" lang="en-US" altLang="en-US" sz="1800" b="0" i="0" u="none" strike="noStrike" cap="none" normalizeH="0" baseline="0" dirty="0">
                <a:ln>
                  <a:noFill/>
                </a:ln>
                <a:solidFill>
                  <a:schemeClr val="bg1"/>
                </a:solidFill>
                <a:effectLst/>
              </a:rPr>
              <a:t> </a:t>
            </a:r>
            <a:endParaRPr kumimoji="0" lang="en-US" altLang="en-US" sz="32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947D8F90-E213-45BB-A447-DD399D7225B3}"/>
              </a:ext>
            </a:extLst>
          </p:cNvPr>
          <p:cNvSpPr>
            <a:spLocks noChangeArrowheads="1"/>
          </p:cNvSpPr>
          <p:nvPr/>
        </p:nvSpPr>
        <p:spPr bwMode="auto">
          <a:xfrm>
            <a:off x="0" y="45230"/>
            <a:ext cx="65" cy="36673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219722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TotalTime>
  <Words>825</Words>
  <Application>Microsoft Office PowerPoint</Application>
  <PresentationFormat>Widescreen</PresentationFormat>
  <Paragraphs>98</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Algerian</vt:lpstr>
      <vt:lpstr>Arial</vt:lpstr>
      <vt:lpstr>Calibri</vt:lpstr>
      <vt:lpstr>Calibri Light</vt:lpstr>
      <vt:lpstr>Consolas</vt:lpstr>
      <vt:lpstr>erdana</vt:lpstr>
      <vt:lpstr>inter-regular</vt:lpstr>
      <vt:lpstr>Nunito</vt:lpstr>
      <vt:lpstr>Source Sans 3</vt:lpstr>
      <vt:lpstr>Times New Roman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Ifrah Khan</dc:creator>
  <cp:lastModifiedBy>Ifrah Khan</cp:lastModifiedBy>
  <cp:revision>7</cp:revision>
  <dcterms:created xsi:type="dcterms:W3CDTF">2024-06-24T03:49:16Z</dcterms:created>
  <dcterms:modified xsi:type="dcterms:W3CDTF">2024-06-24T11:16:26Z</dcterms:modified>
</cp:coreProperties>
</file>