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5" r:id="rId4"/>
    <p:sldId id="264" r:id="rId5"/>
    <p:sldId id="260" r:id="rId6"/>
    <p:sldId id="269" r:id="rId7"/>
    <p:sldId id="263" r:id="rId8"/>
    <p:sldId id="262" r:id="rId9"/>
    <p:sldId id="268" r:id="rId10"/>
    <p:sldId id="261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1EC"/>
    <a:srgbClr val="DCD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3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324C-D2CE-44E3-B7E8-FB04F4CCB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F43AB-384D-408C-AC32-884AED553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C73D3-3B3A-44BD-AB67-548D0CEB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966CE-16BF-43CE-9C99-C704A3188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93D9-3BDA-44F7-AC40-3A72CD66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A424-D021-4D35-80D6-C13DC31F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9C7B6-53D7-43BE-BC38-FEC103CEA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EE9EA-619D-4B46-8A4D-CC03DBD9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36AC4-9D60-4F3B-9B46-0771CC7D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62F4E-05B4-4BB7-B2B2-C9DDC1AF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1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06EAB-529D-489C-B2D6-2B3D54CBE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A48CF-A1A2-4768-B6F5-CB6C02333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57733-47B0-44BD-9A6E-66E2980E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4692-5F91-4610-9C55-708818D1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4E6B-6DCA-4272-9C60-9CB98179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1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B44-BF61-4A35-BE40-26BD0CF2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F955-9DDD-4084-972E-B2DA1D200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5E909-74C8-4D4E-94CF-1EE6A629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4630C-F75A-435E-AA2C-AAF345C4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F226E-4F78-4DD2-911B-462EB237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7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EE3C-1D4E-43E8-B7C2-4BB9BAEF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DAA8D-ED0C-402B-85E0-15C130F72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ADBEE-773F-4E46-BBA9-2603ACC7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3E46E-86F8-4453-BB12-04E4BDA7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F570D-07D7-4B40-A843-AE38CE2B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7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DB92-2D34-4EF6-A1D1-7BEB6096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A18E0-5F91-42DD-B126-3D85D27EF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788EC-9083-408B-A646-68264B024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62D65-70B1-483F-AF4C-8A4661F5F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8B0B3-BECF-41B9-85AA-55F4A3AE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CFBD9-7F61-4ABD-9272-9D97A380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0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973E-D4A2-4282-8C77-7492AE0D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1F450-C558-4375-98AF-0CB347F05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05BD7-AE3A-4AD6-BEF4-72FF66A6A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6F077-485F-4086-A567-C14473FDC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BF9C9-C854-4B41-9CF1-9937E4C6A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CC9B3-064C-48A6-ACED-35EFF4FB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12A44-440D-474F-9127-C61C8E8A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43B26-B611-41CA-B974-73D7B861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B5AF-0C8B-4559-935F-F83E6F03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9F225-1241-4041-A120-45BB90F6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0BB9-7146-4BE4-A9B9-ADA41874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C5C78-B6B7-4E36-ACD1-BF52CA31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E8B5F8-EA96-4044-86EE-949DA7D1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713EA-88C8-436E-9BA9-2CA2B13F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84F1A-D63C-4F16-86E8-3E15FD35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6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5DE7-1499-40EC-BF1E-FE434F038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E68C2-4EA9-42CF-AA65-500D266CF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47701-ED32-4024-AC1B-F110D1652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6D583-7454-4A1D-BB6B-306CF1B3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2616E-0746-48ED-AACD-32376C20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6B685-6270-4B0A-A95E-378DE08B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692D-FFE8-464C-81E1-AB9141FA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B6FAA-8DE7-43CB-A73E-76C0CE110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9D718-024A-4B3D-B61F-FDE67328C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1CFAB-462F-4E57-91F8-CD4D0460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1C7B-D0DC-4FDB-906F-A590BC2E077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3F594-6B86-4963-8DEC-16122B83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1A6FF-819A-42BF-9D32-8B1D4BAA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A24B-46A7-4B61-9FB5-51A0A1C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1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E7AE05-2061-4864-A015-1B80B56A8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334BB-EA25-415A-9072-C12185B03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68F84-337B-4FA0-B31F-3A47016C0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11C7B-D0DC-4FDB-906F-A590BC2E077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53312-7693-4BE9-9CD8-CF6AE341C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FE773-F17D-4F63-B390-6FA1C19E2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1A24B-46A7-4B61-9FB5-51A0A1C2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47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trings-in-c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201239-6143-4416-9E19-9016896A6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B71075-7B36-458B-AD20-55E0AD7C19BF}"/>
              </a:ext>
            </a:extLst>
          </p:cNvPr>
          <p:cNvSpPr txBox="1"/>
          <p:nvPr/>
        </p:nvSpPr>
        <p:spPr>
          <a:xfrm>
            <a:off x="371060" y="251793"/>
            <a:ext cx="11403598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“C Language” In 30 Days Challenge.</a:t>
            </a:r>
          </a:p>
          <a:p>
            <a:r>
              <a:rPr lang="en-US" sz="3200" dirty="0"/>
              <a:t> 				</a:t>
            </a:r>
          </a:p>
          <a:p>
            <a:endParaRPr lang="en-US" sz="3200" dirty="0"/>
          </a:p>
          <a:p>
            <a:r>
              <a:rPr lang="en-US" sz="3200" dirty="0"/>
              <a:t>		</a:t>
            </a:r>
          </a:p>
          <a:p>
            <a:endParaRPr lang="en-US" sz="3200" dirty="0">
              <a:latin typeface="Algerian" panose="04020705040A02060702" pitchFamily="82" charset="0"/>
            </a:endParaRPr>
          </a:p>
          <a:p>
            <a:r>
              <a:rPr lang="en-US" sz="3200" dirty="0">
                <a:latin typeface="Algerian" panose="04020705040A02060702" pitchFamily="82" charset="0"/>
              </a:rPr>
              <a:t>				          </a:t>
            </a:r>
          </a:p>
          <a:p>
            <a:endParaRPr lang="en-US" sz="3200" dirty="0">
              <a:solidFill>
                <a:schemeClr val="bg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  <a:p>
            <a:pPr algn="r"/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						</a:t>
            </a:r>
          </a:p>
          <a:p>
            <a:endParaRPr lang="en-US" sz="3200" dirty="0">
              <a:solidFill>
                <a:schemeClr val="bg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  <a:p>
            <a:endParaRPr lang="en-US" sz="3200" dirty="0">
              <a:solidFill>
                <a:schemeClr val="bg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This course is presented By: </a:t>
            </a:r>
            <a:r>
              <a:rPr lang="en-US" sz="3200" u="sng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“TECH INVOLVERS”</a:t>
            </a:r>
          </a:p>
          <a:p>
            <a:r>
              <a:rPr lang="en-US" sz="4400" dirty="0"/>
              <a:t> 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32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201239-6143-4416-9E19-9016896A6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7DE25C-A9C5-409F-8271-865406DADAD9}"/>
              </a:ext>
            </a:extLst>
          </p:cNvPr>
          <p:cNvSpPr txBox="1"/>
          <p:nvPr/>
        </p:nvSpPr>
        <p:spPr>
          <a:xfrm>
            <a:off x="348343" y="339633"/>
            <a:ext cx="11495314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Constants: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constants refer to the variables with fixed values.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Strings: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sng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Strings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are  an array of characters ended with a null character (‘\0’).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Strings are always enclosed in double quotes. 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Whereas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a character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is enclosed in single quotes in C and C++.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Special Symbols: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Brackets [ ]  			       		       	            Semicolon ;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Pre-processor #						Asterisk *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Parenthesis ( ) 							Braces {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7031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201239-6143-4416-9E19-9016896A6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-713874"/>
            <a:ext cx="668984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6302" y="2147839"/>
            <a:ext cx="10692272" cy="399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b="1" u="sng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 or %</a:t>
            </a:r>
            <a:r>
              <a:rPr lang="en-US" sz="2800" b="1" u="sng" kern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u="sng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Integers				</a:t>
            </a:r>
            <a:endParaRPr lang="en-US" sz="2400" b="1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u="sng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	</a:t>
            </a:r>
            <a:r>
              <a:rPr lang="en-US" sz="240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Strings					</a:t>
            </a:r>
            <a:r>
              <a:rPr lang="en-US" sz="2400" b="1" dirty="0">
                <a:solidFill>
                  <a:schemeClr val="bg1"/>
                </a:solidFill>
                <a:latin typeface="inter-regular"/>
              </a:rPr>
              <a:t> </a:t>
            </a:r>
            <a:endParaRPr lang="en-US" sz="2400" b="1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u="sng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%c</a:t>
            </a:r>
            <a:r>
              <a:rPr lang="en-US" sz="240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Characters				</a:t>
            </a:r>
            <a:endParaRPr lang="en-US" sz="2400" b="1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u="sng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%f</a:t>
            </a:r>
            <a:r>
              <a:rPr lang="en-US" sz="240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Signed Float				</a:t>
            </a:r>
            <a:endParaRPr lang="en-US" sz="2400" b="1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u="sng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%if</a:t>
            </a:r>
            <a:r>
              <a:rPr lang="en-US" sz="240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Double					</a:t>
            </a:r>
            <a:endParaRPr lang="en-US" sz="2400" b="1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u="sng" dirty="0">
                <a:solidFill>
                  <a:schemeClr val="bg1"/>
                </a:solidFill>
                <a:latin typeface="inter-regular"/>
              </a:rPr>
              <a:t>%u </a:t>
            </a:r>
            <a:r>
              <a:rPr lang="en-US" sz="2400" b="1" dirty="0">
                <a:solidFill>
                  <a:schemeClr val="bg1"/>
                </a:solidFill>
                <a:latin typeface="inter-regular"/>
              </a:rPr>
              <a:t>for positive integer</a:t>
            </a:r>
            <a:endParaRPr lang="en-US" sz="2400" b="1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sz="2400" b="1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9492" y="306849"/>
            <a:ext cx="11416108" cy="18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3200" b="1" u="sng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Format Specifier</a:t>
            </a:r>
          </a:p>
          <a:p>
            <a:pPr lvl="0">
              <a:lnSpc>
                <a:spcPct val="150000"/>
              </a:lnSpc>
              <a:defRPr/>
            </a:pPr>
            <a:r>
              <a:rPr lang="en-US" sz="24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format string determines the format of the input and output. The format string always starts with a '%' character.</a:t>
            </a:r>
          </a:p>
        </p:txBody>
      </p:sp>
    </p:spTree>
    <p:extLst>
      <p:ext uri="{BB962C8B-B14F-4D97-AF65-F5344CB8AC3E}">
        <p14:creationId xmlns:p14="http://schemas.microsoft.com/office/powerpoint/2010/main" val="229709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023EFC-F351-43D5-99D3-D5019485B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031" y="-756253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D48DEB-0A5D-449C-B19E-B897C345D696}"/>
              </a:ext>
            </a:extLst>
          </p:cNvPr>
          <p:cNvSpPr txBox="1"/>
          <p:nvPr/>
        </p:nvSpPr>
        <p:spPr>
          <a:xfrm>
            <a:off x="662608" y="1271237"/>
            <a:ext cx="10124661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b="1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2E5BD-B518-4812-8DB5-173B164982CB}"/>
              </a:ext>
            </a:extLst>
          </p:cNvPr>
          <p:cNvSpPr txBox="1"/>
          <p:nvPr/>
        </p:nvSpPr>
        <p:spPr>
          <a:xfrm>
            <a:off x="1179444" y="1500274"/>
            <a:ext cx="8574157" cy="4280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en-US" sz="2000" b="1" dirty="0">
                <a:solidFill>
                  <a:schemeClr val="bg1"/>
                </a:solidFill>
                <a:latin typeface="inter-regular"/>
              </a:rPr>
              <a:t> </a:t>
            </a:r>
            <a:r>
              <a:rPr lang="en-US" sz="2800" b="1" u="sng" dirty="0">
                <a:solidFill>
                  <a:schemeClr val="bg1"/>
                </a:solidFill>
                <a:latin typeface="inter-regular"/>
              </a:rPr>
              <a:t>%x/%X </a:t>
            </a:r>
            <a:r>
              <a:rPr lang="en-US" sz="2400" b="1" dirty="0">
                <a:solidFill>
                  <a:schemeClr val="bg1"/>
                </a:solidFill>
                <a:latin typeface="inter-regular"/>
              </a:rPr>
              <a:t>for hexadecimal </a:t>
            </a:r>
            <a:endParaRPr lang="en-US" sz="2400" b="1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i="0" dirty="0">
                <a:solidFill>
                  <a:schemeClr val="bg1"/>
                </a:solidFill>
                <a:effectLst/>
                <a:latin typeface="inter-regular"/>
              </a:rPr>
              <a:t> </a:t>
            </a:r>
            <a:r>
              <a:rPr lang="en-US" sz="2800" b="1" i="0" u="sng" dirty="0">
                <a:solidFill>
                  <a:schemeClr val="bg1"/>
                </a:solidFill>
                <a:effectLst/>
                <a:latin typeface="inter-regular"/>
              </a:rPr>
              <a:t>%e \ %E 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inter-regular"/>
              </a:rPr>
              <a:t>for exponent</a:t>
            </a:r>
            <a:endParaRPr lang="en-US" sz="2400" b="1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b="1" u="sng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>
                <a:solidFill>
                  <a:schemeClr val="bg1"/>
                </a:solidFill>
              </a:rPr>
              <a:t>%g </a:t>
            </a:r>
            <a:r>
              <a:rPr lang="en-US" sz="2400" b="1" dirty="0">
                <a:solidFill>
                  <a:schemeClr val="bg1"/>
                </a:solidFill>
              </a:rPr>
              <a:t>for float with fixed precision</a:t>
            </a:r>
            <a:endParaRPr lang="en-US" sz="2400" b="1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chemeClr val="bg1"/>
                </a:solidFill>
                <a:latin typeface="inter-regular"/>
              </a:rPr>
              <a:t> </a:t>
            </a:r>
            <a:r>
              <a:rPr lang="en-US" sz="2800" b="1" u="sng" dirty="0">
                <a:solidFill>
                  <a:schemeClr val="bg1"/>
                </a:solidFill>
                <a:latin typeface="inter-regular"/>
              </a:rPr>
              <a:t>%p </a:t>
            </a:r>
            <a:r>
              <a:rPr lang="en-US" sz="2400" b="1" dirty="0">
                <a:solidFill>
                  <a:schemeClr val="bg1"/>
                </a:solidFill>
                <a:latin typeface="inter-regular"/>
              </a:rPr>
              <a:t>for address in hexadecimal</a:t>
            </a:r>
            <a:endParaRPr lang="en-US" sz="2400" b="1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b="1" u="sng" dirty="0">
                <a:solidFill>
                  <a:schemeClr val="bg1"/>
                </a:solidFill>
                <a:latin typeface="inter-regular"/>
              </a:rPr>
              <a:t>%u </a:t>
            </a:r>
            <a:r>
              <a:rPr lang="en-US" sz="2400" b="1" dirty="0">
                <a:solidFill>
                  <a:schemeClr val="bg1"/>
                </a:solidFill>
                <a:latin typeface="inter-regular"/>
              </a:rPr>
              <a:t>for positive integer</a:t>
            </a:r>
            <a:endParaRPr lang="en-US" sz="2400" b="1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8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201239-6143-4416-9E19-9016896A6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7F7D40-876D-4595-9072-192C29944604}"/>
              </a:ext>
            </a:extLst>
          </p:cNvPr>
          <p:cNvSpPr txBox="1"/>
          <p:nvPr/>
        </p:nvSpPr>
        <p:spPr>
          <a:xfrm>
            <a:off x="397565" y="450574"/>
            <a:ext cx="1093304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 TO  “C” LANGUAGE</a:t>
            </a:r>
            <a:endParaRPr lang="en-US" sz="28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fontAlgn="base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is a general-purpose, procedural, high-level programming language used in the development of computer software and applications, system programming, games, and more.</a:t>
            </a:r>
          </a:p>
          <a:p>
            <a:pPr marL="457200" indent="-457200" fontAlgn="base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ase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language was developed by 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Dennis M. Ritchie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at the Bell Telephone Laboratories in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1972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fontAlgn="base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ase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powerful and flexible language which was first developed for the programming of the 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UNIX operating System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fontAlgn="base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ase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syntax of Java, PHP, JavaScript, and many other languages are mainly based on the C language. C++ is nearly a superset of C language.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105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201239-6143-4416-9E19-9016896A6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12" y="538162"/>
            <a:ext cx="100107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0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201239-6143-4416-9E19-9016896A6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243E1B-C4DD-493B-A22A-B0F4584EE5AE}"/>
              </a:ext>
            </a:extLst>
          </p:cNvPr>
          <p:cNvSpPr txBox="1"/>
          <p:nvPr/>
        </p:nvSpPr>
        <p:spPr>
          <a:xfrm>
            <a:off x="516835" y="337614"/>
            <a:ext cx="11158330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</a:p>
          <a:p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comments in C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are human-readable explanations or notes in the source code of a C program. These are the statements that are not executed by the compiler or an interpreter</a:t>
            </a: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comments in C</a:t>
            </a:r>
          </a:p>
          <a:p>
            <a:pPr fontAlgn="base"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 there are two types of comments in C language: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//Single-line comment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/*Multi-line comment*/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15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201239-6143-4416-9E19-9016896A6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520" y="0"/>
            <a:ext cx="668984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48F3CC-44C2-4DA3-8FC2-A4BDDFF254B8}"/>
              </a:ext>
            </a:extLst>
          </p:cNvPr>
          <p:cNvSpPr txBox="1"/>
          <p:nvPr/>
        </p:nvSpPr>
        <p:spPr>
          <a:xfrm>
            <a:off x="653144" y="627018"/>
            <a:ext cx="937913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kumimoji="0" lang="en-US" sz="4000" b="1" i="0" u="sng" strike="noStrike" kern="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Syntax</a:t>
            </a:r>
            <a:endParaRPr kumimoji="0" lang="en-US" sz="3600" b="1" i="0" u="sng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#include &lt;stdio.h&gt;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/>
            </a:r>
            <a:b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/>
            </a:r>
            <a:b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int main() {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/>
            </a:r>
            <a:b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printf("Hello World!");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/>
            </a:r>
            <a:b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return 0;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/>
            </a:r>
            <a:b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}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5947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0A7387-62E1-44E2-9CD5-9A83B99F0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031" y="-756253"/>
            <a:ext cx="668984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C17F95-C32C-4297-8119-EFEB0BAEA088}"/>
              </a:ext>
            </a:extLst>
          </p:cNvPr>
          <p:cNvSpPr txBox="1"/>
          <p:nvPr/>
        </p:nvSpPr>
        <p:spPr>
          <a:xfrm>
            <a:off x="1736035" y="17147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</a:rPr>
              <a:t>Structure of C program</a:t>
            </a:r>
            <a:endParaRPr lang="en-US" sz="3200" b="1" u="sn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2CFD11-68C9-4D2F-9C0B-0EF33C9D6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82585"/>
              </p:ext>
            </p:extLst>
          </p:nvPr>
        </p:nvGraphicFramePr>
        <p:xfrm>
          <a:off x="1736035" y="970714"/>
          <a:ext cx="8719929" cy="478315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91519">
                  <a:extLst>
                    <a:ext uri="{9D8B030D-6E8A-4147-A177-3AD203B41FA5}">
                      <a16:colId xmlns:a16="http://schemas.microsoft.com/office/drawing/2014/main" val="1913089668"/>
                    </a:ext>
                  </a:extLst>
                </a:gridCol>
                <a:gridCol w="814946">
                  <a:extLst>
                    <a:ext uri="{9D8B030D-6E8A-4147-A177-3AD203B41FA5}">
                      <a16:colId xmlns:a16="http://schemas.microsoft.com/office/drawing/2014/main" val="3614164856"/>
                    </a:ext>
                  </a:extLst>
                </a:gridCol>
                <a:gridCol w="4305635">
                  <a:extLst>
                    <a:ext uri="{9D8B030D-6E8A-4147-A177-3AD203B41FA5}">
                      <a16:colId xmlns:a16="http://schemas.microsoft.com/office/drawing/2014/main" val="1401067012"/>
                    </a:ext>
                  </a:extLst>
                </a:gridCol>
                <a:gridCol w="2607829">
                  <a:extLst>
                    <a:ext uri="{9D8B030D-6E8A-4147-A177-3AD203B41FA5}">
                      <a16:colId xmlns:a16="http://schemas.microsoft.com/office/drawing/2014/main" val="2371441645"/>
                    </a:ext>
                  </a:extLst>
                </a:gridCol>
              </a:tblGrid>
              <a:tr h="810133">
                <a:tc gridSpan="2"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 1</a:t>
                      </a:r>
                    </a:p>
                  </a:txBody>
                  <a:tcPr>
                    <a:solidFill>
                      <a:srgbClr val="F4F1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#include&lt;stdio.h&gt;</a:t>
                      </a:r>
                    </a:p>
                  </a:txBody>
                  <a:tcPr>
                    <a:solidFill>
                      <a:srgbClr val="F4F1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Header</a:t>
                      </a:r>
                    </a:p>
                  </a:txBody>
                  <a:tcPr>
                    <a:solidFill>
                      <a:srgbClr val="F4F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079807"/>
                  </a:ext>
                </a:extLst>
              </a:tr>
              <a:tr h="782428">
                <a:tc gridSpan="2"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Int/ void main()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347638"/>
                  </a:ext>
                </a:extLst>
              </a:tr>
              <a:tr h="797649">
                <a:tc rowSpan="4">
                  <a:txBody>
                    <a:bodyPr/>
                    <a:lstStyle/>
                    <a:p>
                      <a:endParaRPr lang="en-US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92173"/>
                  </a:ext>
                </a:extLst>
              </a:tr>
              <a:tr h="79764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printf(“Hello Tech Involvers”);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087579"/>
                  </a:ext>
                </a:extLst>
              </a:tr>
              <a:tr h="79764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return 0;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111666"/>
                  </a:ext>
                </a:extLst>
              </a:tr>
              <a:tr h="79764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564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67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201239-6143-4416-9E19-9016896A64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46024" y="2263584"/>
            <a:ext cx="1702671" cy="28759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323274-D645-4F33-B359-AB58C5022BD4}"/>
              </a:ext>
            </a:extLst>
          </p:cNvPr>
          <p:cNvSpPr txBox="1"/>
          <p:nvPr/>
        </p:nvSpPr>
        <p:spPr>
          <a:xfrm>
            <a:off x="397375" y="195943"/>
            <a:ext cx="1084027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token in C can be defined as the smallest individual element of the C programming language that is meaningful to the compiler. It is the basic component of a C program.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974568-88C8-445A-B00C-50F9BE58F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68" y="1888714"/>
            <a:ext cx="10181491" cy="486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0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201239-6143-4416-9E19-9016896A6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0" y="0"/>
            <a:ext cx="668984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4791F9-0A9B-4715-9074-F3995B726055}"/>
              </a:ext>
            </a:extLst>
          </p:cNvPr>
          <p:cNvSpPr txBox="1"/>
          <p:nvPr/>
        </p:nvSpPr>
        <p:spPr>
          <a:xfrm>
            <a:off x="488405" y="140664"/>
            <a:ext cx="11011989" cy="6576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300" b="1" u="sng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</a:t>
            </a:r>
          </a:p>
          <a:p>
            <a:pPr lvl="0">
              <a:lnSpc>
                <a:spcPct val="150000"/>
              </a:lnSpc>
              <a:defRPr/>
            </a:pPr>
            <a:r>
              <a:rPr lang="en-US" sz="23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Pre-defined or reserved words . </a:t>
            </a:r>
          </a:p>
          <a:p>
            <a:pPr lvl="0">
              <a:lnSpc>
                <a:spcPct val="150000"/>
              </a:lnSpc>
              <a:defRPr/>
            </a:pPr>
            <a:r>
              <a:rPr lang="en-US" sz="23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A specific function in A program.</a:t>
            </a:r>
          </a:p>
          <a:p>
            <a:pPr lvl="0">
              <a:lnSpc>
                <a:spcPct val="150000"/>
              </a:lnSpc>
              <a:defRPr/>
            </a:pPr>
            <a:r>
              <a:rPr lang="en-US" sz="230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3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language supports </a:t>
            </a:r>
            <a:r>
              <a:rPr lang="en-US" sz="230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23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keywords </a:t>
            </a:r>
          </a:p>
          <a:p>
            <a:pPr lvl="0">
              <a:defRPr/>
            </a:pPr>
            <a:r>
              <a:rPr lang="en-US" sz="2300" b="1" u="sng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Identifiers</a:t>
            </a:r>
          </a:p>
          <a:p>
            <a:pPr lvl="0">
              <a:lnSpc>
                <a:spcPct val="150000"/>
              </a:lnSpc>
              <a:defRPr/>
            </a:pPr>
            <a:r>
              <a:rPr lang="en-US" sz="2300" kern="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Identifiers are used for the naming of variables, functions, and arrays.</a:t>
            </a:r>
            <a:endParaRPr lang="en-US" sz="2300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300" b="1" u="sng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 for Naming Identifiers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3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must begin with a letter</a:t>
            </a:r>
            <a:r>
              <a:rPr lang="en-US" altLang="en-US" sz="230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b, c)</a:t>
            </a:r>
            <a:r>
              <a:rPr lang="en-US" altLang="en-US" sz="23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underscore</a:t>
            </a:r>
            <a:r>
              <a:rPr lang="en-US" altLang="en-US" sz="230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(_)</a:t>
            </a:r>
            <a:r>
              <a:rPr lang="en-US" altLang="en-US" sz="23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3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must consist of only letters(a, b, c), digits</a:t>
            </a:r>
            <a:r>
              <a:rPr lang="en-US" altLang="en-US" sz="230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(1, 2, 3)</a:t>
            </a:r>
            <a:r>
              <a:rPr lang="en-US" altLang="en-US" sz="23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 underscore</a:t>
            </a:r>
            <a:r>
              <a:rPr lang="en-US" altLang="en-US" sz="230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(_)</a:t>
            </a:r>
            <a:r>
              <a:rPr lang="en-US" altLang="en-US" sz="23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No other special character is allowed(</a:t>
            </a:r>
            <a:r>
              <a:rPr lang="en-US" sz="2300" b="1" dirty="0">
                <a:solidFill>
                  <a:schemeClr val="bg1"/>
                </a:solidFill>
              </a:rPr>
              <a:t>@ ! $ # ^ * % &amp; ( ) [ ] { } &lt; &gt; + = _ – | / \ ; : ' “ , . ?).</a:t>
            </a:r>
            <a:endParaRPr lang="en-US" altLang="en-US" sz="2300" b="1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3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should not be a keyword (“int”),(“for”) etc.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3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must not contain white space(“  “), Spacebar( ), Tab(	).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3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should be up to 31 characters long as only the first 31 characters are significant</a:t>
            </a:r>
            <a:endParaRPr lang="en-US" sz="2300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15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023EFC-F351-43D5-99D3-D5019485B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187" y="4094920"/>
            <a:ext cx="2947200" cy="33320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DC61A4-E7E4-4A86-8225-3C1EAB3A9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17" y="244155"/>
            <a:ext cx="9559467" cy="4434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1DB79D-A8A4-4A56-B635-99A1F1409F5E}"/>
              </a:ext>
            </a:extLst>
          </p:cNvPr>
          <p:cNvSpPr txBox="1"/>
          <p:nvPr/>
        </p:nvSpPr>
        <p:spPr>
          <a:xfrm>
            <a:off x="791817" y="4800744"/>
            <a:ext cx="980992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erdana"/>
              </a:rPr>
              <a:t>Variables in C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 variable is the name of the memory location. It is used to store information. </a:t>
            </a:r>
            <a:r>
              <a:rPr lang="en-US" b="1" i="1" dirty="0">
                <a:solidFill>
                  <a:srgbClr val="333333"/>
                </a:solidFill>
                <a:effectLst/>
                <a:latin typeface="inter-bold"/>
              </a:rPr>
              <a:t>Variables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are key building elements of the C programming language used to store and modify data in computer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2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707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Algerian</vt:lpstr>
      <vt:lpstr>Arial</vt:lpstr>
      <vt:lpstr>Calibri</vt:lpstr>
      <vt:lpstr>Calibri Light</vt:lpstr>
      <vt:lpstr>Consolas</vt:lpstr>
      <vt:lpstr>erdana</vt:lpstr>
      <vt:lpstr>inter-bold</vt:lpstr>
      <vt:lpstr>inter-regular</vt:lpstr>
      <vt:lpstr>Times New Roman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Ifrah Khan</dc:creator>
  <cp:lastModifiedBy>Zunorain</cp:lastModifiedBy>
  <cp:revision>19</cp:revision>
  <dcterms:created xsi:type="dcterms:W3CDTF">2024-04-28T04:18:40Z</dcterms:created>
  <dcterms:modified xsi:type="dcterms:W3CDTF">2024-04-29T06:58:26Z</dcterms:modified>
</cp:coreProperties>
</file>