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25" r:id="rId12"/>
    <p:sldId id="322" r:id="rId13"/>
    <p:sldId id="323" r:id="rId14"/>
    <p:sldId id="324" r:id="rId15"/>
    <p:sldId id="326" r:id="rId16"/>
    <p:sldId id="319" r:id="rId17"/>
    <p:sldId id="320" r:id="rId18"/>
    <p:sldId id="321" r:id="rId19"/>
    <p:sldId id="279" r:id="rId20"/>
  </p:sldIdLst>
  <p:sldSz cx="9144000" cy="5143500" type="screen16x9"/>
  <p:notesSz cx="6858000" cy="9144000"/>
  <p:embeddedFontLst>
    <p:embeddedFont>
      <p:font typeface="Dosis Light" panose="020B0604020202020204" charset="0"/>
      <p:regular r:id="rId23"/>
      <p:bold r:id="rId24"/>
    </p:embeddedFont>
    <p:embeddedFont>
      <p:font typeface="Titillium Web" panose="020B0604020202020204" charset="0"/>
      <p:regular r:id="rId25"/>
      <p:bold r:id="rId26"/>
      <p:italic r:id="rId27"/>
      <p:boldItalic r:id="rId28"/>
    </p:embeddedFont>
    <p:embeddedFont>
      <p:font typeface="Titillium Web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1CB8C3-AEAC-41DC-AE51-23E3C1F6B22A}">
  <a:tblStyle styleId="{291CB8C3-AEAC-41DC-AE51-23E3C1F6B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75DE8-ACAC-4ABF-9132-312581BD034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Interference Minimization for Device-to-Device (D2D) Communications: A Combinatorial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203EA-72F9-4DED-9FCE-6E5A7E7E02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7693" y="4755596"/>
            <a:ext cx="2625536" cy="231901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773" y="4754799"/>
            <a:ext cx="4454127" cy="231901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US"/>
              <a:t>Degree-based Balanced Clustering for Large-Scale Software Defined Networks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69179" y="1114952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  <p:sldLayoutId id="2147483660" r:id="rId5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28600" y="438150"/>
            <a:ext cx="8001000" cy="4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spc="-1" dirty="0">
                <a:solidFill>
                  <a:schemeClr val="accent3">
                    <a:lumMod val="40000"/>
                    <a:lumOff val="6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Degree-based Balanced Clustering for Large-Scale</a:t>
            </a:r>
            <a:br>
              <a:rPr lang="en-US" sz="2400" spc="-1" dirty="0">
                <a:solidFill>
                  <a:schemeClr val="accent3">
                    <a:lumMod val="40000"/>
                    <a:lumOff val="6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2400" spc="-1" dirty="0">
                <a:solidFill>
                  <a:schemeClr val="accent3">
                    <a:lumMod val="40000"/>
                    <a:lumOff val="6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Software Defined Networks</a:t>
            </a:r>
            <a:br>
              <a:rPr lang="en-US" sz="32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4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Talha Ibn Aziz*, </a:t>
            </a:r>
            <a:r>
              <a:rPr lang="en-US" sz="1400" spc="-1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Shadman</a:t>
            </a:r>
            <a:r>
              <a:rPr lang="en-US" sz="14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US" sz="1400" spc="-1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Protik</a:t>
            </a:r>
            <a:r>
              <a:rPr lang="en-US" sz="14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*, Md </a:t>
            </a:r>
            <a:r>
              <a:rPr lang="en-US" sz="1400" spc="-1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Sakhawat</a:t>
            </a:r>
            <a:r>
              <a:rPr lang="en-US" sz="14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US" sz="1400" spc="-1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Hossen</a:t>
            </a:r>
            <a:r>
              <a:rPr lang="en-US" sz="14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*,</a:t>
            </a:r>
            <a:br>
              <a:rPr lang="en-US" sz="14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400" spc="-1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Salimur</a:t>
            </a:r>
            <a:r>
              <a:rPr lang="en-US" sz="14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Choudhury</a:t>
            </a:r>
            <a:r>
              <a:rPr lang="en-US" sz="1400" spc="-1" baseline="30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†</a:t>
            </a:r>
            <a:r>
              <a:rPr lang="en-US" sz="14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, Muhammad Mahbub </a:t>
            </a:r>
            <a:r>
              <a:rPr lang="en-US" sz="1400" spc="-1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Alam</a:t>
            </a:r>
            <a:r>
              <a:rPr lang="en-US" sz="14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*  </a:t>
            </a:r>
            <a:br>
              <a:rPr lang="en-US" sz="16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br>
              <a:rPr lang="en-US" sz="16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br>
              <a:rPr lang="en-US" sz="16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br>
              <a:rPr lang="en-US" sz="16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400" spc="-1" dirty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IEEE Wireless Communication and Networking Conference  (WCNC)</a:t>
            </a:r>
            <a:br>
              <a:rPr lang="en-US" sz="1400" spc="-1" dirty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400" spc="-1" dirty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15-19 April 2019, Marrakech, Morocco.</a:t>
            </a:r>
            <a:br>
              <a:rPr lang="en-US" sz="1400" spc="-1" dirty="0">
                <a:solidFill>
                  <a:schemeClr val="accent5">
                    <a:lumMod val="40000"/>
                    <a:lumOff val="6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br>
              <a:rPr lang="en-US" sz="16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br>
              <a:rPr lang="en-US" sz="16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br>
              <a:rPr lang="en-US" sz="16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br>
              <a:rPr lang="en-US" sz="12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200" spc="-1" dirty="0">
                <a:solidFill>
                  <a:schemeClr val="accent5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US" sz="12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* Department of Computer Science and Engineering, Islamic University of Technology, Board Bazar, Gazipur, Bangladesh.</a:t>
            </a:r>
            <a:br>
              <a:rPr lang="en-US" sz="12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200" spc="-1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† Department of  Computer Science, Lakehead University, Thunder Bay, Ontario, Canada. </a:t>
            </a:r>
            <a:endParaRPr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ieee_wcnc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248150"/>
            <a:ext cx="1678715" cy="7034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90350"/>
            <a:ext cx="6761100" cy="857400"/>
          </a:xfrm>
        </p:spPr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Optimal number </a:t>
            </a:r>
            <a:r>
              <a:rPr lang="en-US" spc="-1">
                <a:uFill>
                  <a:solidFill>
                    <a:srgbClr val="FFFFFF"/>
                  </a:solidFill>
                </a:uFill>
                <a:latin typeface="Times New Roman"/>
              </a:rPr>
              <a:t>of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949"/>
            <a:ext cx="6400800" cy="343534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q"/>
            </a:pPr>
            <a:r>
              <a:rPr lang="en-US" sz="3400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Calculate the flow-setup latency for the current network configuration.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q"/>
            </a:pPr>
            <a:r>
              <a:rPr lang="en-US" sz="3400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Increment the number of controllers and repeat steps 1 (Clustering) and 2 (Controller Selection). Calculate the new route-synchronization latency.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5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If the improvement percentage is below a certain threshold, terminate the process.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5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Otherwise, continue in the same way and increment the number of controllers for another improvement calculation.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31671" y="4740511"/>
            <a:ext cx="339830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98B4897-A93C-4E0D-A3E7-9068A30869A8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36DD48-51AB-4FFA-96EB-66587061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514"/>
            <a:ext cx="5309346" cy="4102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4FC10-BCB3-41F9-8688-13EE3FE3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768"/>
            <a:ext cx="6761100" cy="857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6462-6832-4B77-8DF3-5C6663589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8BF2F-7AB4-47BB-B3C0-7BB21C316E79}"/>
              </a:ext>
            </a:extLst>
          </p:cNvPr>
          <p:cNvSpPr txBox="1"/>
          <p:nvPr/>
        </p:nvSpPr>
        <p:spPr>
          <a:xfrm>
            <a:off x="4800600" y="1676296"/>
            <a:ext cx="30812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Figure: </a:t>
            </a:r>
            <a:r>
              <a:rPr lang="en-US" sz="2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Between DBC and DBCP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terms of Flow Setup</a:t>
            </a:r>
          </a:p>
          <a:p>
            <a:r>
              <a:rPr lang="en-US" sz="2000" dirty="0">
                <a:solidFill>
                  <a:schemeClr val="tx1"/>
                </a:solidFill>
              </a:rPr>
              <a:t>Latency for identical</a:t>
            </a:r>
          </a:p>
          <a:p>
            <a:r>
              <a:rPr lang="en-US" sz="2000" dirty="0">
                <a:solidFill>
                  <a:schemeClr val="tx1"/>
                </a:solidFill>
              </a:rPr>
              <a:t>numbers of controllers</a:t>
            </a:r>
            <a:endParaRPr lang="en-US" sz="2000" dirty="0">
              <a:solidFill>
                <a:srgbClr val="92D050"/>
              </a:solidFill>
            </a:endParaRPr>
          </a:p>
        </p:txBody>
      </p:sp>
      <p:pic>
        <p:nvPicPr>
          <p:cNvPr id="6" name="Picture 5" descr="ieee_wcnc_logo.png">
            <a:extLst>
              <a:ext uri="{FF2B5EF4-FFF2-40B4-BE49-F238E27FC236}">
                <a16:creationId xmlns:a16="http://schemas.microsoft.com/office/drawing/2014/main" id="{CDC7B138-7E0F-43DA-9890-59F1874C3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D0913D-E808-4D95-986A-F9A660BB3330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45060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36DD48-51AB-4FFA-96EB-66587061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514"/>
            <a:ext cx="5309347" cy="4102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4FC10-BCB3-41F9-8688-13EE3FE3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768"/>
            <a:ext cx="6761100" cy="857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6462-6832-4B77-8DF3-5C6663589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8BF2F-7AB4-47BB-B3C0-7BB21C316E79}"/>
              </a:ext>
            </a:extLst>
          </p:cNvPr>
          <p:cNvSpPr txBox="1"/>
          <p:nvPr/>
        </p:nvSpPr>
        <p:spPr>
          <a:xfrm>
            <a:off x="4800600" y="1676296"/>
            <a:ext cx="30812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Figure: </a:t>
            </a:r>
            <a:r>
              <a:rPr lang="en-US" sz="2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Between DBC and DBCP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terms of Flow Setup</a:t>
            </a:r>
          </a:p>
          <a:p>
            <a:r>
              <a:rPr lang="en-US" sz="2000" dirty="0">
                <a:solidFill>
                  <a:schemeClr val="tx1"/>
                </a:solidFill>
              </a:rPr>
              <a:t>Latency for different</a:t>
            </a:r>
          </a:p>
          <a:p>
            <a:r>
              <a:rPr lang="en-US" sz="2000" dirty="0">
                <a:solidFill>
                  <a:schemeClr val="tx1"/>
                </a:solidFill>
              </a:rPr>
              <a:t>numbers of controllers</a:t>
            </a:r>
            <a:endParaRPr lang="en-US" sz="2000" dirty="0">
              <a:solidFill>
                <a:srgbClr val="92D050"/>
              </a:solidFill>
            </a:endParaRPr>
          </a:p>
        </p:txBody>
      </p:sp>
      <p:pic>
        <p:nvPicPr>
          <p:cNvPr id="17" name="Picture 16" descr="ieee_wcnc_logo.png">
            <a:extLst>
              <a:ext uri="{FF2B5EF4-FFF2-40B4-BE49-F238E27FC236}">
                <a16:creationId xmlns:a16="http://schemas.microsoft.com/office/drawing/2014/main" id="{453713E0-626B-426C-8842-5F821EB0E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F320249-BD00-4813-8493-0DD1F347AE9A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14078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A9C1D1D-30EE-4EEA-AEEB-1FAE3E47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514"/>
            <a:ext cx="5309346" cy="41026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4FC10-BCB3-41F9-8688-13EE3FE3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768"/>
            <a:ext cx="6761100" cy="857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6462-6832-4B77-8DF3-5C6663589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8BF2F-7AB4-47BB-B3C0-7BB21C316E79}"/>
              </a:ext>
            </a:extLst>
          </p:cNvPr>
          <p:cNvSpPr txBox="1"/>
          <p:nvPr/>
        </p:nvSpPr>
        <p:spPr>
          <a:xfrm>
            <a:off x="4800600" y="2266950"/>
            <a:ext cx="26340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Figure: </a:t>
            </a:r>
            <a:r>
              <a:rPr lang="en-US" sz="2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Between DBC and</a:t>
            </a:r>
          </a:p>
          <a:p>
            <a:r>
              <a:rPr lang="en-US" sz="2000" dirty="0">
                <a:solidFill>
                  <a:schemeClr val="tx1"/>
                </a:solidFill>
              </a:rPr>
              <a:t>DBCP in terms of</a:t>
            </a:r>
          </a:p>
          <a:p>
            <a:r>
              <a:rPr lang="en-US" sz="2000" dirty="0">
                <a:solidFill>
                  <a:schemeClr val="tx1"/>
                </a:solidFill>
              </a:rPr>
              <a:t>Number of controllers</a:t>
            </a:r>
            <a:endParaRPr lang="en-US" sz="2000" dirty="0">
              <a:solidFill>
                <a:srgbClr val="92D050"/>
              </a:solidFill>
            </a:endParaRPr>
          </a:p>
        </p:txBody>
      </p:sp>
      <p:pic>
        <p:nvPicPr>
          <p:cNvPr id="9" name="Picture 8" descr="ieee_wcnc_logo.png">
            <a:extLst>
              <a:ext uri="{FF2B5EF4-FFF2-40B4-BE49-F238E27FC236}">
                <a16:creationId xmlns:a16="http://schemas.microsoft.com/office/drawing/2014/main" id="{7431785D-4290-4A68-800F-B88967F8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94ADE15-A465-44A9-883B-0AE3E8B9C38C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404565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36DD48-51AB-4FFA-96EB-66587061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514"/>
            <a:ext cx="5309346" cy="4102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4FC10-BCB3-41F9-8688-13EE3FE3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768"/>
            <a:ext cx="6761100" cy="857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6462-6832-4B77-8DF3-5C6663589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8BF2F-7AB4-47BB-B3C0-7BB21C316E79}"/>
              </a:ext>
            </a:extLst>
          </p:cNvPr>
          <p:cNvSpPr txBox="1"/>
          <p:nvPr/>
        </p:nvSpPr>
        <p:spPr>
          <a:xfrm>
            <a:off x="4800600" y="1676296"/>
            <a:ext cx="30812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Figure: </a:t>
            </a:r>
            <a:r>
              <a:rPr lang="en-US" sz="2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Between DBC and DBCP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terms of maximum,</a:t>
            </a:r>
          </a:p>
          <a:p>
            <a:r>
              <a:rPr lang="en-US" sz="2000" dirty="0">
                <a:solidFill>
                  <a:schemeClr val="tx1"/>
                </a:solidFill>
              </a:rPr>
              <a:t>Minimum, and average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Switch distribution.</a:t>
            </a:r>
            <a:endParaRPr lang="en-US" sz="2000" dirty="0">
              <a:solidFill>
                <a:srgbClr val="92D050"/>
              </a:solidFill>
            </a:endParaRPr>
          </a:p>
        </p:txBody>
      </p:sp>
      <p:pic>
        <p:nvPicPr>
          <p:cNvPr id="6" name="Picture 5" descr="ieee_wcnc_logo.png">
            <a:extLst>
              <a:ext uri="{FF2B5EF4-FFF2-40B4-BE49-F238E27FC236}">
                <a16:creationId xmlns:a16="http://schemas.microsoft.com/office/drawing/2014/main" id="{92BBBBD4-6123-449C-B9E1-A1B56DB4F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AFADC9-D070-4327-9C02-F7822D7D894B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79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90350"/>
            <a:ext cx="6761100" cy="857400"/>
          </a:xfrm>
        </p:spPr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Conclusion &amp;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457" y="965209"/>
            <a:ext cx="6400800" cy="3594082"/>
          </a:xfrm>
        </p:spPr>
        <p:txBody>
          <a:bodyPr>
            <a:noAutofit/>
          </a:bodyPr>
          <a:lstStyle/>
          <a:p>
            <a:pPr marL="11430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sz="16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1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q"/>
            </a:pPr>
            <a:r>
              <a:rPr lang="en-US" sz="1400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DBC outperforms DBCP in terms of flow-setup and route synchronization latencies.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q"/>
            </a:pPr>
            <a:r>
              <a:rPr lang="en-US" sz="1400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DBC balances the load of the controllers.</a:t>
            </a:r>
          </a:p>
          <a:p>
            <a:pPr marL="11430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sz="16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Future Works:</a:t>
            </a:r>
            <a:endParaRPr lang="en-US" sz="1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4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If the improvement percentage is below a certain threshold, terminate the process.</a:t>
            </a: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4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Otherwise, continue in the same way and increment the number of controllers for another improvement calculation.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31671" y="4740511"/>
            <a:ext cx="339830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7507939-9494-4971-BA1B-6DF7388B66A8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355944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b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6934200" cy="35052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[1]	K. Greene, “Tr10: Software-defined networking.” 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Technology Review (MIT)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2009.</a:t>
            </a:r>
          </a:p>
          <a:p>
            <a:pPr lvl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[2]	A. Dixit, F. Hao, S. Mukherjee, T. Lakshman, and R.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Kompella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“Towards an elastic distributed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sdn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controller”, in 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ACM SIGCOMM Computer Communication Review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vol. 43, no. 4. ACM, 2013, pp. 7-12.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[3] 	S. H. Yeganeh, A.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Tootoonchian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Y.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Ganjali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 scalability of software-defined networking,”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Magazine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51, no. 2, pp. 136–141, 2013.</a:t>
            </a:r>
          </a:p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[4]	 M. Al-Fares, S. Radhakrishnan, B. Raghavan, N. Huang, and A. Vahdat, “Hedera: Dynamic flow scheduling for data center networks.” in 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Nsdi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2010, pp. 19–19 </a:t>
            </a:r>
          </a:p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[5] 	S. Jain, A. Kumar, S. Mandal, J. Ong, L.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Poutievski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Singh, S. Venkata, J. Wanderer, J. Zhou, M. Zhu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“B4: Experience with a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globally-deployed software defined wan,” in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SIGCOMM Computer Communication Review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43, no. 4. ACM, 2013, pp. 3–14.</a:t>
            </a:r>
          </a:p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[6] 	M. Berman, J. S. Chase, L.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Landweber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Nakao, M. Ott, D. Raychaudhuri, R. Ricci, and I.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Seskar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federated testbed for innovative network experiments,”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61, pp. 5–23, 2014.</a:t>
            </a:r>
          </a:p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[7] 	I. T. Haque and N. Abu-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Ghazaleh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“Wireless software defined networking: A survey and taxonomy,”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Surveys &amp;</a:t>
            </a:r>
            <a:b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4, pp. 2713–2737, 2016.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>
                <a:solidFill>
                  <a:schemeClr val="bg1"/>
                </a:solidFill>
              </a:rPr>
              <a:t>34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A3F5A6F-56AC-4E39-A4DE-098A000F4E9C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b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7086600" cy="3581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[8] 	R. Ahmed and R.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Boutaba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“Design considerations for managing wide area software defined networks,”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Magazine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vol. 52, no. 7, pp. 116–123, 2014.</a:t>
            </a:r>
          </a:p>
          <a:p>
            <a:pPr lvl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[9] 	S. Lange, S.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Gebert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Spoerhase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Rygielski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Zinner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Kounev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P. Tran-Gia, “Specialized heuristics for the controller placement problem in large scale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networks,” in 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Teletraffic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Congress (ITC 27), 2015 27th International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Ghent, Belgium: IEEE, 2015, pp. 210–218.</a:t>
            </a:r>
          </a:p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[10] 	Y. Zhang, L. Cui, W. Wang, and Y. Zhang, “A survey on software defined networking with multiple controllers,”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Network and Computer Applications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103, pp. 101–118, 2017.</a:t>
            </a:r>
          </a:p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[11] 	A. K. Singh and S. Srivastava, “A survey and classification of controller placement problem in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Network Management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28, p. e2018, 2018.</a:t>
            </a:r>
          </a:p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[12] 	K.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Sudheera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Ma, and P. Chong, “Controller placement optimization in hierarchical distributed software defined vehicular networks,” vol. 135, pp. 225–239, Apr 2018.</a:t>
            </a:r>
          </a:p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[13] 	J. H. Cox, J. Chung, S. Donovan, J. Ivey, R. J. Clark, G. Riley, and H. L. Owen, “Advancing software-defined networks: A survey,”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5, pp. 25 487–25 526, 2017.</a:t>
            </a:r>
          </a:p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[14] 	K.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Yu, and Y. Xiang, “Software-defined wireless networking opportunities and challenges for internet-of-things: A review,”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of Things Journal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3, no. 4, pp. 453–463, 2016.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>
                <a:solidFill>
                  <a:schemeClr val="bg1"/>
                </a:solidFill>
              </a:rPr>
              <a:t>35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424436E-07F7-49C6-8F23-1BC597F3657C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b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47750"/>
            <a:ext cx="6901700" cy="38019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[15]	 B. Heller, R. Sherwood, and N. McKeown, “The controller placement problem,” in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first workshop on Hot topics in software defined networks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NY, USA: ACM, Aug 2012, pp. 7–12.</a:t>
            </a:r>
          </a:p>
          <a:p>
            <a:pPr lvl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	L. Yao, P. Hong, W. Zhang, J. Li, and D. Ni, “Controller placement and flow based dynamic management problem towards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sdn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,” in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Workshop (ICCW), 2015 IEEE International Conference 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London, UK: IEEE, Jun 2015, pp. 363–368.</a:t>
            </a:r>
          </a:p>
          <a:p>
            <a:pPr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	Y. Hu, W.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Wendong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 Gong, X. Que, and C.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Shiduan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“Reliability-aware controller placement for software-defined networks,” in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Network Management (IM 2013), 2013 IFIP/IEEE International Symposium on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 Ghent, Belgium: IEEE, May 2013, pp. 672–675. </a:t>
            </a:r>
          </a:p>
          <a:p>
            <a:pPr lvl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[18] 	Y. Zhang, N. Beheshti, and M.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Tatipamula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 resilience of split-architecture networks,” in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Telecommunications Conference (GLOBECOM 2011), 2011 IEEE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Kathmandu, Nepal: IEEE, Dec 2011, pp. 1–6.</a:t>
            </a:r>
          </a:p>
          <a:p>
            <a:pPr lvl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[19] 	S. Lange, S.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Gebert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Zinner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Tran-Gia, D. Hock, M.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Jarschel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Hoffmann, “Heuristic approaches to the controller placement problem in large scale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networks,”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Network and Service Management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1, pp. 4–17, 2015.</a:t>
            </a:r>
          </a:p>
          <a:p>
            <a:pPr lvl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[20] 	A.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Sallahi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St-Hilaire, “Optimal model for the controller placement problem in software defined networks,”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letters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no. 1, pp. 30–33, 2015.</a:t>
            </a:r>
          </a:p>
          <a:p>
            <a:pPr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[21] 	J. Liao, H. Sun, J. Wang, Q. Qi, K. Li, and T. Li, “Density cluster based approach for controller placement problem in large-scale software defined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networkings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112, pp. 24–35, 2017.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>
                <a:solidFill>
                  <a:schemeClr val="bg1"/>
                </a:solidFill>
              </a:rPr>
              <a:t>36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       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             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1524000" y="2876550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 salimur.choudhury@lakeheadu.ca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85800" y="5905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Topics To Be Covered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62000" y="1602404"/>
            <a:ext cx="5486400" cy="2709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Software Defined Networks (SDNs)</a:t>
            </a:r>
          </a:p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Controller Placement Problem (CPP)</a:t>
            </a:r>
          </a:p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Contribution</a:t>
            </a:r>
          </a:p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Degree-based Balanced Clustering</a:t>
            </a:r>
          </a:p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Experimental Analysis</a:t>
            </a:r>
          </a:p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Conclusion and Future Work </a:t>
            </a:r>
          </a:p>
          <a:p>
            <a:pPr marL="274320" indent="-260640">
              <a:lnSpc>
                <a:spcPct val="150000"/>
              </a:lnSpc>
              <a:buClr>
                <a:srgbClr val="D34817"/>
              </a:buClr>
              <a:buSzPct val="85000"/>
              <a:buNone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7" name="Picture 6" descr="ieee_wcnc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12012"/>
            <a:ext cx="1526315" cy="639591"/>
          </a:xfrm>
          <a:prstGeom prst="rect">
            <a:avLst/>
          </a:prstGeom>
        </p:spPr>
      </p:pic>
      <p:pic>
        <p:nvPicPr>
          <p:cNvPr id="8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4200" y="590550"/>
            <a:ext cx="841838" cy="84183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22428A-9134-4723-97CF-98672DCC1A6A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14" y="349468"/>
            <a:ext cx="6911185" cy="857400"/>
          </a:xfrm>
        </p:spPr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Software Defined Networks (SDNs)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655" y="1187911"/>
            <a:ext cx="7358900" cy="3725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Software Defined Networks (SDN) decouples the network layer of the traditional protocol stack into the control plane and the data plane.</a:t>
            </a: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500" spc="-1" dirty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control plane controls the path selection mechanism and the data plane follows the mechanism to forward data packets.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Devices with high processing capacity called ‘controllers’ communicate with the data plane devices (switches) as per requirement.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initial design of SDNs include a single controller in a network.</a:t>
            </a:r>
            <a:endParaRPr lang="en-US" sz="1400" spc="-1" dirty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FE857C-F051-497A-B59B-D4C1AE50883A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88" y="201695"/>
            <a:ext cx="7155027" cy="857400"/>
          </a:xfrm>
        </p:spPr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Controller Placement Problem (CPP)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150" y="1035511"/>
            <a:ext cx="7206500" cy="38781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single controller design gave rise to issues like scalability, reliability – a single point of failure, security, and the formation of a bottle-neck due to overflow of switch-controller queries.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Researches propose a multiple controller approach which introduced a few questions:</a:t>
            </a:r>
          </a:p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How many controllers?</a:t>
            </a:r>
          </a:p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Where to place them?</a:t>
            </a:r>
          </a:p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Which switch falls under which controllers?</a:t>
            </a:r>
            <a:endParaRPr lang="en-US" spc="-1" dirty="0">
              <a:solidFill>
                <a:schemeClr val="accent3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Several parameters need to be optimized to place multiple controllers, making the solution to the Controller Placement Problem (CPP) NP-Hard.</a:t>
            </a:r>
            <a:endParaRPr lang="en-US" spc="-1" dirty="0">
              <a:solidFill>
                <a:schemeClr val="accent3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1333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dirty="0">
              <a:solidFill>
                <a:schemeClr val="bg1"/>
              </a:solidFill>
            </a:endParaRPr>
          </a:p>
          <a:p>
            <a:pPr defTabSz="389626">
              <a:buClrTx/>
              <a:defRPr/>
            </a:pPr>
            <a:r>
              <a:rPr lang="en-US" sz="900" dirty="0">
                <a:solidFill>
                  <a:schemeClr val="bg1"/>
                </a:solidFill>
              </a:rPr>
              <a:t>4</a:t>
            </a:r>
          </a:p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1575DBA-0878-477A-91AF-59173A27CED6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50" y="209550"/>
            <a:ext cx="6761100" cy="857400"/>
          </a:xfrm>
        </p:spPr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895350"/>
            <a:ext cx="6553200" cy="38019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To the best of out knowledge,</a:t>
            </a:r>
          </a:p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No optimal solution to the CPP has yet been proposed.</a:t>
            </a:r>
          </a:p>
          <a:p>
            <a:pPr lvl="1">
              <a:lnSpc>
                <a:spcPct val="150000"/>
              </a:lnSpc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researches done are either exhaustive or work with optimizing a single parameter (latency, reliability, etc.).</a:t>
            </a:r>
            <a:endParaRPr lang="en-US" sz="1500" spc="-1" dirty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Our proposed algorithm Degree-based Balanced Clustering places controllers in polynomial time complexity. DBC simultaneously deals with multiple parameters.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DBC outperforms state-of-the-art controller placement algorithms like Density Based Controller Placement (DBCP), in terms of Flow-Setup Latencies and Load Balancing.</a:t>
            </a: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1" y="474051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485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5A5ADE-1F7C-4721-BE48-B6A64B49C804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8050"/>
            <a:ext cx="6761100" cy="857400"/>
          </a:xfrm>
        </p:spPr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Contribution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71550"/>
            <a:ext cx="6934200" cy="3429000"/>
          </a:xfrm>
        </p:spPr>
        <p:txBody>
          <a:bodyPr>
            <a:normAutofit fontScale="62500" lnSpcReduction="2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DBC is a novel and efficient controller placement algorithm which optimizes the following parameters:</a:t>
            </a:r>
            <a:r>
              <a:rPr lang="en-US" sz="2200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Flow setup latency</a:t>
            </a:r>
            <a:r>
              <a:rPr lang="en-US" sz="2100" b="1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1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maximum latency incurred to set the path for a new data packet.</a:t>
            </a:r>
            <a:endParaRPr lang="en-US" sz="2100" b="1" spc="-1" dirty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Route synchronization latency </a:t>
            </a:r>
            <a:r>
              <a:rPr lang="en-US" sz="2100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– Synchronization delay in case of a change in the network due to a link or switch failure.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Load of a controller </a:t>
            </a:r>
            <a:r>
              <a:rPr lang="en-US" sz="2100" b="1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100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balancing of loads handled by the controllers. The switches are assumed to have identical load.</a:t>
            </a:r>
            <a:endParaRPr lang="en-US" sz="21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In order to achieve the mentioned goals, DBC forms balanced clusters in terms of both cluster size and inter-switch distances.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1333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1" y="474051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B1D4F9-2F6F-4626-A3BD-47753AEC5110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6" y="270188"/>
            <a:ext cx="6761100" cy="857400"/>
          </a:xfrm>
        </p:spPr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Degree-based Balanced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7467600" cy="3429000"/>
          </a:xfrm>
        </p:spPr>
        <p:txBody>
          <a:bodyPr>
            <a:normAutofit/>
          </a:bodyPr>
          <a:lstStyle/>
          <a:p>
            <a:pPr marL="5715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algorithm performs Controller Placement in three phases.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spc="-1" dirty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6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Cluster Formation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–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switches for placing a controller (in each group).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6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itchFamily="18" charset="0"/>
              </a:rPr>
              <a:t>Controller Selection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itchFamily="18" charset="0"/>
              </a:rPr>
              <a:t>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controller among the switches in a group based on some parameters.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6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itchFamily="18" charset="0"/>
              </a:rPr>
              <a:t>Selection of optimum number of controllers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itchFamily="18" charset="0"/>
              </a:rPr>
              <a:t>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number of controllers and repeat the process to find the optimal configuration. </a:t>
            </a:r>
            <a:endParaRPr lang="en-US" sz="1600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1333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1" y="474051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FA24997-4E45-461F-AA7B-EBEB84E36BDF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68" y="305118"/>
            <a:ext cx="6761100" cy="857400"/>
          </a:xfrm>
        </p:spPr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Cluster 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123950"/>
            <a:ext cx="6781800" cy="3352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600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Find an approximate cluster radius (hop count).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Start with a cluster containing only one switch and add switches to the cluster based on average degree.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In each iteration, increment cluster radius by one and add an expected number of nodes to the cluster.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Stop incrementing when the number of nodes exceeds the approximate switch count for a balanced cluster.</a:t>
            </a:r>
          </a:p>
          <a:p>
            <a:pPr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600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Select the switch with the highest connectivity as cluster head. We assume that maximum node degree corresponds to the highest connectivity.</a:t>
            </a:r>
          </a:p>
          <a:p>
            <a:pPr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600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Assign each switch to the nearest cluster head.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1" y="474051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60829FA-68B5-4540-9A0F-8C9B47B8BA2C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15" y="190350"/>
            <a:ext cx="6761100" cy="857400"/>
          </a:xfrm>
        </p:spPr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Controller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895350"/>
            <a:ext cx="6324600" cy="38019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select controllers based on weighted-sum of inter-cluster and intra-cluster distances.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Intra-cluster distance for a switch is the average of the distances from the switches of the same cluster.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Inter-cluster distance for a switch is the average of the distances from the switches of the other clusters.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select the switch with the least weighted-sum in a cluster as the controller of that cluster. Weights can be used to control the extent of inter-cluster or intra-cluster influence while selecting a controller.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31671" y="474051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13" name="Picture 12" descr="ieee_wcnc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44FFAA-5C62-4E20-AE54-0829F1C2FE22}"/>
              </a:ext>
            </a:extLst>
          </p:cNvPr>
          <p:cNvSpPr txBox="1">
            <a:spLocks/>
          </p:cNvSpPr>
          <p:nvPr/>
        </p:nvSpPr>
        <p:spPr>
          <a:xfrm>
            <a:off x="2226050" y="4739856"/>
            <a:ext cx="38862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Degree-based Balanced Clustering for Large-Scale 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1051</Words>
  <Application>Microsoft Office PowerPoint</Application>
  <PresentationFormat>On-screen Show (16:9)</PresentationFormat>
  <Paragraphs>159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Dosis Light</vt:lpstr>
      <vt:lpstr>Arial</vt:lpstr>
      <vt:lpstr>Titillium Web Light</vt:lpstr>
      <vt:lpstr>Times New Roman</vt:lpstr>
      <vt:lpstr>Titillium Web</vt:lpstr>
      <vt:lpstr>Wingdings</vt:lpstr>
      <vt:lpstr>Mowbray template</vt:lpstr>
      <vt:lpstr>Degree-based Balanced Clustering for Large-Scale Software Defined Networks Talha Ibn Aziz*, Shadman Protik*, Md Sakhawat Hossen*, Salimur Choudhury†, Muhammad Mahbub Alam*      IEEE Wireless Communication and Networking Conference  (WCNC) 15-19 April 2019, Marrakech, Morocco.      * Department of Computer Science and Engineering, Islamic University of Technology, Board Bazar, Gazipur, Bangladesh.  † Department of  Computer Science, Lakehead University, Thunder Bay, Ontario, Canada. </vt:lpstr>
      <vt:lpstr>Topics To Be Covered</vt:lpstr>
      <vt:lpstr>Software Defined Networks (SDNs)</vt:lpstr>
      <vt:lpstr>Controller Placement Problem (CPP)</vt:lpstr>
      <vt:lpstr>Motivation</vt:lpstr>
      <vt:lpstr>Contribution</vt:lpstr>
      <vt:lpstr>Degree-based Balanced Clustering</vt:lpstr>
      <vt:lpstr>Cluster Formation</vt:lpstr>
      <vt:lpstr>Controller Selection</vt:lpstr>
      <vt:lpstr>Optimal number of controller</vt:lpstr>
      <vt:lpstr>Experimental Analysis</vt:lpstr>
      <vt:lpstr>Experimental Analysis</vt:lpstr>
      <vt:lpstr>Experimental Analysis</vt:lpstr>
      <vt:lpstr>Experimental Analysis</vt:lpstr>
      <vt:lpstr>Conclusion &amp; Future Work</vt:lpstr>
      <vt:lpstr>References </vt:lpstr>
      <vt:lpstr>References </vt:lpstr>
      <vt:lpstr>References </vt:lpstr>
      <vt:lpstr>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Minimization for Device-to-Device (D2D) Communications: A Combinatorial Approach</dc:title>
  <dc:creator>Saha</dc:creator>
  <cp:lastModifiedBy>Talha Ibn Aziz</cp:lastModifiedBy>
  <cp:revision>139</cp:revision>
  <dcterms:modified xsi:type="dcterms:W3CDTF">2019-04-04T14:24:12Z</dcterms:modified>
</cp:coreProperties>
</file>