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2" r:id="rId9"/>
    <p:sldId id="276" r:id="rId10"/>
    <p:sldId id="269" r:id="rId11"/>
    <p:sldId id="270" r:id="rId12"/>
    <p:sldId id="275" r:id="rId13"/>
    <p:sldId id="263" r:id="rId14"/>
    <p:sldId id="274" r:id="rId15"/>
    <p:sldId id="264" r:id="rId16"/>
    <p:sldId id="266" r:id="rId17"/>
    <p:sldId id="267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550C-C756-43A2-A2EE-E1183152778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ACD6602-8B78-4F1E-B680-3F9234C7E45E}">
      <dgm:prSet phldrT="[Text]"/>
      <dgm:spPr/>
      <dgm:t>
        <a:bodyPr/>
        <a:lstStyle/>
        <a:p>
          <a:r>
            <a:rPr lang="en-US" dirty="0"/>
            <a:t>Automated Recognition</a:t>
          </a:r>
        </a:p>
      </dgm:t>
    </dgm:pt>
    <dgm:pt modelId="{1A8D940A-DB91-49F0-8AD8-FBF529CAE0A4}" type="parTrans" cxnId="{23891A22-1BB4-40EC-B15C-2B528696FF1A}">
      <dgm:prSet/>
      <dgm:spPr/>
      <dgm:t>
        <a:bodyPr/>
        <a:lstStyle/>
        <a:p>
          <a:endParaRPr lang="en-US"/>
        </a:p>
      </dgm:t>
    </dgm:pt>
    <dgm:pt modelId="{F6E4AA19-E012-4BCF-9EBF-B873E47FB0FE}" type="sibTrans" cxnId="{23891A22-1BB4-40EC-B15C-2B528696FF1A}">
      <dgm:prSet/>
      <dgm:spPr/>
      <dgm:t>
        <a:bodyPr/>
        <a:lstStyle/>
        <a:p>
          <a:endParaRPr lang="en-US"/>
        </a:p>
      </dgm:t>
    </dgm:pt>
    <dgm:pt modelId="{20F6C71D-14EB-425B-AF95-64D9A5C302B2}" type="pres">
      <dgm:prSet presAssocID="{2215550C-C756-43A2-A2EE-E1183152778B}" presName="Name0" presStyleCnt="0">
        <dgm:presLayoutVars>
          <dgm:dir/>
          <dgm:animLvl val="lvl"/>
          <dgm:resizeHandles val="exact"/>
        </dgm:presLayoutVars>
      </dgm:prSet>
      <dgm:spPr/>
    </dgm:pt>
    <dgm:pt modelId="{B4199E20-E6BA-4517-BFB3-CEB2FF136181}" type="pres">
      <dgm:prSet presAssocID="{2215550C-C756-43A2-A2EE-E1183152778B}" presName="dummy" presStyleCnt="0"/>
      <dgm:spPr/>
    </dgm:pt>
    <dgm:pt modelId="{7B3FB82E-581C-41AE-9139-E2A1DA73C885}" type="pres">
      <dgm:prSet presAssocID="{2215550C-C756-43A2-A2EE-E1183152778B}" presName="linH" presStyleCnt="0"/>
      <dgm:spPr/>
    </dgm:pt>
    <dgm:pt modelId="{8763EC0B-B8A2-4122-8259-19F1360B9FB9}" type="pres">
      <dgm:prSet presAssocID="{2215550C-C756-43A2-A2EE-E1183152778B}" presName="padding1" presStyleCnt="0"/>
      <dgm:spPr/>
    </dgm:pt>
    <dgm:pt modelId="{D0A19CF4-D051-4B3C-9E1E-AD5C30F6723E}" type="pres">
      <dgm:prSet presAssocID="{EACD6602-8B78-4F1E-B680-3F9234C7E45E}" presName="linV" presStyleCnt="0"/>
      <dgm:spPr/>
    </dgm:pt>
    <dgm:pt modelId="{772DE0A7-01E8-48B9-A5BC-9DD98DC28286}" type="pres">
      <dgm:prSet presAssocID="{EACD6602-8B78-4F1E-B680-3F9234C7E45E}" presName="spVertical1" presStyleCnt="0"/>
      <dgm:spPr/>
    </dgm:pt>
    <dgm:pt modelId="{E38230F4-C0C2-459B-B1B7-199CBD7EDCA8}" type="pres">
      <dgm:prSet presAssocID="{EACD6602-8B78-4F1E-B680-3F9234C7E45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0A24524-2E62-474B-9410-15328107A09B}" type="pres">
      <dgm:prSet presAssocID="{EACD6602-8B78-4F1E-B680-3F9234C7E45E}" presName="spVertical2" presStyleCnt="0"/>
      <dgm:spPr/>
    </dgm:pt>
    <dgm:pt modelId="{CE40E59D-2640-4A38-BCCB-00F7091BC724}" type="pres">
      <dgm:prSet presAssocID="{EACD6602-8B78-4F1E-B680-3F9234C7E45E}" presName="spVertical3" presStyleCnt="0"/>
      <dgm:spPr/>
    </dgm:pt>
    <dgm:pt modelId="{8D45BA58-E8A5-4EE2-A29F-713C8E8799F7}" type="pres">
      <dgm:prSet presAssocID="{2215550C-C756-43A2-A2EE-E1183152778B}" presName="padding2" presStyleCnt="0"/>
      <dgm:spPr/>
    </dgm:pt>
    <dgm:pt modelId="{C7F4AFED-111A-488F-A694-ED8A26733FAE}" type="pres">
      <dgm:prSet presAssocID="{2215550C-C756-43A2-A2EE-E1183152778B}" presName="negArrow" presStyleCnt="0"/>
      <dgm:spPr/>
    </dgm:pt>
    <dgm:pt modelId="{ED00E3BB-5524-477A-BB73-7C110243556B}" type="pres">
      <dgm:prSet presAssocID="{2215550C-C756-43A2-A2EE-E1183152778B}" presName="backgroundArrow" presStyleLbl="node1" presStyleIdx="0" presStyleCnt="1"/>
      <dgm:spPr/>
    </dgm:pt>
  </dgm:ptLst>
  <dgm:cxnLst>
    <dgm:cxn modelId="{23891A22-1BB4-40EC-B15C-2B528696FF1A}" srcId="{2215550C-C756-43A2-A2EE-E1183152778B}" destId="{EACD6602-8B78-4F1E-B680-3F9234C7E45E}" srcOrd="0" destOrd="0" parTransId="{1A8D940A-DB91-49F0-8AD8-FBF529CAE0A4}" sibTransId="{F6E4AA19-E012-4BCF-9EBF-B873E47FB0FE}"/>
    <dgm:cxn modelId="{7C561E48-D297-49E2-B791-9E10EC023592}" type="presOf" srcId="{2215550C-C756-43A2-A2EE-E1183152778B}" destId="{20F6C71D-14EB-425B-AF95-64D9A5C302B2}" srcOrd="0" destOrd="0" presId="urn:microsoft.com/office/officeart/2005/8/layout/hProcess3"/>
    <dgm:cxn modelId="{7820309D-FD9D-4A4B-8AE4-7CE6990ED172}" type="presOf" srcId="{EACD6602-8B78-4F1E-B680-3F9234C7E45E}" destId="{E38230F4-C0C2-459B-B1B7-199CBD7EDCA8}" srcOrd="0" destOrd="0" presId="urn:microsoft.com/office/officeart/2005/8/layout/hProcess3"/>
    <dgm:cxn modelId="{E4156942-2B22-495E-B3DA-190694A937C3}" type="presParOf" srcId="{20F6C71D-14EB-425B-AF95-64D9A5C302B2}" destId="{B4199E20-E6BA-4517-BFB3-CEB2FF136181}" srcOrd="0" destOrd="0" presId="urn:microsoft.com/office/officeart/2005/8/layout/hProcess3"/>
    <dgm:cxn modelId="{AFBE320F-2008-43A5-ADCB-49EE41F6E46F}" type="presParOf" srcId="{20F6C71D-14EB-425B-AF95-64D9A5C302B2}" destId="{7B3FB82E-581C-41AE-9139-E2A1DA73C885}" srcOrd="1" destOrd="0" presId="urn:microsoft.com/office/officeart/2005/8/layout/hProcess3"/>
    <dgm:cxn modelId="{F6E34A78-3413-4BE0-905C-319D2C3C1307}" type="presParOf" srcId="{7B3FB82E-581C-41AE-9139-E2A1DA73C885}" destId="{8763EC0B-B8A2-4122-8259-19F1360B9FB9}" srcOrd="0" destOrd="0" presId="urn:microsoft.com/office/officeart/2005/8/layout/hProcess3"/>
    <dgm:cxn modelId="{A8804715-E528-46B2-B226-9C507EFBFAC7}" type="presParOf" srcId="{7B3FB82E-581C-41AE-9139-E2A1DA73C885}" destId="{D0A19CF4-D051-4B3C-9E1E-AD5C30F6723E}" srcOrd="1" destOrd="0" presId="urn:microsoft.com/office/officeart/2005/8/layout/hProcess3"/>
    <dgm:cxn modelId="{11053B4C-B8AA-4E80-9DAC-A439C3E76D96}" type="presParOf" srcId="{D0A19CF4-D051-4B3C-9E1E-AD5C30F6723E}" destId="{772DE0A7-01E8-48B9-A5BC-9DD98DC28286}" srcOrd="0" destOrd="0" presId="urn:microsoft.com/office/officeart/2005/8/layout/hProcess3"/>
    <dgm:cxn modelId="{FD5E3C5B-2DEE-4700-8D6C-CBA821238CD2}" type="presParOf" srcId="{D0A19CF4-D051-4B3C-9E1E-AD5C30F6723E}" destId="{E38230F4-C0C2-459B-B1B7-199CBD7EDCA8}" srcOrd="1" destOrd="0" presId="urn:microsoft.com/office/officeart/2005/8/layout/hProcess3"/>
    <dgm:cxn modelId="{0CB11F66-234B-4B3C-B8BF-5DB9A46F3EA6}" type="presParOf" srcId="{D0A19CF4-D051-4B3C-9E1E-AD5C30F6723E}" destId="{B0A24524-2E62-474B-9410-15328107A09B}" srcOrd="2" destOrd="0" presId="urn:microsoft.com/office/officeart/2005/8/layout/hProcess3"/>
    <dgm:cxn modelId="{F1D11882-3663-43A8-B18B-1D204DDAB164}" type="presParOf" srcId="{D0A19CF4-D051-4B3C-9E1E-AD5C30F6723E}" destId="{CE40E59D-2640-4A38-BCCB-00F7091BC724}" srcOrd="3" destOrd="0" presId="urn:microsoft.com/office/officeart/2005/8/layout/hProcess3"/>
    <dgm:cxn modelId="{D82A8F92-2194-4728-BAF6-21F57F8BB5A3}" type="presParOf" srcId="{7B3FB82E-581C-41AE-9139-E2A1DA73C885}" destId="{8D45BA58-E8A5-4EE2-A29F-713C8E8799F7}" srcOrd="2" destOrd="0" presId="urn:microsoft.com/office/officeart/2005/8/layout/hProcess3"/>
    <dgm:cxn modelId="{F079E6D0-345C-4D85-98C7-D75755807C26}" type="presParOf" srcId="{7B3FB82E-581C-41AE-9139-E2A1DA73C885}" destId="{C7F4AFED-111A-488F-A694-ED8A26733FAE}" srcOrd="3" destOrd="0" presId="urn:microsoft.com/office/officeart/2005/8/layout/hProcess3"/>
    <dgm:cxn modelId="{5093532A-5B77-431F-8822-2693EE0DD8AD}" type="presParOf" srcId="{7B3FB82E-581C-41AE-9139-E2A1DA73C885}" destId="{ED00E3BB-5524-477A-BB73-7C110243556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0B19C-6A82-43E9-9BEA-8A7F15BCDDF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BC242-B4BF-4B05-B1D1-1A76255ACFED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5F072594-6B85-40A5-84D2-275148CF0C3E}" type="parTrans" cxnId="{5DE7573C-A693-43A3-9FEF-494E5B7A1E67}">
      <dgm:prSet/>
      <dgm:spPr/>
      <dgm:t>
        <a:bodyPr/>
        <a:lstStyle/>
        <a:p>
          <a:endParaRPr lang="en-US"/>
        </a:p>
      </dgm:t>
    </dgm:pt>
    <dgm:pt modelId="{213442C9-668D-4F0D-8708-6EF35BA40BB6}" type="sibTrans" cxnId="{5DE7573C-A693-43A3-9FEF-494E5B7A1E67}">
      <dgm:prSet/>
      <dgm:spPr/>
      <dgm:t>
        <a:bodyPr/>
        <a:lstStyle/>
        <a:p>
          <a:endParaRPr lang="en-US"/>
        </a:p>
      </dgm:t>
    </dgm:pt>
    <dgm:pt modelId="{392BE0EE-1C17-40BD-BE04-3001A82A1DD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BEC536B-DC68-4BF7-BB7D-C88C7D4110A8}" type="parTrans" cxnId="{9D7D3952-A9F3-46E9-BB0E-B0805D935DD5}">
      <dgm:prSet/>
      <dgm:spPr/>
      <dgm:t>
        <a:bodyPr/>
        <a:lstStyle/>
        <a:p>
          <a:endParaRPr lang="en-US"/>
        </a:p>
      </dgm:t>
    </dgm:pt>
    <dgm:pt modelId="{E51803D9-345E-46D1-9954-025CAA37D4B6}" type="sibTrans" cxnId="{9D7D3952-A9F3-46E9-BB0E-B0805D935DD5}">
      <dgm:prSet/>
      <dgm:spPr/>
      <dgm:t>
        <a:bodyPr/>
        <a:lstStyle/>
        <a:p>
          <a:endParaRPr lang="en-US"/>
        </a:p>
      </dgm:t>
    </dgm:pt>
    <dgm:pt modelId="{D9BEE284-0602-44C0-BBF2-A31F2DD39DBA}">
      <dgm:prSet phldrT="[Text]"/>
      <dgm:spPr/>
      <dgm:t>
        <a:bodyPr/>
        <a:lstStyle/>
        <a:p>
          <a:r>
            <a:rPr lang="en-US" dirty="0"/>
            <a:t>Classifies the feature data into letters/numerals</a:t>
          </a:r>
        </a:p>
      </dgm:t>
    </dgm:pt>
    <dgm:pt modelId="{579C2376-FC0A-46D4-ACAE-F8A83F3422DA}" type="parTrans" cxnId="{5E4EC5D3-65C3-4FA7-B832-BC5620FEE7AC}">
      <dgm:prSet/>
      <dgm:spPr/>
      <dgm:t>
        <a:bodyPr/>
        <a:lstStyle/>
        <a:p>
          <a:endParaRPr lang="en-US"/>
        </a:p>
      </dgm:t>
    </dgm:pt>
    <dgm:pt modelId="{99F4E9F2-52E9-4AFC-9B2F-21143105D7A8}" type="sibTrans" cxnId="{5E4EC5D3-65C3-4FA7-B832-BC5620FEE7AC}">
      <dgm:prSet/>
      <dgm:spPr/>
      <dgm:t>
        <a:bodyPr/>
        <a:lstStyle/>
        <a:p>
          <a:endParaRPr lang="en-US"/>
        </a:p>
      </dgm:t>
    </dgm:pt>
    <dgm:pt modelId="{AA8AF5C3-D383-4091-8978-BDCE30EE9D08}">
      <dgm:prSet phldrT="[Text]"/>
      <dgm:spPr/>
      <dgm:t>
        <a:bodyPr/>
        <a:lstStyle/>
        <a:p>
          <a:r>
            <a:rPr lang="en-US" dirty="0"/>
            <a:t>Examples: KNN</a:t>
          </a:r>
          <a:r>
            <a:rPr lang="bn-BD" dirty="0"/>
            <a:t>[15]</a:t>
          </a:r>
          <a:r>
            <a:rPr lang="en-US" dirty="0"/>
            <a:t>,SVM</a:t>
          </a:r>
          <a:r>
            <a:rPr lang="bn-BD" dirty="0"/>
            <a:t>[16]</a:t>
          </a:r>
          <a:r>
            <a:rPr lang="en-US" dirty="0"/>
            <a:t> etc.</a:t>
          </a:r>
        </a:p>
      </dgm:t>
    </dgm:pt>
    <dgm:pt modelId="{1C0A0386-1D75-41AE-8EFC-8F6F9546419B}" type="parTrans" cxnId="{E87A6C60-9AE2-4110-86B4-ACC11804B680}">
      <dgm:prSet/>
      <dgm:spPr/>
      <dgm:t>
        <a:bodyPr/>
        <a:lstStyle/>
        <a:p>
          <a:endParaRPr lang="en-US"/>
        </a:p>
      </dgm:t>
    </dgm:pt>
    <dgm:pt modelId="{6FF1257B-3F67-4009-8674-3C9801BCA8ED}" type="sibTrans" cxnId="{E87A6C60-9AE2-4110-86B4-ACC11804B680}">
      <dgm:prSet/>
      <dgm:spPr/>
      <dgm:t>
        <a:bodyPr/>
        <a:lstStyle/>
        <a:p>
          <a:endParaRPr lang="en-US"/>
        </a:p>
      </dgm:t>
    </dgm:pt>
    <dgm:pt modelId="{1B4B53B6-3628-4E0C-BB88-96304DEED5C6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11F678DD-5397-4E42-98BD-1C958AC52D16}" type="parTrans" cxnId="{3EBF2ADD-FE89-430F-BFF6-B30CF0313269}">
      <dgm:prSet/>
      <dgm:spPr/>
      <dgm:t>
        <a:bodyPr/>
        <a:lstStyle/>
        <a:p>
          <a:endParaRPr lang="en-US"/>
        </a:p>
      </dgm:t>
    </dgm:pt>
    <dgm:pt modelId="{3F79A50D-9D27-47A1-B937-632CE00363B5}" type="sibTrans" cxnId="{3EBF2ADD-FE89-430F-BFF6-B30CF0313269}">
      <dgm:prSet/>
      <dgm:spPr/>
      <dgm:t>
        <a:bodyPr/>
        <a:lstStyle/>
        <a:p>
          <a:endParaRPr lang="en-US"/>
        </a:p>
      </dgm:t>
    </dgm:pt>
    <dgm:pt modelId="{36ACBE65-0C9A-46BC-9432-F20AA793BFFF}">
      <dgm:prSet phldrT="[Text]"/>
      <dgm:spPr/>
      <dgm:t>
        <a:bodyPr/>
        <a:lstStyle/>
        <a:p>
          <a:r>
            <a:rPr lang="en-US" sz="2600" dirty="0"/>
            <a:t>Performs operations for better results like noise reduction, size fixes etc.</a:t>
          </a:r>
        </a:p>
      </dgm:t>
    </dgm:pt>
    <dgm:pt modelId="{71529AB6-C700-4815-A9C3-4502F09F498D}" type="parTrans" cxnId="{417BCFCE-F52E-4D1D-9E3D-E6145A3FF8E5}">
      <dgm:prSet/>
      <dgm:spPr/>
      <dgm:t>
        <a:bodyPr/>
        <a:lstStyle/>
        <a:p>
          <a:endParaRPr lang="en-US"/>
        </a:p>
      </dgm:t>
    </dgm:pt>
    <dgm:pt modelId="{F4E16A0D-BD3F-4E15-A074-916C0CE8D869}" type="sibTrans" cxnId="{417BCFCE-F52E-4D1D-9E3D-E6145A3FF8E5}">
      <dgm:prSet/>
      <dgm:spPr/>
      <dgm:t>
        <a:bodyPr/>
        <a:lstStyle/>
        <a:p>
          <a:endParaRPr lang="en-US"/>
        </a:p>
      </dgm:t>
    </dgm:pt>
    <dgm:pt modelId="{51A6A731-7D02-4837-BFC2-39ED0B1E87F2}">
      <dgm:prSet phldrT="[Text]"/>
      <dgm:spPr/>
      <dgm:t>
        <a:bodyPr/>
        <a:lstStyle/>
        <a:p>
          <a:r>
            <a:rPr lang="en-US" sz="2600" dirty="0"/>
            <a:t>Collects the best features for better classification</a:t>
          </a:r>
        </a:p>
      </dgm:t>
    </dgm:pt>
    <dgm:pt modelId="{89B5A972-9A36-4AFE-B94F-FBC433FBE939}" type="parTrans" cxnId="{EEB28E72-00F8-41CA-973A-919282CA7918}">
      <dgm:prSet/>
      <dgm:spPr/>
      <dgm:t>
        <a:bodyPr/>
        <a:lstStyle/>
        <a:p>
          <a:endParaRPr lang="en-US"/>
        </a:p>
      </dgm:t>
    </dgm:pt>
    <dgm:pt modelId="{55021300-B831-4209-9C18-DA7ED2BF84E8}" type="sibTrans" cxnId="{EEB28E72-00F8-41CA-973A-919282CA7918}">
      <dgm:prSet/>
      <dgm:spPr/>
      <dgm:t>
        <a:bodyPr/>
        <a:lstStyle/>
        <a:p>
          <a:endParaRPr lang="en-US"/>
        </a:p>
      </dgm:t>
    </dgm:pt>
    <dgm:pt modelId="{40D1896F-B4D4-4083-A558-88028B00DA35}">
      <dgm:prSet phldrT="[Text]"/>
      <dgm:spPr/>
      <dgm:t>
        <a:bodyPr/>
        <a:lstStyle/>
        <a:p>
          <a:r>
            <a:rPr lang="en-US" sz="2600" dirty="0"/>
            <a:t>Examples: GDP</a:t>
          </a:r>
          <a:r>
            <a:rPr lang="bn-BD" sz="2600" dirty="0"/>
            <a:t>[12]</a:t>
          </a:r>
          <a:r>
            <a:rPr lang="en-US" sz="2600" dirty="0"/>
            <a:t>, LDP</a:t>
          </a:r>
          <a:r>
            <a:rPr lang="bn-BD" sz="2600" dirty="0"/>
            <a:t>[11]</a:t>
          </a:r>
          <a:r>
            <a:rPr lang="en-US" sz="2600" dirty="0"/>
            <a:t>, LBP</a:t>
          </a:r>
        </a:p>
      </dgm:t>
    </dgm:pt>
    <dgm:pt modelId="{86D2E83F-F089-4DEA-BD09-0CA964E0DB41}" type="parTrans" cxnId="{70277926-0644-4B52-B66F-B036556EE634}">
      <dgm:prSet/>
      <dgm:spPr/>
      <dgm:t>
        <a:bodyPr/>
        <a:lstStyle/>
        <a:p>
          <a:endParaRPr lang="en-US"/>
        </a:p>
      </dgm:t>
    </dgm:pt>
    <dgm:pt modelId="{634C4DDC-F241-4AC8-8CE4-2C4B0ED48966}" type="sibTrans" cxnId="{70277926-0644-4B52-B66F-B036556EE634}">
      <dgm:prSet/>
      <dgm:spPr/>
      <dgm:t>
        <a:bodyPr/>
        <a:lstStyle/>
        <a:p>
          <a:endParaRPr lang="en-US"/>
        </a:p>
      </dgm:t>
    </dgm:pt>
    <dgm:pt modelId="{EE369AB1-9549-4142-925B-0366907B1C0A}">
      <dgm:prSet phldrT="[Text]"/>
      <dgm:spPr/>
      <dgm:t>
        <a:bodyPr/>
        <a:lstStyle/>
        <a:p>
          <a:r>
            <a:rPr lang="en-US" sz="2600" dirty="0"/>
            <a:t>Makes the Database data meet algorithm requirements</a:t>
          </a:r>
        </a:p>
      </dgm:t>
    </dgm:pt>
    <dgm:pt modelId="{88E1B5BA-7CB1-430D-AF04-8ED638897D95}" type="parTrans" cxnId="{6D4F86D0-E9C0-4B76-B645-E680639C211D}">
      <dgm:prSet/>
      <dgm:spPr/>
      <dgm:t>
        <a:bodyPr/>
        <a:lstStyle/>
        <a:p>
          <a:endParaRPr lang="en-US"/>
        </a:p>
      </dgm:t>
    </dgm:pt>
    <dgm:pt modelId="{734E4EB4-F4A8-48F5-8A86-E3DA80206E40}" type="sibTrans" cxnId="{6D4F86D0-E9C0-4B76-B645-E680639C211D}">
      <dgm:prSet/>
      <dgm:spPr/>
      <dgm:t>
        <a:bodyPr/>
        <a:lstStyle/>
        <a:p>
          <a:endParaRPr lang="en-US"/>
        </a:p>
      </dgm:t>
    </dgm:pt>
    <dgm:pt modelId="{916D547E-24A4-4876-8B95-C5BB6797BD1D}">
      <dgm:prSet phldrT="[Text]"/>
      <dgm:spPr/>
      <dgm:t>
        <a:bodyPr/>
        <a:lstStyle/>
        <a:p>
          <a:r>
            <a:rPr lang="en-US" sz="2600" dirty="0"/>
            <a:t>Makes Classification easier for the classifier removing unnecessary information</a:t>
          </a:r>
        </a:p>
      </dgm:t>
    </dgm:pt>
    <dgm:pt modelId="{F4243EFB-19ED-4BC7-BB47-6A86AA3D0301}" type="parTrans" cxnId="{8E0A19F9-268A-43B7-8215-F419D8EB5456}">
      <dgm:prSet/>
      <dgm:spPr/>
      <dgm:t>
        <a:bodyPr/>
        <a:lstStyle/>
        <a:p>
          <a:endParaRPr lang="en-US"/>
        </a:p>
      </dgm:t>
    </dgm:pt>
    <dgm:pt modelId="{324C3794-2DE0-4690-A7BE-F24F10E930E8}" type="sibTrans" cxnId="{8E0A19F9-268A-43B7-8215-F419D8EB5456}">
      <dgm:prSet/>
      <dgm:spPr/>
      <dgm:t>
        <a:bodyPr/>
        <a:lstStyle/>
        <a:p>
          <a:endParaRPr lang="en-US"/>
        </a:p>
      </dgm:t>
    </dgm:pt>
    <dgm:pt modelId="{BB4A87C1-341D-4CD9-8855-282748ADB5E9}">
      <dgm:prSet phldrT="[Text]"/>
      <dgm:spPr/>
      <dgm:t>
        <a:bodyPr/>
        <a:lstStyle/>
        <a:p>
          <a:r>
            <a:rPr lang="en-US" dirty="0"/>
            <a:t>This is the final step after which we get what we 'really' want </a:t>
          </a:r>
        </a:p>
      </dgm:t>
    </dgm:pt>
    <dgm:pt modelId="{11CBD13B-C4CA-4A79-9E3B-2E1DE1D7D8E6}" type="parTrans" cxnId="{29BB14A8-690E-4FC9-B5DA-A9D726220AF4}">
      <dgm:prSet/>
      <dgm:spPr/>
      <dgm:t>
        <a:bodyPr/>
        <a:lstStyle/>
        <a:p>
          <a:endParaRPr lang="en-US"/>
        </a:p>
      </dgm:t>
    </dgm:pt>
    <dgm:pt modelId="{D7C21DC3-8495-4E70-9C88-BBBC63B82F79}" type="sibTrans" cxnId="{29BB14A8-690E-4FC9-B5DA-A9D726220AF4}">
      <dgm:prSet/>
      <dgm:spPr/>
      <dgm:t>
        <a:bodyPr/>
        <a:lstStyle/>
        <a:p>
          <a:endParaRPr lang="en-US"/>
        </a:p>
      </dgm:t>
    </dgm:pt>
    <dgm:pt modelId="{406E59F7-FD3E-432D-A0E3-D89A40034FF9}" type="pres">
      <dgm:prSet presAssocID="{58E0B19C-6A82-43E9-9BEA-8A7F15BCDDF3}" presName="linearFlow" presStyleCnt="0">
        <dgm:presLayoutVars>
          <dgm:dir/>
          <dgm:animLvl val="lvl"/>
          <dgm:resizeHandles val="exact"/>
        </dgm:presLayoutVars>
      </dgm:prSet>
      <dgm:spPr/>
    </dgm:pt>
    <dgm:pt modelId="{2CCC370F-9FC2-4B10-A9DA-D6D800DD7437}" type="pres">
      <dgm:prSet presAssocID="{307BC242-B4BF-4B05-B1D1-1A76255ACFED}" presName="composite" presStyleCnt="0"/>
      <dgm:spPr/>
    </dgm:pt>
    <dgm:pt modelId="{F44152EC-089D-4720-90DE-58798715F2C9}" type="pres">
      <dgm:prSet presAssocID="{307BC242-B4BF-4B05-B1D1-1A76255ACF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626AA0F-244F-4715-B5A2-F1190945ADB5}" type="pres">
      <dgm:prSet presAssocID="{307BC242-B4BF-4B05-B1D1-1A76255ACFED}" presName="parSh" presStyleLbl="node1" presStyleIdx="0" presStyleCnt="3"/>
      <dgm:spPr/>
    </dgm:pt>
    <dgm:pt modelId="{FE43877A-56FB-4821-ADCD-D91B82C9BC2F}" type="pres">
      <dgm:prSet presAssocID="{307BC242-B4BF-4B05-B1D1-1A76255ACFED}" presName="desTx" presStyleLbl="fgAcc1" presStyleIdx="0" presStyleCnt="3">
        <dgm:presLayoutVars>
          <dgm:bulletEnabled val="1"/>
        </dgm:presLayoutVars>
      </dgm:prSet>
      <dgm:spPr/>
    </dgm:pt>
    <dgm:pt modelId="{4395B76C-EAEE-4AEA-9482-58B0B69AF93F}" type="pres">
      <dgm:prSet presAssocID="{213442C9-668D-4F0D-8708-6EF35BA40BB6}" presName="sibTrans" presStyleLbl="sibTrans2D1" presStyleIdx="0" presStyleCnt="2"/>
      <dgm:spPr/>
    </dgm:pt>
    <dgm:pt modelId="{76C9F445-7A1C-4C9B-B718-0720B04AC4C5}" type="pres">
      <dgm:prSet presAssocID="{213442C9-668D-4F0D-8708-6EF35BA40BB6}" presName="connTx" presStyleLbl="sibTrans2D1" presStyleIdx="0" presStyleCnt="2"/>
      <dgm:spPr/>
    </dgm:pt>
    <dgm:pt modelId="{C6EDA0DA-983C-4522-8C85-DFC8C61985B3}" type="pres">
      <dgm:prSet presAssocID="{1B4B53B6-3628-4E0C-BB88-96304DEED5C6}" presName="composite" presStyleCnt="0"/>
      <dgm:spPr/>
    </dgm:pt>
    <dgm:pt modelId="{95A6A9CE-C6CB-40FB-9148-8E78571944A9}" type="pres">
      <dgm:prSet presAssocID="{1B4B53B6-3628-4E0C-BB88-96304DEED5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9E0483-1B99-4580-8C02-1130D158EAD8}" type="pres">
      <dgm:prSet presAssocID="{1B4B53B6-3628-4E0C-BB88-96304DEED5C6}" presName="parSh" presStyleLbl="node1" presStyleIdx="1" presStyleCnt="3"/>
      <dgm:spPr/>
    </dgm:pt>
    <dgm:pt modelId="{FC70A728-15B3-4A5B-B6E3-E210EE5944A0}" type="pres">
      <dgm:prSet presAssocID="{1B4B53B6-3628-4E0C-BB88-96304DEED5C6}" presName="desTx" presStyleLbl="fgAcc1" presStyleIdx="1" presStyleCnt="3">
        <dgm:presLayoutVars>
          <dgm:bulletEnabled val="1"/>
        </dgm:presLayoutVars>
      </dgm:prSet>
      <dgm:spPr/>
    </dgm:pt>
    <dgm:pt modelId="{24C5FEA2-357C-47F1-939F-94EEDE4FBDF7}" type="pres">
      <dgm:prSet presAssocID="{3F79A50D-9D27-47A1-B937-632CE00363B5}" presName="sibTrans" presStyleLbl="sibTrans2D1" presStyleIdx="1" presStyleCnt="2"/>
      <dgm:spPr/>
    </dgm:pt>
    <dgm:pt modelId="{1157751B-6A99-40CA-94BB-BC7D43DCBE8E}" type="pres">
      <dgm:prSet presAssocID="{3F79A50D-9D27-47A1-B937-632CE00363B5}" presName="connTx" presStyleLbl="sibTrans2D1" presStyleIdx="1" presStyleCnt="2"/>
      <dgm:spPr/>
    </dgm:pt>
    <dgm:pt modelId="{E98B0052-3403-4F7C-975D-C2B837E2FB62}" type="pres">
      <dgm:prSet presAssocID="{392BE0EE-1C17-40BD-BE04-3001A82A1DDE}" presName="composite" presStyleCnt="0"/>
      <dgm:spPr/>
    </dgm:pt>
    <dgm:pt modelId="{BC945C92-F559-43B1-93E5-9EC0BA17E601}" type="pres">
      <dgm:prSet presAssocID="{392BE0EE-1C17-40BD-BE04-3001A82A1D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C920B8D-8E67-4655-A767-FF382EDDFEC1}" type="pres">
      <dgm:prSet presAssocID="{392BE0EE-1C17-40BD-BE04-3001A82A1DDE}" presName="parSh" presStyleLbl="node1" presStyleIdx="2" presStyleCnt="3"/>
      <dgm:spPr/>
    </dgm:pt>
    <dgm:pt modelId="{6340FF0C-9F44-4E0A-B691-E32DEF6F533F}" type="pres">
      <dgm:prSet presAssocID="{392BE0EE-1C17-40BD-BE04-3001A82A1DD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FF26108-5AA8-4D80-8606-59FD134C9B3D}" type="presOf" srcId="{307BC242-B4BF-4B05-B1D1-1A76255ACFED}" destId="{8626AA0F-244F-4715-B5A2-F1190945ADB5}" srcOrd="1" destOrd="0" presId="urn:microsoft.com/office/officeart/2005/8/layout/process3"/>
    <dgm:cxn modelId="{96ED5F0A-6600-4D91-AA8B-06028672FFAA}" type="presOf" srcId="{3F79A50D-9D27-47A1-B937-632CE00363B5}" destId="{1157751B-6A99-40CA-94BB-BC7D43DCBE8E}" srcOrd="1" destOrd="0" presId="urn:microsoft.com/office/officeart/2005/8/layout/process3"/>
    <dgm:cxn modelId="{216A0C16-EF4E-487E-BF3A-F2699155B19E}" type="presOf" srcId="{40D1896F-B4D4-4083-A558-88028B00DA35}" destId="{FC70A728-15B3-4A5B-B6E3-E210EE5944A0}" srcOrd="0" destOrd="2" presId="urn:microsoft.com/office/officeart/2005/8/layout/process3"/>
    <dgm:cxn modelId="{6611F617-4B2D-4C91-8E65-A5C7A1156D0F}" type="presOf" srcId="{BB4A87C1-341D-4CD9-8855-282748ADB5E9}" destId="{6340FF0C-9F44-4E0A-B691-E32DEF6F533F}" srcOrd="0" destOrd="1" presId="urn:microsoft.com/office/officeart/2005/8/layout/process3"/>
    <dgm:cxn modelId="{70277926-0644-4B52-B66F-B036556EE634}" srcId="{1B4B53B6-3628-4E0C-BB88-96304DEED5C6}" destId="{40D1896F-B4D4-4083-A558-88028B00DA35}" srcOrd="2" destOrd="0" parTransId="{86D2E83F-F089-4DEA-BD09-0CA964E0DB41}" sibTransId="{634C4DDC-F241-4AC8-8CE4-2C4B0ED48966}"/>
    <dgm:cxn modelId="{A72F8F26-566C-4B79-916C-23F229B4165E}" type="presOf" srcId="{58E0B19C-6A82-43E9-9BEA-8A7F15BCDDF3}" destId="{406E59F7-FD3E-432D-A0E3-D89A40034FF9}" srcOrd="0" destOrd="0" presId="urn:microsoft.com/office/officeart/2005/8/layout/process3"/>
    <dgm:cxn modelId="{2E735D38-0BBB-4699-80B3-70963F5B56C4}" type="presOf" srcId="{D9BEE284-0602-44C0-BBF2-A31F2DD39DBA}" destId="{6340FF0C-9F44-4E0A-B691-E32DEF6F533F}" srcOrd="0" destOrd="0" presId="urn:microsoft.com/office/officeart/2005/8/layout/process3"/>
    <dgm:cxn modelId="{A6D2083B-F4BF-4DF8-9DC1-F25FE7BE4F6D}" type="presOf" srcId="{51A6A731-7D02-4837-BFC2-39ED0B1E87F2}" destId="{FC70A728-15B3-4A5B-B6E3-E210EE5944A0}" srcOrd="0" destOrd="0" presId="urn:microsoft.com/office/officeart/2005/8/layout/process3"/>
    <dgm:cxn modelId="{D30A843B-49F5-410C-AA26-84D6A5BBC9C0}" type="presOf" srcId="{EE369AB1-9549-4142-925B-0366907B1C0A}" destId="{FE43877A-56FB-4821-ADCD-D91B82C9BC2F}" srcOrd="0" destOrd="1" presId="urn:microsoft.com/office/officeart/2005/8/layout/process3"/>
    <dgm:cxn modelId="{5DE7573C-A693-43A3-9FEF-494E5B7A1E67}" srcId="{58E0B19C-6A82-43E9-9BEA-8A7F15BCDDF3}" destId="{307BC242-B4BF-4B05-B1D1-1A76255ACFED}" srcOrd="0" destOrd="0" parTransId="{5F072594-6B85-40A5-84D2-275148CF0C3E}" sibTransId="{213442C9-668D-4F0D-8708-6EF35BA40BB6}"/>
    <dgm:cxn modelId="{A5ABDF3C-B3EB-434B-825A-1846905C4280}" type="presOf" srcId="{392BE0EE-1C17-40BD-BE04-3001A82A1DDE}" destId="{EC920B8D-8E67-4655-A767-FF382EDDFEC1}" srcOrd="1" destOrd="0" presId="urn:microsoft.com/office/officeart/2005/8/layout/process3"/>
    <dgm:cxn modelId="{F475285D-2449-48DA-8A19-69B8663B5860}" type="presOf" srcId="{213442C9-668D-4F0D-8708-6EF35BA40BB6}" destId="{4395B76C-EAEE-4AEA-9482-58B0B69AF93F}" srcOrd="0" destOrd="0" presId="urn:microsoft.com/office/officeart/2005/8/layout/process3"/>
    <dgm:cxn modelId="{E87A6C60-9AE2-4110-86B4-ACC11804B680}" srcId="{392BE0EE-1C17-40BD-BE04-3001A82A1DDE}" destId="{AA8AF5C3-D383-4091-8978-BDCE30EE9D08}" srcOrd="2" destOrd="0" parTransId="{1C0A0386-1D75-41AE-8EFC-8F6F9546419B}" sibTransId="{6FF1257B-3F67-4009-8674-3C9801BCA8ED}"/>
    <dgm:cxn modelId="{E5817E61-E020-4F6C-932E-A23BDE64AFEC}" type="presOf" srcId="{916D547E-24A4-4876-8B95-C5BB6797BD1D}" destId="{FC70A728-15B3-4A5B-B6E3-E210EE5944A0}" srcOrd="0" destOrd="1" presId="urn:microsoft.com/office/officeart/2005/8/layout/process3"/>
    <dgm:cxn modelId="{31A4B066-9774-4AD1-88B1-495F414A0789}" type="presOf" srcId="{213442C9-668D-4F0D-8708-6EF35BA40BB6}" destId="{76C9F445-7A1C-4C9B-B718-0720B04AC4C5}" srcOrd="1" destOrd="0" presId="urn:microsoft.com/office/officeart/2005/8/layout/process3"/>
    <dgm:cxn modelId="{9D7D3952-A9F3-46E9-BB0E-B0805D935DD5}" srcId="{58E0B19C-6A82-43E9-9BEA-8A7F15BCDDF3}" destId="{392BE0EE-1C17-40BD-BE04-3001A82A1DDE}" srcOrd="2" destOrd="0" parTransId="{1BEC536B-DC68-4BF7-BB7D-C88C7D4110A8}" sibTransId="{E51803D9-345E-46D1-9954-025CAA37D4B6}"/>
    <dgm:cxn modelId="{EEB28E72-00F8-41CA-973A-919282CA7918}" srcId="{1B4B53B6-3628-4E0C-BB88-96304DEED5C6}" destId="{51A6A731-7D02-4837-BFC2-39ED0B1E87F2}" srcOrd="0" destOrd="0" parTransId="{89B5A972-9A36-4AFE-B94F-FBC433FBE939}" sibTransId="{55021300-B831-4209-9C18-DA7ED2BF84E8}"/>
    <dgm:cxn modelId="{107E7878-B9A4-4FC7-9F22-DEBE6E2F7DA8}" type="presOf" srcId="{307BC242-B4BF-4B05-B1D1-1A76255ACFED}" destId="{F44152EC-089D-4720-90DE-58798715F2C9}" srcOrd="0" destOrd="0" presId="urn:microsoft.com/office/officeart/2005/8/layout/process3"/>
    <dgm:cxn modelId="{5FE32F87-A59E-42F8-8CD6-3419CB57AD02}" type="presOf" srcId="{AA8AF5C3-D383-4091-8978-BDCE30EE9D08}" destId="{6340FF0C-9F44-4E0A-B691-E32DEF6F533F}" srcOrd="0" destOrd="2" presId="urn:microsoft.com/office/officeart/2005/8/layout/process3"/>
    <dgm:cxn modelId="{A7242B93-1D3D-4E0D-9AD6-0AC8C5865BE6}" type="presOf" srcId="{1B4B53B6-3628-4E0C-BB88-96304DEED5C6}" destId="{95A6A9CE-C6CB-40FB-9148-8E78571944A9}" srcOrd="0" destOrd="0" presId="urn:microsoft.com/office/officeart/2005/8/layout/process3"/>
    <dgm:cxn modelId="{8802B0A0-B03F-4099-B618-FD492F03B3B6}" type="presOf" srcId="{3F79A50D-9D27-47A1-B937-632CE00363B5}" destId="{24C5FEA2-357C-47F1-939F-94EEDE4FBDF7}" srcOrd="0" destOrd="0" presId="urn:microsoft.com/office/officeart/2005/8/layout/process3"/>
    <dgm:cxn modelId="{ECBF5EA2-D652-46C6-8D49-939758187E37}" type="presOf" srcId="{1B4B53B6-3628-4E0C-BB88-96304DEED5C6}" destId="{479E0483-1B99-4580-8C02-1130D158EAD8}" srcOrd="1" destOrd="0" presId="urn:microsoft.com/office/officeart/2005/8/layout/process3"/>
    <dgm:cxn modelId="{29BB14A8-690E-4FC9-B5DA-A9D726220AF4}" srcId="{392BE0EE-1C17-40BD-BE04-3001A82A1DDE}" destId="{BB4A87C1-341D-4CD9-8855-282748ADB5E9}" srcOrd="1" destOrd="0" parTransId="{11CBD13B-C4CA-4A79-9E3B-2E1DE1D7D8E6}" sibTransId="{D7C21DC3-8495-4E70-9C88-BBBC63B82F79}"/>
    <dgm:cxn modelId="{B68177AF-ADC1-4B1D-BB28-CFF3717EA124}" type="presOf" srcId="{36ACBE65-0C9A-46BC-9432-F20AA793BFFF}" destId="{FE43877A-56FB-4821-ADCD-D91B82C9BC2F}" srcOrd="0" destOrd="0" presId="urn:microsoft.com/office/officeart/2005/8/layout/process3"/>
    <dgm:cxn modelId="{417BCFCE-F52E-4D1D-9E3D-E6145A3FF8E5}" srcId="{307BC242-B4BF-4B05-B1D1-1A76255ACFED}" destId="{36ACBE65-0C9A-46BC-9432-F20AA793BFFF}" srcOrd="0" destOrd="0" parTransId="{71529AB6-C700-4815-A9C3-4502F09F498D}" sibTransId="{F4E16A0D-BD3F-4E15-A074-916C0CE8D869}"/>
    <dgm:cxn modelId="{BB105FCF-B30F-4BA4-9D9F-4911C2460156}" type="presOf" srcId="{392BE0EE-1C17-40BD-BE04-3001A82A1DDE}" destId="{BC945C92-F559-43B1-93E5-9EC0BA17E601}" srcOrd="0" destOrd="0" presId="urn:microsoft.com/office/officeart/2005/8/layout/process3"/>
    <dgm:cxn modelId="{6D4F86D0-E9C0-4B76-B645-E680639C211D}" srcId="{307BC242-B4BF-4B05-B1D1-1A76255ACFED}" destId="{EE369AB1-9549-4142-925B-0366907B1C0A}" srcOrd="1" destOrd="0" parTransId="{88E1B5BA-7CB1-430D-AF04-8ED638897D95}" sibTransId="{734E4EB4-F4A8-48F5-8A86-E3DA80206E40}"/>
    <dgm:cxn modelId="{5E4EC5D3-65C3-4FA7-B832-BC5620FEE7AC}" srcId="{392BE0EE-1C17-40BD-BE04-3001A82A1DDE}" destId="{D9BEE284-0602-44C0-BBF2-A31F2DD39DBA}" srcOrd="0" destOrd="0" parTransId="{579C2376-FC0A-46D4-ACAE-F8A83F3422DA}" sibTransId="{99F4E9F2-52E9-4AFC-9B2F-21143105D7A8}"/>
    <dgm:cxn modelId="{3EBF2ADD-FE89-430F-BFF6-B30CF0313269}" srcId="{58E0B19C-6A82-43E9-9BEA-8A7F15BCDDF3}" destId="{1B4B53B6-3628-4E0C-BB88-96304DEED5C6}" srcOrd="1" destOrd="0" parTransId="{11F678DD-5397-4E42-98BD-1C958AC52D16}" sibTransId="{3F79A50D-9D27-47A1-B937-632CE00363B5}"/>
    <dgm:cxn modelId="{8E0A19F9-268A-43B7-8215-F419D8EB5456}" srcId="{1B4B53B6-3628-4E0C-BB88-96304DEED5C6}" destId="{916D547E-24A4-4876-8B95-C5BB6797BD1D}" srcOrd="1" destOrd="0" parTransId="{F4243EFB-19ED-4BC7-BB47-6A86AA3D0301}" sibTransId="{324C3794-2DE0-4690-A7BE-F24F10E930E8}"/>
    <dgm:cxn modelId="{E7623696-AFBE-4613-BE04-21CB8F70EB59}" type="presParOf" srcId="{406E59F7-FD3E-432D-A0E3-D89A40034FF9}" destId="{2CCC370F-9FC2-4B10-A9DA-D6D800DD7437}" srcOrd="0" destOrd="0" presId="urn:microsoft.com/office/officeart/2005/8/layout/process3"/>
    <dgm:cxn modelId="{30C16002-0344-4047-87AE-EF12021FBBE4}" type="presParOf" srcId="{2CCC370F-9FC2-4B10-A9DA-D6D800DD7437}" destId="{F44152EC-089D-4720-90DE-58798715F2C9}" srcOrd="0" destOrd="0" presId="urn:microsoft.com/office/officeart/2005/8/layout/process3"/>
    <dgm:cxn modelId="{1FF75856-5606-4727-98E5-35AB3000C128}" type="presParOf" srcId="{2CCC370F-9FC2-4B10-A9DA-D6D800DD7437}" destId="{8626AA0F-244F-4715-B5A2-F1190945ADB5}" srcOrd="1" destOrd="0" presId="urn:microsoft.com/office/officeart/2005/8/layout/process3"/>
    <dgm:cxn modelId="{8FF7FF00-F994-462E-85E1-0563FFBD99FA}" type="presParOf" srcId="{2CCC370F-9FC2-4B10-A9DA-D6D800DD7437}" destId="{FE43877A-56FB-4821-ADCD-D91B82C9BC2F}" srcOrd="2" destOrd="0" presId="urn:microsoft.com/office/officeart/2005/8/layout/process3"/>
    <dgm:cxn modelId="{34610D04-FFF6-4B54-B5EF-CC4475ED01B8}" type="presParOf" srcId="{406E59F7-FD3E-432D-A0E3-D89A40034FF9}" destId="{4395B76C-EAEE-4AEA-9482-58B0B69AF93F}" srcOrd="1" destOrd="0" presId="urn:microsoft.com/office/officeart/2005/8/layout/process3"/>
    <dgm:cxn modelId="{6F67CADD-D31A-40FC-B705-B9BF945CBF85}" type="presParOf" srcId="{4395B76C-EAEE-4AEA-9482-58B0B69AF93F}" destId="{76C9F445-7A1C-4C9B-B718-0720B04AC4C5}" srcOrd="0" destOrd="0" presId="urn:microsoft.com/office/officeart/2005/8/layout/process3"/>
    <dgm:cxn modelId="{BFE97143-5A8E-4632-88CC-DA509CA9DFD4}" type="presParOf" srcId="{406E59F7-FD3E-432D-A0E3-D89A40034FF9}" destId="{C6EDA0DA-983C-4522-8C85-DFC8C61985B3}" srcOrd="2" destOrd="0" presId="urn:microsoft.com/office/officeart/2005/8/layout/process3"/>
    <dgm:cxn modelId="{5E7BF0C5-6C9A-4771-9762-87B1E478CD0C}" type="presParOf" srcId="{C6EDA0DA-983C-4522-8C85-DFC8C61985B3}" destId="{95A6A9CE-C6CB-40FB-9148-8E78571944A9}" srcOrd="0" destOrd="0" presId="urn:microsoft.com/office/officeart/2005/8/layout/process3"/>
    <dgm:cxn modelId="{58A841DF-A7B8-407F-BBD8-DC09D950F844}" type="presParOf" srcId="{C6EDA0DA-983C-4522-8C85-DFC8C61985B3}" destId="{479E0483-1B99-4580-8C02-1130D158EAD8}" srcOrd="1" destOrd="0" presId="urn:microsoft.com/office/officeart/2005/8/layout/process3"/>
    <dgm:cxn modelId="{2DB46995-74B8-47FD-ACCA-9CC2F714DAAD}" type="presParOf" srcId="{C6EDA0DA-983C-4522-8C85-DFC8C61985B3}" destId="{FC70A728-15B3-4A5B-B6E3-E210EE5944A0}" srcOrd="2" destOrd="0" presId="urn:microsoft.com/office/officeart/2005/8/layout/process3"/>
    <dgm:cxn modelId="{17C4B016-A300-47D2-960C-6A683D6468AE}" type="presParOf" srcId="{406E59F7-FD3E-432D-A0E3-D89A40034FF9}" destId="{24C5FEA2-357C-47F1-939F-94EEDE4FBDF7}" srcOrd="3" destOrd="0" presId="urn:microsoft.com/office/officeart/2005/8/layout/process3"/>
    <dgm:cxn modelId="{70097EB1-BA21-4094-9BB8-8A478E698D37}" type="presParOf" srcId="{24C5FEA2-357C-47F1-939F-94EEDE4FBDF7}" destId="{1157751B-6A99-40CA-94BB-BC7D43DCBE8E}" srcOrd="0" destOrd="0" presId="urn:microsoft.com/office/officeart/2005/8/layout/process3"/>
    <dgm:cxn modelId="{004CF7F1-0671-4A3F-B92A-3BE56FEADD72}" type="presParOf" srcId="{406E59F7-FD3E-432D-A0E3-D89A40034FF9}" destId="{E98B0052-3403-4F7C-975D-C2B837E2FB62}" srcOrd="4" destOrd="0" presId="urn:microsoft.com/office/officeart/2005/8/layout/process3"/>
    <dgm:cxn modelId="{366E1914-7845-4868-A0DA-54FF977C34FF}" type="presParOf" srcId="{E98B0052-3403-4F7C-975D-C2B837E2FB62}" destId="{BC945C92-F559-43B1-93E5-9EC0BA17E601}" srcOrd="0" destOrd="0" presId="urn:microsoft.com/office/officeart/2005/8/layout/process3"/>
    <dgm:cxn modelId="{DDE475FE-9F61-4766-8FDF-043B93A61D33}" type="presParOf" srcId="{E98B0052-3403-4F7C-975D-C2B837E2FB62}" destId="{EC920B8D-8E67-4655-A767-FF382EDDFEC1}" srcOrd="1" destOrd="0" presId="urn:microsoft.com/office/officeart/2005/8/layout/process3"/>
    <dgm:cxn modelId="{B6DC3F97-01A3-4B0E-8C5C-A6C8B58999A7}" type="presParOf" srcId="{E98B0052-3403-4F7C-975D-C2B837E2FB62}" destId="{6340FF0C-9F44-4E0A-B691-E32DEF6F53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0E3BB-5524-477A-BB73-7C110243556B}">
      <dsp:nvSpPr>
        <dsp:cNvPr id="0" name=""/>
        <dsp:cNvSpPr/>
      </dsp:nvSpPr>
      <dsp:spPr>
        <a:xfrm>
          <a:off x="0" y="2594"/>
          <a:ext cx="3016250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230F4-C0C2-459B-B1B7-199CBD7EDCA8}">
      <dsp:nvSpPr>
        <dsp:cNvPr id="0" name=""/>
        <dsp:cNvSpPr/>
      </dsp:nvSpPr>
      <dsp:spPr>
        <a:xfrm>
          <a:off x="244175" y="272594"/>
          <a:ext cx="2500777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Automated Recognition</a:t>
          </a:r>
        </a:p>
      </dsp:txBody>
      <dsp:txXfrm>
        <a:off x="244175" y="272594"/>
        <a:ext cx="2500777" cy="54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6AA0F-244F-4715-B5A2-F1190945ADB5}">
      <dsp:nvSpPr>
        <dsp:cNvPr id="0" name=""/>
        <dsp:cNvSpPr/>
      </dsp:nvSpPr>
      <dsp:spPr>
        <a:xfrm>
          <a:off x="4926" y="155624"/>
          <a:ext cx="224016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Preprocessing</a:t>
          </a:r>
        </a:p>
      </dsp:txBody>
      <dsp:txXfrm>
        <a:off x="4926" y="155624"/>
        <a:ext cx="2240168" cy="403200"/>
      </dsp:txXfrm>
    </dsp:sp>
    <dsp:sp modelId="{FE43877A-56FB-4821-ADCD-D91B82C9BC2F}">
      <dsp:nvSpPr>
        <dsp:cNvPr id="0" name=""/>
        <dsp:cNvSpPr/>
      </dsp:nvSpPr>
      <dsp:spPr>
        <a:xfrm>
          <a:off x="463756" y="558824"/>
          <a:ext cx="2240168" cy="240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Performs operations for better results like noise reduction, size fixes etc.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Makes the Database data meet algorithm requirements</a:t>
          </a:r>
        </a:p>
      </dsp:txBody>
      <dsp:txXfrm>
        <a:off x="529368" y="624436"/>
        <a:ext cx="2108944" cy="2278526"/>
      </dsp:txXfrm>
    </dsp:sp>
    <dsp:sp modelId="{4395B76C-EAEE-4AEA-9482-58B0B69AF93F}">
      <dsp:nvSpPr>
        <dsp:cNvPr id="0" name=""/>
        <dsp:cNvSpPr/>
      </dsp:nvSpPr>
      <dsp:spPr>
        <a:xfrm>
          <a:off x="2584696" y="78356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84696" y="189903"/>
        <a:ext cx="552634" cy="334643"/>
      </dsp:txXfrm>
    </dsp:sp>
    <dsp:sp modelId="{479E0483-1B99-4580-8C02-1130D158EAD8}">
      <dsp:nvSpPr>
        <dsp:cNvPr id="0" name=""/>
        <dsp:cNvSpPr/>
      </dsp:nvSpPr>
      <dsp:spPr>
        <a:xfrm>
          <a:off x="3603500" y="155624"/>
          <a:ext cx="224016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Extraction</a:t>
          </a:r>
        </a:p>
      </dsp:txBody>
      <dsp:txXfrm>
        <a:off x="3603500" y="155624"/>
        <a:ext cx="2240168" cy="403200"/>
      </dsp:txXfrm>
    </dsp:sp>
    <dsp:sp modelId="{FC70A728-15B3-4A5B-B6E3-E210EE5944A0}">
      <dsp:nvSpPr>
        <dsp:cNvPr id="0" name=""/>
        <dsp:cNvSpPr/>
      </dsp:nvSpPr>
      <dsp:spPr>
        <a:xfrm>
          <a:off x="4062330" y="558824"/>
          <a:ext cx="2240168" cy="240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Collects the best features for better classification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Makes Classification easier for the classifier removing unnecessary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Examples: GDP</a:t>
          </a:r>
          <a:r>
            <a:rPr lang="bn-BD" sz="1400" kern="1200" dirty="0"/>
            <a:t>[12]</a:t>
          </a:r>
          <a:r>
            <a:rPr lang="en-US" sz="1400" kern="1200" dirty="0"/>
            <a:t>, LDP</a:t>
          </a:r>
          <a:r>
            <a:rPr lang="bn-BD" sz="1400" kern="1200" dirty="0"/>
            <a:t>[11]</a:t>
          </a:r>
          <a:r>
            <a:rPr lang="en-US" sz="1400" kern="1200" dirty="0"/>
            <a:t>, LBP</a:t>
          </a:r>
        </a:p>
      </dsp:txBody>
      <dsp:txXfrm>
        <a:off x="4127942" y="624436"/>
        <a:ext cx="2108944" cy="2278526"/>
      </dsp:txXfrm>
    </dsp:sp>
    <dsp:sp modelId="{24C5FEA2-357C-47F1-939F-94EEDE4FBDF7}">
      <dsp:nvSpPr>
        <dsp:cNvPr id="0" name=""/>
        <dsp:cNvSpPr/>
      </dsp:nvSpPr>
      <dsp:spPr>
        <a:xfrm>
          <a:off x="6183270" y="78356"/>
          <a:ext cx="719955" cy="557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183270" y="189903"/>
        <a:ext cx="552634" cy="334643"/>
      </dsp:txXfrm>
    </dsp:sp>
    <dsp:sp modelId="{EC920B8D-8E67-4655-A767-FF382EDDFEC1}">
      <dsp:nvSpPr>
        <dsp:cNvPr id="0" name=""/>
        <dsp:cNvSpPr/>
      </dsp:nvSpPr>
      <dsp:spPr>
        <a:xfrm>
          <a:off x="7202075" y="155624"/>
          <a:ext cx="2240168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</a:t>
          </a:r>
        </a:p>
      </dsp:txBody>
      <dsp:txXfrm>
        <a:off x="7202075" y="155624"/>
        <a:ext cx="2240168" cy="403200"/>
      </dsp:txXfrm>
    </dsp:sp>
    <dsp:sp modelId="{6340FF0C-9F44-4E0A-B691-E32DEF6F533F}">
      <dsp:nvSpPr>
        <dsp:cNvPr id="0" name=""/>
        <dsp:cNvSpPr/>
      </dsp:nvSpPr>
      <dsp:spPr>
        <a:xfrm>
          <a:off x="7660904" y="558824"/>
          <a:ext cx="2240168" cy="240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Classifies the feature data into letters/numerals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is the final step after which we get what we 'really' want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Examples: KNN</a:t>
          </a:r>
          <a:r>
            <a:rPr lang="bn-BD" sz="1400" kern="1200" dirty="0"/>
            <a:t>[15]</a:t>
          </a:r>
          <a:r>
            <a:rPr lang="en-US" sz="1400" kern="1200" dirty="0"/>
            <a:t>,SVM</a:t>
          </a:r>
          <a:r>
            <a:rPr lang="bn-BD" sz="1400" kern="1200" dirty="0"/>
            <a:t>[16]</a:t>
          </a:r>
          <a:r>
            <a:rPr lang="en-US" sz="1400" kern="1200" dirty="0"/>
            <a:t> etc.</a:t>
          </a:r>
        </a:p>
      </dsp:txBody>
      <dsp:txXfrm>
        <a:off x="7726516" y="624436"/>
        <a:ext cx="2108944" cy="2278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Bangla Handwritten Numeral Character Recognition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/>
              <a:t>Using Directional Pattern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889" y="3241766"/>
            <a:ext cx="8676221" cy="83602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</a:rPr>
              <a:t>20</a:t>
            </a:r>
            <a:r>
              <a:rPr lang="en-US" b="1" baseline="30000" dirty="0">
                <a:effectLst/>
              </a:rPr>
              <a:t>th</a:t>
            </a:r>
            <a:r>
              <a:rPr lang="en-US" b="1" dirty="0">
                <a:effectLst/>
              </a:rPr>
              <a:t> International Conference On</a:t>
            </a:r>
            <a:r>
              <a:rPr lang="bn-BD" b="1" dirty="0">
                <a:effectLst/>
              </a:rPr>
              <a:t> </a:t>
            </a:r>
            <a:r>
              <a:rPr lang="en-US" b="1" dirty="0">
                <a:effectLst/>
              </a:rPr>
              <a:t>Computer and Information Technology (ICCIT 2017)</a:t>
            </a:r>
            <a:r>
              <a:rPr lang="en-US" dirty="0">
                <a:effectLst/>
              </a:rPr>
              <a:t>December 22-24, University of Asia Pacific, Dhaka, Bangladesh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B9919-AE7A-44D0-98DF-CBC5FA2378B8}"/>
              </a:ext>
            </a:extLst>
          </p:cNvPr>
          <p:cNvSpPr txBox="1"/>
          <p:nvPr/>
        </p:nvSpPr>
        <p:spPr>
          <a:xfrm>
            <a:off x="1751012" y="4863404"/>
            <a:ext cx="8676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1400" baseline="30000" dirty="0"/>
              <a:t>§</a:t>
            </a:r>
            <a:r>
              <a:rPr lang="bn-BD" sz="1400" dirty="0"/>
              <a:t>Talha Ibn Aziz, </a:t>
            </a:r>
            <a:r>
              <a:rPr lang="el-GR" sz="1400" baseline="30000" dirty="0"/>
              <a:t>δ</a:t>
            </a:r>
            <a:r>
              <a:rPr lang="bn-BD" sz="1400" dirty="0"/>
              <a:t>Shahriar Rubel, </a:t>
            </a:r>
            <a:r>
              <a:rPr lang="el-GR" sz="1400" baseline="30000" dirty="0"/>
              <a:t>∂</a:t>
            </a:r>
            <a:r>
              <a:rPr lang="bn-BD" sz="1400" dirty="0"/>
              <a:t>Md. Sirajus Salekin and </a:t>
            </a:r>
            <a:r>
              <a:rPr lang="bn-BD" sz="1400" baseline="30000" dirty="0"/>
              <a:t>∫</a:t>
            </a:r>
            <a:r>
              <a:rPr lang="bn-BD" sz="1400" dirty="0"/>
              <a:t>Rafsanjany Kushol</a:t>
            </a:r>
          </a:p>
          <a:p>
            <a:pPr algn="ctr"/>
            <a:r>
              <a:rPr lang="bn-BD" sz="1400" baseline="30000" dirty="0"/>
              <a:t>§</a:t>
            </a:r>
            <a:r>
              <a:rPr lang="el-GR" sz="1400" baseline="30000" dirty="0"/>
              <a:t>δ</a:t>
            </a:r>
            <a:r>
              <a:rPr lang="bn-BD" sz="1400" baseline="30000" dirty="0"/>
              <a:t>∫</a:t>
            </a:r>
            <a:r>
              <a:rPr lang="en-US" sz="1400" dirty="0"/>
              <a:t>Department of Computer Science and Engineering, Islamic University of Technology, Dhaka, Bangladesh</a:t>
            </a:r>
            <a:endParaRPr lang="bn-BD" sz="1400" dirty="0"/>
          </a:p>
          <a:p>
            <a:pPr algn="ctr"/>
            <a:r>
              <a:rPr lang="el-GR" sz="1400" baseline="30000" dirty="0"/>
              <a:t>∂ </a:t>
            </a:r>
            <a:r>
              <a:rPr lang="en-US" sz="1400" dirty="0"/>
              <a:t>Department of Computer Science and Engineering,</a:t>
            </a:r>
            <a:r>
              <a:rPr lang="bn-BD" sz="1400" dirty="0"/>
              <a:t> </a:t>
            </a:r>
            <a:r>
              <a:rPr lang="en-US" sz="1400" dirty="0"/>
              <a:t>University of South Florida, Florida, United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36A67-3FB2-41BE-8CB8-F12F1350A34C}"/>
              </a:ext>
            </a:extLst>
          </p:cNvPr>
          <p:cNvSpPr txBox="1"/>
          <p:nvPr/>
        </p:nvSpPr>
        <p:spPr>
          <a:xfrm>
            <a:off x="9069287" y="4077789"/>
            <a:ext cx="135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1400" dirty="0"/>
              <a:t>Article ID: 306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287C-E948-4BAF-96BA-F5DA14C1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54" y="520700"/>
            <a:ext cx="9905998" cy="1905000"/>
          </a:xfrm>
        </p:spPr>
        <p:txBody>
          <a:bodyPr/>
          <a:lstStyle/>
          <a:p>
            <a:r>
              <a:rPr lang="en-US" dirty="0"/>
              <a:t>Local directional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5070F-5C5B-4034-BAB5-BD2B0E58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112478"/>
                <a:ext cx="6000750" cy="276432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Clr>
                    <a:srgbClr val="FFFFFF"/>
                  </a:buClr>
                  <a:buAutoNum type="romanUcPeriod"/>
                </a:pPr>
                <a:r>
                  <a:rPr lang="en-US" dirty="0"/>
                  <a:t>Apply Masks to get 8 values</a:t>
                </a:r>
              </a:p>
              <a:p>
                <a:pPr marL="457200" indent="-457200">
                  <a:buClr>
                    <a:srgbClr val="FFFFFF"/>
                  </a:buClr>
                  <a:buAutoNum type="romanUcPeriod"/>
                </a:pPr>
                <a:r>
                  <a:rPr lang="en-US" dirty="0"/>
                  <a:t>Using a value of K find the binary pattern as in this case the value of 3</a:t>
                </a:r>
              </a:p>
              <a:p>
                <a:pPr marL="457200" indent="-457200">
                  <a:buClr>
                    <a:srgbClr val="FFFFFF"/>
                  </a:buClr>
                  <a:buAutoNum type="romanUcPeriod"/>
                </a:pPr>
                <a:r>
                  <a:rPr lang="en-US" dirty="0"/>
                  <a:t>Replace the center value with the gained pattern</a:t>
                </a:r>
              </a:p>
              <a:p>
                <a:pPr marL="457200" indent="-457200">
                  <a:buClr>
                    <a:srgbClr val="FFFFFF"/>
                  </a:buClr>
                  <a:buAutoNum type="romanUcPeriod"/>
                </a:pPr>
                <a:r>
                  <a:rPr lang="en-US" sz="1900" dirty="0"/>
                  <a:t>Formulae: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𝐿𝐷𝑃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=7</m:t>
                        </m:r>
                      </m:sup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1900" b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900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9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𝒘𝒉𝒆𝒏</m:t>
                    </m:r>
                    <m:r>
                      <a:rPr lang="en-US" sz="19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𝒘𝒉𝒆𝒏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9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5070F-5C5B-4034-BAB5-BD2B0E58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112478"/>
                <a:ext cx="6000750" cy="2764321"/>
              </a:xfrm>
              <a:blipFill>
                <a:blip r:embed="rId2"/>
                <a:stretch>
                  <a:fillRect l="-1624" t="-1325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Kirsch Masks.PNG">
            <a:extLst>
              <a:ext uri="{FF2B5EF4-FFF2-40B4-BE49-F238E27FC236}">
                <a16:creationId xmlns:a16="http://schemas.microsoft.com/office/drawing/2014/main" id="{71022A6D-78D8-4132-BCC7-786C4CEC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02" y="800100"/>
            <a:ext cx="4464552" cy="3524841"/>
          </a:xfrm>
          <a:prstGeom prst="rect">
            <a:avLst/>
          </a:prstGeom>
        </p:spPr>
      </p:pic>
      <p:pic>
        <p:nvPicPr>
          <p:cNvPr id="10" name="Picture 10" descr="ldp_step_1.PNG">
            <a:extLst>
              <a:ext uri="{FF2B5EF4-FFF2-40B4-BE49-F238E27FC236}">
                <a16:creationId xmlns:a16="http://schemas.microsoft.com/office/drawing/2014/main" id="{CE7693FF-301C-417C-92EC-6DB18F1A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4" y="5057775"/>
            <a:ext cx="2744618" cy="1200150"/>
          </a:xfrm>
          <a:prstGeom prst="rect">
            <a:avLst/>
          </a:prstGeom>
        </p:spPr>
      </p:pic>
      <p:pic>
        <p:nvPicPr>
          <p:cNvPr id="12" name="Picture 12" descr="ldp_step_2.PNG">
            <a:extLst>
              <a:ext uri="{FF2B5EF4-FFF2-40B4-BE49-F238E27FC236}">
                <a16:creationId xmlns:a16="http://schemas.microsoft.com/office/drawing/2014/main" id="{0A36CA8A-CE99-4F7C-AB77-D1390EDDC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99" y="5088174"/>
            <a:ext cx="3115414" cy="1180715"/>
          </a:xfrm>
          <a:prstGeom prst="rect">
            <a:avLst/>
          </a:prstGeom>
        </p:spPr>
      </p:pic>
      <p:pic>
        <p:nvPicPr>
          <p:cNvPr id="14" name="Picture 14" descr="ldp_step_3.PNG">
            <a:extLst>
              <a:ext uri="{FF2B5EF4-FFF2-40B4-BE49-F238E27FC236}">
                <a16:creationId xmlns:a16="http://schemas.microsoft.com/office/drawing/2014/main" id="{8767884C-692E-4EE2-A7CD-35586BDAD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443" y="5052732"/>
            <a:ext cx="1949657" cy="126234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6B65E0-CC49-42E3-85FD-6B93646A1970}"/>
              </a:ext>
            </a:extLst>
          </p:cNvPr>
          <p:cNvSpPr/>
          <p:nvPr/>
        </p:nvSpPr>
        <p:spPr>
          <a:xfrm>
            <a:off x="3783379" y="5435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E3CE68-F3EA-496B-819F-9BA29DAE3BA7}"/>
              </a:ext>
            </a:extLst>
          </p:cNvPr>
          <p:cNvSpPr/>
          <p:nvPr/>
        </p:nvSpPr>
        <p:spPr>
          <a:xfrm>
            <a:off x="8415338" y="5441950"/>
            <a:ext cx="1105688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E5B2C0-85B8-466B-B293-B371A3B456AE}"/>
              </a:ext>
            </a:extLst>
          </p:cNvPr>
          <p:cNvSpPr txBox="1"/>
          <p:nvPr/>
        </p:nvSpPr>
        <p:spPr>
          <a:xfrm>
            <a:off x="8112231" y="43624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Kirsch Masks</a:t>
            </a:r>
          </a:p>
        </p:txBody>
      </p:sp>
    </p:spTree>
    <p:extLst>
      <p:ext uri="{BB962C8B-B14F-4D97-AF65-F5344CB8AC3E}">
        <p14:creationId xmlns:p14="http://schemas.microsoft.com/office/powerpoint/2010/main" val="16238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CAC0E2-A334-4A65-B7FA-9BDDAD042C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obelkernel.png">
            <a:extLst>
              <a:ext uri="{FF2B5EF4-FFF2-40B4-BE49-F238E27FC236}">
                <a16:creationId xmlns:a16="http://schemas.microsoft.com/office/drawing/2014/main" id="{FA3A74D2-70DA-403B-A7F7-4C0E5A335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9288" y="1617475"/>
            <a:ext cx="3532632" cy="1651505"/>
          </a:xfrm>
          <a:prstGeom prst="rect">
            <a:avLst/>
          </a:prstGeom>
        </p:spPr>
      </p:pic>
      <p:pic>
        <p:nvPicPr>
          <p:cNvPr id="8" name="Picture 8" descr="gdp.PNG">
            <a:extLst>
              <a:ext uri="{FF2B5EF4-FFF2-40B4-BE49-F238E27FC236}">
                <a16:creationId xmlns:a16="http://schemas.microsoft.com/office/drawing/2014/main" id="{24867D3F-2152-48BD-8E23-572DAA09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88" y="3589020"/>
            <a:ext cx="3532632" cy="12187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BC08A-0A9B-4C06-BC31-4D2BC303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Gradient Directional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0B7D-1A26-45E4-94FD-56E65C91E3E7}"/>
                  </a:ext>
                </a:extLst>
              </p:cNvPr>
              <p:cNvSpPr txBox="1"/>
              <p:nvPr/>
            </p:nvSpPr>
            <p:spPr>
              <a:xfrm>
                <a:off x="886737" y="2656461"/>
                <a:ext cx="6647919" cy="3373879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457200" indent="-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</a:rPr>
                  <a:t>Perform Convolution with Two Kernels to get two values for each pixel.</a:t>
                </a:r>
              </a:p>
              <a:p>
                <a:pPr marL="457200" indent="-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</a:rPr>
                  <a:t>Find the gradient (Y/X) Pixel-wise</a:t>
                </a:r>
                <a:endParaRPr lang="en-US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</a:endParaRPr>
              </a:p>
              <a:p>
                <a:pPr marL="457200" indent="-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</a:rPr>
                  <a:t>Using a threshold T Assign Binary values to each pixel</a:t>
                </a:r>
                <a:endParaRPr lang="en-US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</a:endParaRPr>
              </a:p>
              <a:p>
                <a:pPr marL="457200" indent="-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</a:pPr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</a:rPr>
                  <a:t>Taking 3 x 3 matrices at a time find the center value like GDP.</a:t>
                </a:r>
                <a:endParaRPr lang="en-US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</a:endParaRPr>
              </a:p>
              <a:p>
                <a:pPr marL="457200" indent="-457200">
                  <a:spcBef>
                    <a:spcPct val="20000"/>
                  </a:spcBef>
                  <a:spcAft>
                    <a:spcPts val="600"/>
                  </a:spcAft>
                  <a:buClr>
                    <a:srgbClr val="FFFFFF"/>
                  </a:buClr>
                  <a:buSzPct val="100000"/>
                  <a:buFont typeface="Arial"/>
                  <a:buChar char="•"/>
                </a:pPr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</a:rPr>
                  <a:t>Formulae:</a:t>
                </a:r>
              </a:p>
              <a:p>
                <a:pPr marL="914400" lvl="1" indent="-457200">
                  <a:spcBef>
                    <a:spcPct val="20000"/>
                  </a:spcBef>
                  <a:spcAft>
                    <a:spcPts val="600"/>
                  </a:spcAft>
                  <a:buClr>
                    <a:srgbClr val="FFFFFF"/>
                  </a:buClr>
                  <a:buSzPct val="10000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𝐺𝐷𝑃</m:t>
                    </m:r>
                    <m:d>
                      <m:dPr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0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𝐺𝐴</m:t>
                            </m:r>
                          </m:e>
                          <m:sub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𝐺𝐴</m:t>
                            </m:r>
                          </m:e>
                          <m:sub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cap="small" smtClean="0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US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</a:endParaRPr>
              </a:p>
              <a:p>
                <a:pPr marL="914400" lvl="1" indent="-457200">
                  <a:spcBef>
                    <a:spcPct val="20000"/>
                  </a:spcBef>
                  <a:spcAft>
                    <a:spcPts val="600"/>
                  </a:spcAft>
                  <a:buClr>
                    <a:srgbClr val="FFFFFF"/>
                  </a:buClr>
                  <a:buSzPct val="10000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𝐺𝐴</m:t>
                    </m:r>
                    <m:d>
                      <m:dPr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cap="small" dirty="0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</a:rPr>
                  <a:t> </a:t>
                </a:r>
              </a:p>
              <a:p>
                <a:pPr marL="914400" lvl="1" indent="-457200">
                  <a:spcBef>
                    <a:spcPct val="20000"/>
                  </a:spcBef>
                  <a:spcAft>
                    <a:spcPts val="600"/>
                  </a:spcAft>
                  <a:buClr>
                    <a:srgbClr val="FFFFFF"/>
                  </a:buClr>
                  <a:buSzPct val="100000"/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i="1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𝐺𝐴</m:t>
                            </m:r>
                          </m:e>
                          <m:sub>
                            <m: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𝐺𝐴</m:t>
                            </m:r>
                          </m:e>
                          <m:sub>
                            <m:r>
                              <a:rPr lang="en-US" i="1" cap="small">
                                <a:gradFill flip="none" rotWithShape="1">
                                  <a:gsLst>
                                    <a:gs pos="0">
                                      <a:schemeClr val="tx1"/>
                                    </a:gs>
                                    <a:gs pos="100000">
                                      <a:schemeClr val="tx1">
                                        <a:lumMod val="75000"/>
                                      </a:schemeClr>
                                    </a:gs>
                                  </a:gsLst>
                                  <a:lin ang="5580000" scaled="0"/>
                                  <a:tileRect/>
                                </a:gra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={1 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𝐺𝐴</m:t>
                        </m:r>
                      </m:e>
                      <m: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𝐺𝐴</m:t>
                        </m:r>
                      </m:e>
                      <m: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cap="small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small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𝐺𝐴</m:t>
                        </m:r>
                      </m:e>
                      <m:sub>
                        <m:r>
                          <a:rPr lang="en-US" b="0" i="1" cap="small" smtClean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75000"/>
                                  </a:schemeClr>
                                </a:gs>
                              </a:gsLst>
                              <a:lin ang="5580000" scaled="0"/>
                              <a:tileRect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cap="small" smtClean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75000"/>
                              </a:schemeClr>
                            </a:gs>
                          </a:gsLst>
                          <a:lin ang="5580000" scaled="0"/>
                          <a:tileRect/>
                        </a:gradFill>
                        <a:latin typeface="Cambria Math" panose="02040503050406030204" pitchFamily="18" charset="0"/>
                      </a:rPr>
                      <m:t>;0}</m:t>
                    </m:r>
                  </m:oMath>
                </a14:m>
                <a:endParaRPr lang="en-US" cap="small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75000"/>
                        </a:schemeClr>
                      </a:gs>
                    </a:gsLst>
                    <a:lin ang="5580000" scaled="0"/>
                    <a:tileRect/>
                  </a:gra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0B7D-1A26-45E4-94FD-56E65C91E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7" y="2656461"/>
                <a:ext cx="6647919" cy="3373879"/>
              </a:xfrm>
              <a:prstGeom prst="rect">
                <a:avLst/>
              </a:prstGeom>
              <a:blipFill>
                <a:blip r:embed="rId5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8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oxfilter_pavilion_original.jpg">
            <a:extLst>
              <a:ext uri="{FF2B5EF4-FFF2-40B4-BE49-F238E27FC236}">
                <a16:creationId xmlns:a16="http://schemas.microsoft.com/office/drawing/2014/main" id="{AFE50BCE-2785-4EE2-B29B-F29AA380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257175"/>
            <a:ext cx="4152900" cy="3133725"/>
          </a:xfrm>
          <a:prstGeom prst="rect">
            <a:avLst/>
          </a:prstGeom>
        </p:spPr>
      </p:pic>
      <p:pic>
        <p:nvPicPr>
          <p:cNvPr id="6" name="Picture 6" descr="Kirschfilter3.jpg">
            <a:extLst>
              <a:ext uri="{FF2B5EF4-FFF2-40B4-BE49-F238E27FC236}">
                <a16:creationId xmlns:a16="http://schemas.microsoft.com/office/drawing/2014/main" id="{E54C45C9-464F-4616-BF76-2434AEB5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7175"/>
            <a:ext cx="2743200" cy="2076450"/>
          </a:xfrm>
          <a:prstGeom prst="rect">
            <a:avLst/>
          </a:prstGeom>
        </p:spPr>
      </p:pic>
      <p:pic>
        <p:nvPicPr>
          <p:cNvPr id="8" name="Picture 8" descr="Kirschfilter7.jpg">
            <a:extLst>
              <a:ext uri="{FF2B5EF4-FFF2-40B4-BE49-F238E27FC236}">
                <a16:creationId xmlns:a16="http://schemas.microsoft.com/office/drawing/2014/main" id="{3BD6C836-613D-4FCA-8883-0CDE0810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470" y="257175"/>
            <a:ext cx="2743200" cy="2076450"/>
          </a:xfrm>
          <a:prstGeom prst="rect">
            <a:avLst/>
          </a:prstGeom>
        </p:spPr>
      </p:pic>
      <p:pic>
        <p:nvPicPr>
          <p:cNvPr id="10" name="Picture 10" descr="Bikesgray.jpg">
            <a:extLst>
              <a:ext uri="{FF2B5EF4-FFF2-40B4-BE49-F238E27FC236}">
                <a16:creationId xmlns:a16="http://schemas.microsoft.com/office/drawing/2014/main" id="{77038AF1-AE58-47FC-8FCA-9DE3E6119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4181475"/>
            <a:ext cx="2743200" cy="2057400"/>
          </a:xfrm>
          <a:prstGeom prst="rect">
            <a:avLst/>
          </a:prstGeom>
        </p:spPr>
      </p:pic>
      <p:pic>
        <p:nvPicPr>
          <p:cNvPr id="12" name="Picture 12" descr="Bikesgraygh.jpg">
            <a:extLst>
              <a:ext uri="{FF2B5EF4-FFF2-40B4-BE49-F238E27FC236}">
                <a16:creationId xmlns:a16="http://schemas.microsoft.com/office/drawing/2014/main" id="{9F96F71E-B2EC-4740-B233-6E7C2B598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76" y="4210050"/>
            <a:ext cx="2743200" cy="2057400"/>
          </a:xfrm>
          <a:prstGeom prst="rect">
            <a:avLst/>
          </a:prstGeom>
        </p:spPr>
      </p:pic>
      <p:pic>
        <p:nvPicPr>
          <p:cNvPr id="14" name="Picture 14" descr="Bikesgraygv.jpg">
            <a:extLst>
              <a:ext uri="{FF2B5EF4-FFF2-40B4-BE49-F238E27FC236}">
                <a16:creationId xmlns:a16="http://schemas.microsoft.com/office/drawing/2014/main" id="{2527E64A-12C2-4792-A0ED-B7C729054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25" y="4210050"/>
            <a:ext cx="2743200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57C04C-B085-49D7-94E0-854DF48CEB4D}"/>
              </a:ext>
            </a:extLst>
          </p:cNvPr>
          <p:cNvSpPr txBox="1"/>
          <p:nvPr/>
        </p:nvSpPr>
        <p:spPr>
          <a:xfrm>
            <a:off x="4657725" y="35560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D40C744-5D59-4F2D-9F3A-2D7A2F47A3A9}"/>
              </a:ext>
            </a:extLst>
          </p:cNvPr>
          <p:cNvSpPr/>
          <p:nvPr/>
        </p:nvSpPr>
        <p:spPr>
          <a:xfrm>
            <a:off x="3368675" y="4997450"/>
            <a:ext cx="1130300" cy="484188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 grad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94166F-AB53-4E95-9514-4A751C69939D}"/>
              </a:ext>
            </a:extLst>
          </p:cNvPr>
          <p:cNvSpPr/>
          <p:nvPr/>
        </p:nvSpPr>
        <p:spPr>
          <a:xfrm>
            <a:off x="7520940" y="4973638"/>
            <a:ext cx="1149985" cy="48418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 grad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9EC460D-07D1-4775-B32E-00499A893E2B}"/>
              </a:ext>
            </a:extLst>
          </p:cNvPr>
          <p:cNvSpPr/>
          <p:nvPr/>
        </p:nvSpPr>
        <p:spPr>
          <a:xfrm>
            <a:off x="8247063" y="2489835"/>
            <a:ext cx="2192337" cy="823278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Mask (6)</a:t>
            </a: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9862642E-CF93-4E28-89D9-82A20E5CE5D9}"/>
              </a:ext>
            </a:extLst>
          </p:cNvPr>
          <p:cNvSpPr/>
          <p:nvPr/>
        </p:nvSpPr>
        <p:spPr>
          <a:xfrm flipH="1">
            <a:off x="1676400" y="2489835"/>
            <a:ext cx="2192337" cy="823278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North Mask (2)</a:t>
            </a:r>
          </a:p>
        </p:txBody>
      </p:sp>
    </p:spTree>
    <p:extLst>
      <p:ext uri="{BB962C8B-B14F-4D97-AF65-F5344CB8AC3E}">
        <p14:creationId xmlns:p14="http://schemas.microsoft.com/office/powerpoint/2010/main" val="39202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A22E-DD2C-422D-8761-FA48D84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14FD-BC92-40F8-8A0B-04A66F9D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6475"/>
            <a:ext cx="9906000" cy="3427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formed different blocks of the whole image and created some zone sets.</a:t>
            </a:r>
          </a:p>
          <a:p>
            <a:pPr>
              <a:buClr>
                <a:srgbClr val="FFFFFF"/>
              </a:buClr>
            </a:pPr>
            <a:r>
              <a:rPr lang="en-US" dirty="0"/>
              <a:t>We Applied our Proposed Directional Patterns on each block separately.</a:t>
            </a:r>
          </a:p>
          <a:p>
            <a:pPr>
              <a:buClr>
                <a:srgbClr val="FFFFFF"/>
              </a:buClr>
            </a:pPr>
            <a:r>
              <a:rPr lang="en-US" dirty="0"/>
              <a:t>We formed a histogram count of length 256 (highest value) for each block and used all the Histograms as a feature for a single image and then performed classification.</a:t>
            </a:r>
          </a:p>
          <a:p>
            <a:pPr>
              <a:buClr>
                <a:srgbClr val="FFFFFF"/>
              </a:buClr>
            </a:pPr>
            <a:r>
              <a:rPr lang="en-US" dirty="0"/>
              <a:t>We fine Tuned the following values through repeated experiments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Value of K for LDP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Value of Threshold T for GDP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Appropriate Block Size or Zone Set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Value of K for KNN for each pattern</a:t>
            </a:r>
          </a:p>
        </p:txBody>
      </p:sp>
    </p:spTree>
    <p:extLst>
      <p:ext uri="{BB962C8B-B14F-4D97-AF65-F5344CB8AC3E}">
        <p14:creationId xmlns:p14="http://schemas.microsoft.com/office/powerpoint/2010/main" val="53433161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B4345-CC2E-4936-9C97-D87D15EC6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52244"/>
              </p:ext>
            </p:extLst>
          </p:nvPr>
        </p:nvGraphicFramePr>
        <p:xfrm>
          <a:off x="684291" y="1307102"/>
          <a:ext cx="5186136" cy="170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34">
                  <a:extLst>
                    <a:ext uri="{9D8B030D-6E8A-4147-A177-3AD203B41FA5}">
                      <a16:colId xmlns:a16="http://schemas.microsoft.com/office/drawing/2014/main" val="386410492"/>
                    </a:ext>
                  </a:extLst>
                </a:gridCol>
                <a:gridCol w="1296534">
                  <a:extLst>
                    <a:ext uri="{9D8B030D-6E8A-4147-A177-3AD203B41FA5}">
                      <a16:colId xmlns:a16="http://schemas.microsoft.com/office/drawing/2014/main" val="1127381126"/>
                    </a:ext>
                  </a:extLst>
                </a:gridCol>
                <a:gridCol w="1296534">
                  <a:extLst>
                    <a:ext uri="{9D8B030D-6E8A-4147-A177-3AD203B41FA5}">
                      <a16:colId xmlns:a16="http://schemas.microsoft.com/office/drawing/2014/main" val="1839051658"/>
                    </a:ext>
                  </a:extLst>
                </a:gridCol>
                <a:gridCol w="1296534">
                  <a:extLst>
                    <a:ext uri="{9D8B030D-6E8A-4147-A177-3AD203B41FA5}">
                      <a16:colId xmlns:a16="http://schemas.microsoft.com/office/drawing/2014/main" val="1468665414"/>
                    </a:ext>
                  </a:extLst>
                </a:gridCol>
              </a:tblGrid>
              <a:tr h="4424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LDP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GDP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62921"/>
                  </a:ext>
                </a:extLst>
              </a:tr>
              <a:tr h="4330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 × 2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88.75 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5 ×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90826"/>
                  </a:ext>
                </a:extLst>
              </a:tr>
              <a:tr h="4141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 ×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6 ×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94.05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01367"/>
                  </a:ext>
                </a:extLst>
              </a:tr>
              <a:tr h="4141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 ×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 93.28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10 ×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8186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B12F65-463F-4301-B44A-05890CE5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08323"/>
              </p:ext>
            </p:extLst>
          </p:nvPr>
        </p:nvGraphicFramePr>
        <p:xfrm>
          <a:off x="693692" y="3688352"/>
          <a:ext cx="5154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306">
                  <a:extLst>
                    <a:ext uri="{9D8B030D-6E8A-4147-A177-3AD203B41FA5}">
                      <a16:colId xmlns:a16="http://schemas.microsoft.com/office/drawing/2014/main" val="1932607130"/>
                    </a:ext>
                  </a:extLst>
                </a:gridCol>
                <a:gridCol w="1558867">
                  <a:extLst>
                    <a:ext uri="{9D8B030D-6E8A-4147-A177-3AD203B41FA5}">
                      <a16:colId xmlns:a16="http://schemas.microsoft.com/office/drawing/2014/main" val="410579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Recognition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4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KNN(GDP+LDP) + SVM(LDP)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KNN(GDP+LDP)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94.43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KNN(GDP)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94.05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KNN(LDP)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93.42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SVM(LDP)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92.85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KNN(Basic LBP)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92.23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SVM(GDP)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442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902903D-F6D8-431C-ACD1-133D2619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40421"/>
              </p:ext>
            </p:extLst>
          </p:nvPr>
        </p:nvGraphicFramePr>
        <p:xfrm>
          <a:off x="6486092" y="1297577"/>
          <a:ext cx="4888556" cy="538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39">
                  <a:extLst>
                    <a:ext uri="{9D8B030D-6E8A-4147-A177-3AD203B41FA5}">
                      <a16:colId xmlns:a16="http://schemas.microsoft.com/office/drawing/2014/main" val="687507296"/>
                    </a:ext>
                  </a:extLst>
                </a:gridCol>
                <a:gridCol w="1222139">
                  <a:extLst>
                    <a:ext uri="{9D8B030D-6E8A-4147-A177-3AD203B41FA5}">
                      <a16:colId xmlns:a16="http://schemas.microsoft.com/office/drawing/2014/main" val="4091609441"/>
                    </a:ext>
                  </a:extLst>
                </a:gridCol>
                <a:gridCol w="1222139">
                  <a:extLst>
                    <a:ext uri="{9D8B030D-6E8A-4147-A177-3AD203B41FA5}">
                      <a16:colId xmlns:a16="http://schemas.microsoft.com/office/drawing/2014/main" val="794401779"/>
                    </a:ext>
                  </a:extLst>
                </a:gridCol>
                <a:gridCol w="1222139">
                  <a:extLst>
                    <a:ext uri="{9D8B030D-6E8A-4147-A177-3AD203B41FA5}">
                      <a16:colId xmlns:a16="http://schemas.microsoft.com/office/drawing/2014/main" val="2324990384"/>
                    </a:ext>
                  </a:extLst>
                </a:gridCol>
              </a:tblGrid>
              <a:tr h="5059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LDP+GDP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76847"/>
                  </a:ext>
                </a:extLst>
              </a:tr>
              <a:tr h="4966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98.83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06008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02569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97.67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40680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92.67 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95.50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57100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98.17  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97.83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03081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94.00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53431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87.17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05142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98.33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17278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98.83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99.00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53792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88.17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89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C07050-9CDC-48FA-9B2D-8C9846A9366B}"/>
              </a:ext>
            </a:extLst>
          </p:cNvPr>
          <p:cNvSpPr txBox="1"/>
          <p:nvPr/>
        </p:nvSpPr>
        <p:spPr>
          <a:xfrm>
            <a:off x="712742" y="3212102"/>
            <a:ext cx="514064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Comparison of different approaches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A576E-1860-4536-9E25-134B3AAC7F55}"/>
              </a:ext>
            </a:extLst>
          </p:cNvPr>
          <p:cNvSpPr txBox="1"/>
          <p:nvPr/>
        </p:nvSpPr>
        <p:spPr>
          <a:xfrm>
            <a:off x="701630" y="808627"/>
            <a:ext cx="5172075" cy="4000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Zone-Wise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1FE3A-DBDB-40C8-BB25-97317085531E}"/>
              </a:ext>
            </a:extLst>
          </p:cNvPr>
          <p:cNvSpPr txBox="1"/>
          <p:nvPr/>
        </p:nvSpPr>
        <p:spPr>
          <a:xfrm>
            <a:off x="6500767" y="849902"/>
            <a:ext cx="485584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Digit-wise classification rate (%)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5A314-3450-4B32-AF31-5A7738EB05AC}"/>
              </a:ext>
            </a:extLst>
          </p:cNvPr>
          <p:cNvSpPr txBox="1"/>
          <p:nvPr/>
        </p:nvSpPr>
        <p:spPr>
          <a:xfrm>
            <a:off x="684291" y="148046"/>
            <a:ext cx="1067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3200" dirty="0"/>
              <a:t>EXPERIMENTAL ANALYSIS (CONTD.)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53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6B3-19F4-42F7-A891-7A12BB1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r>
              <a:rPr lang="bn-BD" dirty="0"/>
              <a:t>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8B2E-C068-4500-9A68-57C5F081C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prstClr val="white"/>
              </a:buClr>
            </a:pPr>
            <a:r>
              <a:rPr lang="en-US" dirty="0"/>
              <a:t>Even without preprocessing gives High Accuracy</a:t>
            </a:r>
          </a:p>
          <a:p>
            <a:pPr>
              <a:buClr>
                <a:srgbClr val="FFFFFF"/>
              </a:buClr>
            </a:pPr>
            <a:r>
              <a:rPr lang="en-US" dirty="0"/>
              <a:t>Can work with noisier Datasets if Required</a:t>
            </a:r>
          </a:p>
          <a:p>
            <a:pPr>
              <a:buClr>
                <a:srgbClr val="FFFFFF"/>
              </a:buClr>
            </a:pPr>
            <a:r>
              <a:rPr lang="en-US" dirty="0"/>
              <a:t>Neural Network Algorithms Usually give better recognition 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/>
              <a:t>Scope for Future Research</a:t>
            </a:r>
            <a:endParaRPr lang="bn-BD" dirty="0"/>
          </a:p>
          <a:p>
            <a:pPr lvl="1">
              <a:buClr>
                <a:srgbClr val="FFFFFF"/>
              </a:buClr>
            </a:pPr>
            <a:r>
              <a:rPr lang="bn-BD" dirty="0"/>
              <a:t>Applying better algorithms like CNN</a:t>
            </a:r>
          </a:p>
          <a:p>
            <a:pPr lvl="1">
              <a:buClr>
                <a:srgbClr val="FFFFFF"/>
              </a:buClr>
            </a:pPr>
            <a:r>
              <a:rPr lang="bn-BD" dirty="0"/>
              <a:t>Apply our methods for bangla letters, compound characters, vowel modifiers etc.</a:t>
            </a:r>
          </a:p>
        </p:txBody>
      </p:sp>
    </p:spTree>
    <p:extLst>
      <p:ext uri="{BB962C8B-B14F-4D97-AF65-F5344CB8AC3E}">
        <p14:creationId xmlns:p14="http://schemas.microsoft.com/office/powerpoint/2010/main" val="105765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477451-636198978267245657-16x9.jpg">
            <a:extLst>
              <a:ext uri="{FF2B5EF4-FFF2-40B4-BE49-F238E27FC236}">
                <a16:creationId xmlns:a16="http://schemas.microsoft.com/office/drawing/2014/main" id="{FAADD40A-0CF3-4008-8012-48BDF2B84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88" y="0"/>
            <a:ext cx="12225338" cy="686530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71913C6-ADD5-4C5B-91F3-A372B519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???Question and Answers???</a:t>
            </a:r>
          </a:p>
        </p:txBody>
      </p:sp>
    </p:spTree>
    <p:extLst>
      <p:ext uri="{BB962C8B-B14F-4D97-AF65-F5344CB8AC3E}">
        <p14:creationId xmlns:p14="http://schemas.microsoft.com/office/powerpoint/2010/main" val="60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pics-photos-technology-blue-binary-digits-zero-one-desktop-background-wallpaper.jpg">
            <a:extLst>
              <a:ext uri="{FF2B5EF4-FFF2-40B4-BE49-F238E27FC236}">
                <a16:creationId xmlns:a16="http://schemas.microsoft.com/office/drawing/2014/main" id="{F0C46DB7-24F5-44DA-B320-A0C873F29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/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F894-E7D3-4108-A9DB-5C93A259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E6D6-75CD-447B-8FB2-C4A01A2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195"/>
            <a:ext cx="9906000" cy="377700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en-US" b="1" dirty="0"/>
              <a:t>B. Chaudhuri, “A complete handwritten numeral database of </a:t>
            </a:r>
            <a:r>
              <a:rPr lang="en-US" b="1" dirty="0" err="1"/>
              <a:t>bangla</a:t>
            </a:r>
            <a:r>
              <a:rPr lang="en-US" b="1" dirty="0"/>
              <a:t>–a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major </a:t>
            </a:r>
            <a:r>
              <a:rPr lang="en-US" b="1" dirty="0" err="1"/>
              <a:t>indic</a:t>
            </a:r>
            <a:r>
              <a:rPr lang="en-US" b="1" dirty="0"/>
              <a:t> script,” in Tenth International Workshop on Frontiers in Handwriting Recognition. </a:t>
            </a:r>
            <a:r>
              <a:rPr lang="en-US" b="1" dirty="0" err="1"/>
              <a:t>Suvisoft</a:t>
            </a:r>
            <a:r>
              <a:rPr lang="en-US" b="1" dirty="0"/>
              <a:t>, 2006.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en-US" b="1" dirty="0"/>
              <a:t>C.-L. Liu and C. Y. Suen, “A new benchmark on the recognition of handwritten </a:t>
            </a:r>
            <a:r>
              <a:rPr lang="en-US" b="1" dirty="0" err="1"/>
              <a:t>bangla</a:t>
            </a:r>
            <a:r>
              <a:rPr lang="en-US" b="1" dirty="0"/>
              <a:t> and </a:t>
            </a:r>
            <a:r>
              <a:rPr lang="en-US" b="1" dirty="0" err="1"/>
              <a:t>farsi</a:t>
            </a:r>
            <a:r>
              <a:rPr lang="en-US" b="1" dirty="0"/>
              <a:t> numeral characters,” Pattern Recognition, vol. 42, no. 12, pp. 3287 – 3295, 2009, new Frontiers in Handwriting Recognition.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en-US" b="1" dirty="0"/>
              <a:t>B. Chaudhuri and U. Pal, “A complete printed </a:t>
            </a:r>
            <a:r>
              <a:rPr lang="en-US" b="1" dirty="0" err="1"/>
              <a:t>bangla</a:t>
            </a:r>
            <a:r>
              <a:rPr lang="en-US" b="1" dirty="0"/>
              <a:t> </a:t>
            </a:r>
            <a:r>
              <a:rPr lang="en-US" b="1" dirty="0" err="1"/>
              <a:t>ocr</a:t>
            </a:r>
            <a:r>
              <a:rPr lang="en-US" b="1" dirty="0"/>
              <a:t> system,” Pattern Recognition, vol. 31, no. 5, pp. 531 – 549, 1998.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en-US" b="1" dirty="0"/>
              <a:t>U. Pal and B. Chaudhuri, “Indian script character recognition: a survey,” Pattern Recognition, vol. 37, no. 9, pp. 1887 – 1899, 2004.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/>
            </a:pPr>
            <a:r>
              <a:rPr lang="en-US" b="1" dirty="0"/>
              <a:t>U. Pal, T. Wakabayashi, and F. Kimura, “Handwritten </a:t>
            </a:r>
            <a:r>
              <a:rPr lang="en-US" b="1" dirty="0" err="1"/>
              <a:t>bangla</a:t>
            </a:r>
            <a:r>
              <a:rPr lang="en-US" b="1" dirty="0"/>
              <a:t> compound character recognition using gradient feature,” in 10th International Conference on Information Technology (ICIT 2007), Dec 2007, pp. 208–213.</a:t>
            </a:r>
          </a:p>
        </p:txBody>
      </p:sp>
    </p:spTree>
    <p:extLst>
      <p:ext uri="{BB962C8B-B14F-4D97-AF65-F5344CB8AC3E}">
        <p14:creationId xmlns:p14="http://schemas.microsoft.com/office/powerpoint/2010/main" val="3097326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pics-photos-technology-blue-binary-digits-zero-one-desktop-background-wallpaper.jpg">
            <a:extLst>
              <a:ext uri="{FF2B5EF4-FFF2-40B4-BE49-F238E27FC236}">
                <a16:creationId xmlns:a16="http://schemas.microsoft.com/office/drawing/2014/main" id="{93E07988-3EA3-4947-BA1B-382DB34A0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/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F894-E7D3-4108-A9DB-5C93A259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E6D6-75CD-447B-8FB2-C4A01A2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538"/>
            <a:ext cx="9906000" cy="417402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Clr>
                <a:srgbClr val="FFFFFF"/>
              </a:buClr>
              <a:buFont typeface="+mj-lt"/>
              <a:buAutoNum type="arabicPeriod" startAt="6"/>
            </a:pPr>
            <a:r>
              <a:rPr lang="en-US" b="1" dirty="0"/>
              <a:t>M. Z. Hossain, M. A. Amin, and H. Yan, “Rapid feature extraction for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 err="1"/>
              <a:t>bangla</a:t>
            </a:r>
            <a:r>
              <a:rPr lang="en-US" b="1" dirty="0"/>
              <a:t> handwritten digit recognition,” in 2011 International Conference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on Machine Learning and Cybernetics, vol. 4, July 2011, pp. 1832–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1837.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FFFFFF"/>
              </a:buClr>
              <a:buFont typeface="+mj-lt"/>
              <a:buAutoNum type="arabicPeriod" startAt="6"/>
            </a:pPr>
            <a:r>
              <a:rPr lang="en-US" b="1" dirty="0"/>
              <a:t>N. Das, R. Sarkar, S. </a:t>
            </a:r>
            <a:r>
              <a:rPr lang="en-US" b="1" dirty="0" err="1"/>
              <a:t>Basu</a:t>
            </a:r>
            <a:r>
              <a:rPr lang="en-US" b="1" dirty="0"/>
              <a:t>, M. </a:t>
            </a:r>
            <a:r>
              <a:rPr lang="en-US" b="1" dirty="0" err="1"/>
              <a:t>Kundu</a:t>
            </a:r>
            <a:r>
              <a:rPr lang="en-US" b="1" dirty="0"/>
              <a:t>, M. </a:t>
            </a:r>
            <a:r>
              <a:rPr lang="en-US" b="1" dirty="0" err="1"/>
              <a:t>Nasipuri</a:t>
            </a:r>
            <a:r>
              <a:rPr lang="en-US" b="1" dirty="0"/>
              <a:t>, and D. K. </a:t>
            </a:r>
            <a:r>
              <a:rPr lang="en-US" b="1" dirty="0" err="1"/>
              <a:t>Basu</a:t>
            </a:r>
            <a:r>
              <a:rPr lang="en-US" b="1" dirty="0"/>
              <a:t>, “A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genetic algorithm based region sampling for selection of local features in handwritten digit recognition application,” Applied Soft Computing, vol. 12, no. 5, pp. 1592 – 1606, 2012.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6"/>
            </a:pPr>
            <a:r>
              <a:rPr lang="en-US" b="1" dirty="0"/>
              <a:t>O. </a:t>
            </a:r>
            <a:r>
              <a:rPr lang="en-US" b="1" dirty="0" err="1"/>
              <a:t>Surinta</a:t>
            </a:r>
            <a:r>
              <a:rPr lang="en-US" b="1" dirty="0"/>
              <a:t>, L. Schomaker, and M. </a:t>
            </a:r>
            <a:r>
              <a:rPr lang="en-US" b="1" dirty="0" err="1"/>
              <a:t>Wiering</a:t>
            </a:r>
            <a:r>
              <a:rPr lang="en-US" b="1" dirty="0"/>
              <a:t>, “A comparison of feature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and pixel-based methods for recognizing handwritten </a:t>
            </a:r>
            <a:r>
              <a:rPr lang="en-US" b="1" dirty="0" err="1"/>
              <a:t>bangla</a:t>
            </a:r>
            <a:r>
              <a:rPr lang="en-US" b="1" dirty="0"/>
              <a:t> digits,”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in 2013 12th International Conference on Document Analysis and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Recognition, Aug 2013, pp. 165–169.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6"/>
            </a:pPr>
            <a:r>
              <a:rPr lang="en-US" b="1" dirty="0"/>
              <a:t>H. A. Khan, A. A. </a:t>
            </a:r>
            <a:r>
              <a:rPr lang="en-US" b="1" dirty="0" err="1"/>
              <a:t>Helal</a:t>
            </a:r>
            <a:r>
              <a:rPr lang="en-US" b="1" dirty="0"/>
              <a:t>, and K. I. Ahmed, “Handwritten </a:t>
            </a:r>
            <a:r>
              <a:rPr lang="en-US" b="1" dirty="0" err="1"/>
              <a:t>bangla</a:t>
            </a:r>
            <a:r>
              <a:rPr lang="en-US" b="1" dirty="0"/>
              <a:t> digit recognition using sparse representation classifier,” in 2014 International Conference on Informatics, Electronics Vision (ICIEV), May 2014, pp.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1–6.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6"/>
            </a:pPr>
            <a:r>
              <a:rPr lang="en-US" b="1" dirty="0"/>
              <a:t>T. Ojala, M. </a:t>
            </a:r>
            <a:r>
              <a:rPr lang="en-US" b="1" dirty="0" err="1"/>
              <a:t>Pietikainen</a:t>
            </a:r>
            <a:r>
              <a:rPr lang="en-US" b="1" dirty="0"/>
              <a:t>, and T. Maenpaa, “Multiresolution gray-scale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and rotation invariant texture classification with local binary patterns,”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IEEE Transactions on Pattern Analysis and Machine Intelligence,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 </a:t>
            </a:r>
            <a:r>
              <a:rPr lang="en-US" b="1" dirty="0"/>
              <a:t>vol. 24, no. 7, pp. 971–987, Jul 2002</a:t>
            </a:r>
            <a:r>
              <a:rPr lang="en-US" b="1" dirty="0">
                <a:solidFill>
                  <a:schemeClr val="tx1"/>
                </a:solidFill>
                <a:latin typeface="Century Gothic"/>
                <a:cs typeface="+mn-ea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5863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pics-photos-technology-blue-binary-digits-zero-one-desktop-background-wallpaper.jpg">
            <a:extLst>
              <a:ext uri="{FF2B5EF4-FFF2-40B4-BE49-F238E27FC236}">
                <a16:creationId xmlns:a16="http://schemas.microsoft.com/office/drawing/2014/main" id="{A6F01628-E450-4FA1-8E63-D9AE076E6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/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F894-E7D3-4108-A9DB-5C93A259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E6D6-75CD-447B-8FB2-C4A01A2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195"/>
            <a:ext cx="9906000" cy="424497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T. </a:t>
            </a:r>
            <a:r>
              <a:rPr lang="en-US" b="1" dirty="0" err="1"/>
              <a:t>Jabid</a:t>
            </a:r>
            <a:r>
              <a:rPr lang="en-US" b="1" dirty="0"/>
              <a:t>, M. H. Kabir, and O. </a:t>
            </a:r>
            <a:r>
              <a:rPr lang="en-US" b="1" dirty="0" err="1"/>
              <a:t>Chae</a:t>
            </a:r>
            <a:r>
              <a:rPr lang="en-US" b="1" dirty="0"/>
              <a:t>, “Robust facial expression recognition based on local directional pattern,” ETRI journal, vol. 32, no. 5,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pp. 784–794, 2010.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F. Ahmed, “Gradient directional pattern: a robust feature descriptor for facial expression recognition,” Electronics Letters, IET, vol. 48, no. 19, pp. 1203–1204, 2012.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M. H. Kabir, M. S. Salekin, M. Z. Uddin, and M. Abdullah-</a:t>
            </a:r>
            <a:r>
              <a:rPr lang="en-US" b="1" dirty="0" err="1"/>
              <a:t>AlWadud</a:t>
            </a:r>
            <a:r>
              <a:rPr lang="en-US" b="1" dirty="0"/>
              <a:t>, “Facial expression recognition from depth video with patterns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of oriented motion flow,” IEEE Access, vol. 5, pp. 8880–8889, 2017.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T. Hassan and H. A. Khan, “Handwritten </a:t>
            </a:r>
            <a:r>
              <a:rPr lang="en-US" b="1" dirty="0" err="1"/>
              <a:t>bangla</a:t>
            </a:r>
            <a:r>
              <a:rPr lang="en-US" b="1" dirty="0"/>
              <a:t> numeral recognition using local binary pattern,” in Electrical Engineering and Information Communication Technology (ICEEICT), 2015 International Conference on. IEEE, 2015, pp. 1–4.</a:t>
            </a:r>
          </a:p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T. Cover and P. Hart, “Nearest neighbor pattern classification,” IEEE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Transactions on Information Theory, vol. 13, no. 1, pp. 21–27, January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1967.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FFFFFF"/>
              </a:buClr>
              <a:buFont typeface="+mj-lt"/>
              <a:buAutoNum type="arabicPeriod" startAt="11"/>
            </a:pPr>
            <a:r>
              <a:rPr lang="en-US" b="1" dirty="0"/>
              <a:t>C. Cortes and V. </a:t>
            </a:r>
            <a:r>
              <a:rPr lang="en-US" b="1" dirty="0" err="1"/>
              <a:t>Vapnik</a:t>
            </a:r>
            <a:r>
              <a:rPr lang="en-US" b="1" dirty="0"/>
              <a:t>, “Support-vector networks,” Machine learning,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dirty="0"/>
              <a:t>vol. 20, no. 3, pp. 273–297, 1995.</a:t>
            </a:r>
          </a:p>
        </p:txBody>
      </p:sp>
    </p:spTree>
    <p:extLst>
      <p:ext uri="{BB962C8B-B14F-4D97-AF65-F5344CB8AC3E}">
        <p14:creationId xmlns:p14="http://schemas.microsoft.com/office/powerpoint/2010/main" val="2920671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ngla-e1457191532147.jpg">
            <a:extLst>
              <a:ext uri="{FF2B5EF4-FFF2-40B4-BE49-F238E27FC236}">
                <a16:creationId xmlns:a16="http://schemas.microsoft.com/office/drawing/2014/main" id="{74A40828-A605-419F-8EE4-8E247B57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591170"/>
            <a:ext cx="3417073" cy="2033158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6" name="Picture 6" descr="ba29bd066919d1bf6e7cf5cf02e68434.jpg">
            <a:extLst>
              <a:ext uri="{FF2B5EF4-FFF2-40B4-BE49-F238E27FC236}">
                <a16:creationId xmlns:a16="http://schemas.microsoft.com/office/drawing/2014/main" id="{0B1838E1-D0DE-428B-8FFA-629911869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39" y="2944367"/>
            <a:ext cx="2734074" cy="358567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39488-729E-4689-BE91-E07F611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9D0E-D0CC-4664-8CBC-83FE984D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/>
              <a:buChar char="Ø"/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Bangla Character Recognition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Steps of HCR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Directional Pattern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Proposed Method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Experimental Analysis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Conclusion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n-US" dirty="0"/>
              <a:t>References</a:t>
            </a:r>
          </a:p>
        </p:txBody>
      </p:sp>
      <p:pic>
        <p:nvPicPr>
          <p:cNvPr id="8" name="Picture 8" descr="2535.png">
            <a:extLst>
              <a:ext uri="{FF2B5EF4-FFF2-40B4-BE49-F238E27FC236}">
                <a16:creationId xmlns:a16="http://schemas.microsoft.com/office/drawing/2014/main" id="{A1E53CB8-3B83-4C81-8134-980C06DDE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713" y="2389505"/>
            <a:ext cx="190535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hank-you-hd-pics.jpg">
            <a:extLst>
              <a:ext uri="{FF2B5EF4-FFF2-40B4-BE49-F238E27FC236}">
                <a16:creationId xmlns:a16="http://schemas.microsoft.com/office/drawing/2014/main" id="{35E75750-1AD5-4550-BF85-3B15407A5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8488-82F1-4AC1-BF0A-402A3217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0567A6-25DF-4702-854E-40F1CE12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6000" cy="1579383"/>
          </a:xfrm>
        </p:spPr>
        <p:txBody>
          <a:bodyPr>
            <a:noAutofit/>
          </a:bodyPr>
          <a:lstStyle/>
          <a:p>
            <a:r>
              <a:rPr lang="en-US" dirty="0"/>
              <a:t>Handwritten Character Recognition recognizes characters from images of handwriting.</a:t>
            </a:r>
          </a:p>
          <a:p>
            <a:pPr>
              <a:buClr>
                <a:srgbClr val="FFFFFF"/>
              </a:buClr>
            </a:pPr>
            <a:r>
              <a:rPr lang="en-US" dirty="0"/>
              <a:t>Many Applications like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Automated License plate Identification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Teach Machines to read (Literally)</a:t>
            </a:r>
          </a:p>
        </p:txBody>
      </p:sp>
      <p:pic>
        <p:nvPicPr>
          <p:cNvPr id="6" name="Picture 6" descr="2-thin-handwritten-font.jpg">
            <a:extLst>
              <a:ext uri="{FF2B5EF4-FFF2-40B4-BE49-F238E27FC236}">
                <a16:creationId xmlns:a16="http://schemas.microsoft.com/office/drawing/2014/main" id="{537E6B9A-8552-41D9-A494-8E4BE0E5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5" y="4514850"/>
            <a:ext cx="2743709" cy="1647825"/>
          </a:xfrm>
          <a:prstGeom prst="rect">
            <a:avLst/>
          </a:prstGeom>
        </p:spPr>
      </p:pic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01248C86-44EE-4637-836D-027DFD531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218084"/>
              </p:ext>
            </p:extLst>
          </p:nvPr>
        </p:nvGraphicFramePr>
        <p:xfrm>
          <a:off x="4730750" y="4799013"/>
          <a:ext cx="3016250" cy="108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4539E7-C4F8-4963-8397-272E09406624}"/>
              </a:ext>
            </a:extLst>
          </p:cNvPr>
          <p:cNvSpPr txBox="1"/>
          <p:nvPr/>
        </p:nvSpPr>
        <p:spPr>
          <a:xfrm>
            <a:off x="8307323" y="5105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CLEAN UP YOUR MESS</a:t>
            </a:r>
          </a:p>
        </p:txBody>
      </p:sp>
    </p:spTree>
    <p:extLst>
      <p:ext uri="{BB962C8B-B14F-4D97-AF65-F5344CB8AC3E}">
        <p14:creationId xmlns:p14="http://schemas.microsoft.com/office/powerpoint/2010/main" val="26023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9E8-0E98-438A-93A0-E7345E6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Bangla </a:t>
            </a:r>
            <a:r>
              <a:rPr lang="en-US" dirty="0">
                <a:solidFill>
                  <a:schemeClr val="tx1"/>
                </a:solidFill>
              </a:rPr>
              <a:t>character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3DCD-8841-49D6-B37C-6CFE4DF4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/>
              <a:t>A bit more complex than English</a:t>
            </a:r>
          </a:p>
          <a:p>
            <a:pPr>
              <a:buClr>
                <a:srgbClr val="FFFFFF"/>
              </a:buClr>
            </a:pPr>
            <a:r>
              <a:rPr lang="en-US" dirty="0"/>
              <a:t>Previous Lack of Database</a:t>
            </a:r>
          </a:p>
          <a:p>
            <a:pPr>
              <a:buClr>
                <a:srgbClr val="FFFFFF"/>
              </a:buClr>
            </a:pPr>
            <a:r>
              <a:rPr lang="en-US" dirty="0"/>
              <a:t>Notable Databases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ISI</a:t>
            </a:r>
            <a:r>
              <a:rPr lang="bn-BD" dirty="0"/>
              <a:t> [1]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/>
              <a:t>CMATER</a:t>
            </a:r>
            <a:r>
              <a:rPr lang="bn-BD" dirty="0"/>
              <a:t> [2]</a:t>
            </a:r>
            <a:endParaRPr lang="en-US" dirty="0"/>
          </a:p>
        </p:txBody>
      </p:sp>
      <p:pic>
        <p:nvPicPr>
          <p:cNvPr id="4" name="Picture 4" descr="Figure-44-Some-examples-of-the-Bangla-handwritten-dataset-a-Bangla-handwritten.jpg">
            <a:extLst>
              <a:ext uri="{FF2B5EF4-FFF2-40B4-BE49-F238E27FC236}">
                <a16:creationId xmlns:a16="http://schemas.microsoft.com/office/drawing/2014/main" id="{C2CAD8AB-3D35-4C59-B9C3-95A3A066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24" y="2343150"/>
            <a:ext cx="2743709" cy="27432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9DBCBA6-6EB0-4701-B2B9-25CA647F8E07}"/>
              </a:ext>
            </a:extLst>
          </p:cNvPr>
          <p:cNvSpPr/>
          <p:nvPr/>
        </p:nvSpPr>
        <p:spPr>
          <a:xfrm>
            <a:off x="5485859" y="3186906"/>
            <a:ext cx="2836862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bn00000.bmp">
            <a:extLst>
              <a:ext uri="{FF2B5EF4-FFF2-40B4-BE49-F238E27FC236}">
                <a16:creationId xmlns:a16="http://schemas.microsoft.com/office/drawing/2014/main" id="{2F6834D0-33A4-49F0-96DF-46E01C6D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4325534"/>
            <a:ext cx="1256116" cy="1256116"/>
          </a:xfrm>
          <a:prstGeom prst="rect">
            <a:avLst/>
          </a:prstGeom>
        </p:spPr>
      </p:pic>
      <p:pic>
        <p:nvPicPr>
          <p:cNvPr id="10" name="Picture 10" descr="bn00008.bmp">
            <a:extLst>
              <a:ext uri="{FF2B5EF4-FFF2-40B4-BE49-F238E27FC236}">
                <a16:creationId xmlns:a16="http://schemas.microsoft.com/office/drawing/2014/main" id="{B55824B0-1050-4967-83E3-B1C3D75E7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330065"/>
            <a:ext cx="1241917" cy="128654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48E822-C8BC-4468-87A5-B29AC532DE97}"/>
              </a:ext>
            </a:extLst>
          </p:cNvPr>
          <p:cNvSpPr/>
          <p:nvPr/>
        </p:nvSpPr>
        <p:spPr>
          <a:xfrm>
            <a:off x="3779236" y="4844256"/>
            <a:ext cx="1073159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0E15-4305-45B2-9ED3-A36DFB92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Bangla </a:t>
            </a:r>
            <a:r>
              <a:rPr lang="en-US" dirty="0">
                <a:solidFill>
                  <a:schemeClr val="tx1"/>
                </a:solidFill>
              </a:rPr>
              <a:t>character recognition</a:t>
            </a:r>
            <a:r>
              <a:rPr lang="bn-BD" dirty="0">
                <a:solidFill>
                  <a:schemeClr val="tx1"/>
                </a:solidFill>
              </a:rPr>
              <a:t>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B5E7-338A-40B3-8E31-428722AD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4401"/>
            <a:ext cx="9905998" cy="3606800"/>
          </a:xfrm>
        </p:spPr>
        <p:txBody>
          <a:bodyPr>
            <a:normAutofit fontScale="85000" lnSpcReduction="10000"/>
          </a:bodyPr>
          <a:lstStyle/>
          <a:p>
            <a:r>
              <a:rPr lang="bn-BD" dirty="0">
                <a:effectLst/>
              </a:rPr>
              <a:t>Indian Statistical Institute</a:t>
            </a:r>
          </a:p>
          <a:p>
            <a:pPr lvl="1"/>
            <a:r>
              <a:rPr lang="bn-BD" dirty="0">
                <a:effectLst/>
              </a:rPr>
              <a:t>Different databases containing</a:t>
            </a:r>
          </a:p>
          <a:p>
            <a:pPr lvl="2"/>
            <a:r>
              <a:rPr lang="en-US" dirty="0">
                <a:effectLst/>
              </a:rPr>
              <a:t>A</a:t>
            </a:r>
            <a:r>
              <a:rPr lang="bn-BD" dirty="0">
                <a:effectLst/>
              </a:rPr>
              <a:t>bout 56000 digit images (</a:t>
            </a:r>
            <a:r>
              <a:rPr lang="en-US" dirty="0">
                <a:effectLst/>
              </a:rPr>
              <a:t>23392</a:t>
            </a:r>
            <a:r>
              <a:rPr lang="bn-BD" dirty="0">
                <a:effectLst/>
              </a:rPr>
              <a:t> Bangla)</a:t>
            </a:r>
          </a:p>
          <a:p>
            <a:pPr lvl="2"/>
            <a:r>
              <a:rPr lang="bn-BD" dirty="0">
                <a:effectLst/>
              </a:rPr>
              <a:t>Bangla and Devnagari character images</a:t>
            </a:r>
          </a:p>
          <a:p>
            <a:pPr lvl="2"/>
            <a:r>
              <a:rPr lang="bn-BD" dirty="0">
                <a:effectLst/>
              </a:rPr>
              <a:t>Bangla Vowel Modifiers and Compound Characters</a:t>
            </a:r>
          </a:p>
          <a:p>
            <a:pPr lvl="1"/>
            <a:r>
              <a:rPr lang="en-US" dirty="0">
                <a:effectLst/>
              </a:rPr>
              <a:t>https://www.isical.ac.in/~ujjwal/download/database.html</a:t>
            </a:r>
            <a:endParaRPr lang="bn-BD" dirty="0">
              <a:effectLst/>
            </a:endParaRPr>
          </a:p>
          <a:p>
            <a:r>
              <a:rPr lang="en-US" dirty="0">
                <a:effectLst/>
              </a:rPr>
              <a:t>Center for Microprocessor Applications for Training Education and Research</a:t>
            </a:r>
            <a:endParaRPr lang="bn-BD" dirty="0"/>
          </a:p>
          <a:p>
            <a:pPr lvl="1"/>
            <a:r>
              <a:rPr lang="en-US" dirty="0">
                <a:effectLst/>
              </a:rPr>
              <a:t>Computer Science and Engineering Department, Jadavpur University, Kolkata 700032, INDIA.</a:t>
            </a:r>
            <a:endParaRPr lang="bn-BD" dirty="0">
              <a:effectLst/>
            </a:endParaRPr>
          </a:p>
          <a:p>
            <a:pPr lvl="2"/>
            <a:r>
              <a:rPr lang="bn-BD" dirty="0">
                <a:effectLst/>
              </a:rPr>
              <a:t>Images of English, Bangla and Hindi characters and words (6000 Bangla digits)</a:t>
            </a:r>
          </a:p>
          <a:p>
            <a:pPr lvl="2"/>
            <a:r>
              <a:rPr lang="bn-BD" dirty="0">
                <a:effectLst/>
              </a:rPr>
              <a:t>Weather, business cards etc. Images also</a:t>
            </a:r>
          </a:p>
          <a:p>
            <a:pPr lvl="1"/>
            <a:r>
              <a:rPr lang="en-US" dirty="0"/>
              <a:t>http://www.cmaterju.org/cmaterdb.htm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18665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98CC-C32D-4785-8F5D-F30B552F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06286"/>
          </a:xfrm>
        </p:spPr>
        <p:txBody>
          <a:bodyPr/>
          <a:lstStyle/>
          <a:p>
            <a:r>
              <a:rPr lang="en-US" dirty="0"/>
              <a:t>Steps of </a:t>
            </a:r>
            <a:r>
              <a:rPr lang="en-US" dirty="0" err="1"/>
              <a:t>hcr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8E4CEF2-8193-4783-84D9-1172E00CD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28025"/>
              </p:ext>
            </p:extLst>
          </p:nvPr>
        </p:nvGraphicFramePr>
        <p:xfrm>
          <a:off x="1141413" y="2009775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digits.png">
            <a:extLst>
              <a:ext uri="{FF2B5EF4-FFF2-40B4-BE49-F238E27FC236}">
                <a16:creationId xmlns:a16="http://schemas.microsoft.com/office/drawing/2014/main" id="{0CCB0676-C5A8-45C1-BF72-A7A154F83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709" y="5295900"/>
            <a:ext cx="2019474" cy="990600"/>
          </a:xfrm>
          <a:prstGeom prst="rect">
            <a:avLst/>
          </a:prstGeom>
        </p:spPr>
      </p:pic>
      <p:pic>
        <p:nvPicPr>
          <p:cNvPr id="6" name="Picture 6" descr="histogram3.jpg">
            <a:extLst>
              <a:ext uri="{FF2B5EF4-FFF2-40B4-BE49-F238E27FC236}">
                <a16:creationId xmlns:a16="http://schemas.microsoft.com/office/drawing/2014/main" id="{598DFB5C-5F7E-418E-BC80-D6249493D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4043" y="5112713"/>
            <a:ext cx="1720533" cy="1353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AADB8-9EDC-40B7-A680-C1DD14168602}"/>
              </a:ext>
            </a:extLst>
          </p:cNvPr>
          <p:cNvSpPr txBox="1"/>
          <p:nvPr/>
        </p:nvSpPr>
        <p:spPr>
          <a:xfrm>
            <a:off x="8583617" y="546381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n-BD" dirty="0">
                <a:latin typeface="Kalpurush" panose="02000600000000000000" pitchFamily="2" charset="0"/>
                <a:cs typeface="Kalpurush" panose="02000600000000000000" pitchFamily="2" charset="0"/>
              </a:rPr>
              <a:t>০ ১ ২ ৩ ৪</a:t>
            </a:r>
          </a:p>
          <a:p>
            <a:pPr algn="ctr"/>
            <a:r>
              <a:rPr lang="bn-BD" dirty="0">
                <a:latin typeface="Kalpurush" panose="02000600000000000000" pitchFamily="2" charset="0"/>
                <a:cs typeface="Kalpurush" panose="02000600000000000000" pitchFamily="2" charset="0"/>
              </a:rPr>
              <a:t>৫ ৬ ৭ ৮ ৯</a:t>
            </a:r>
            <a:endParaRPr lang="en-US" dirty="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5EF7-0B90-4740-A673-ECD5664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55F7-A5B9-4737-934C-3F18E34F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on its surroundings more</a:t>
            </a:r>
          </a:p>
          <a:p>
            <a:pPr>
              <a:buClr>
                <a:srgbClr val="FFFFFF"/>
              </a:buClr>
            </a:pPr>
            <a:r>
              <a:rPr lang="en-US" dirty="0"/>
              <a:t>Well Known Facial Recognition Algorithm</a:t>
            </a:r>
          </a:p>
          <a:p>
            <a:pPr>
              <a:buClr>
                <a:srgbClr val="FFFFFF"/>
              </a:buClr>
            </a:pPr>
            <a:r>
              <a:rPr lang="en-US" dirty="0"/>
              <a:t>Applies Masks/Kernels to Images</a:t>
            </a:r>
          </a:p>
          <a:p>
            <a:pPr>
              <a:buClr>
                <a:srgbClr val="FFFFFF"/>
              </a:buClr>
            </a:pPr>
            <a:r>
              <a:rPr lang="en-US" dirty="0"/>
              <a:t>Some Notable Papers</a:t>
            </a:r>
          </a:p>
          <a:p>
            <a:pPr>
              <a:buClr>
                <a:srgbClr val="FFFFFF"/>
              </a:buClr>
            </a:pPr>
            <a:r>
              <a:rPr lang="en-US" dirty="0"/>
              <a:t>We used GDP and LDP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3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B211-09A3-40D8-AB42-BFCC7085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5E15-6B88-45F7-AA63-F9DED083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0120"/>
            <a:ext cx="9906000" cy="3946843"/>
          </a:xfrm>
        </p:spPr>
        <p:txBody>
          <a:bodyPr/>
          <a:lstStyle/>
          <a:p>
            <a:r>
              <a:rPr lang="en-US" dirty="0"/>
              <a:t>We divided the image into blocks</a:t>
            </a:r>
          </a:p>
          <a:p>
            <a:pPr>
              <a:buClr>
                <a:srgbClr val="FFFFFF"/>
              </a:buClr>
            </a:pPr>
            <a:r>
              <a:rPr lang="en-US" dirty="0"/>
              <a:t>We used Local Directional Pattern and Gradient Directional Pattern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/>
              <a:t>LDP applies Kirsch Masks on Images</a:t>
            </a:r>
          </a:p>
          <a:p>
            <a:pPr>
              <a:buClr>
                <a:srgbClr val="FFFFFF"/>
              </a:buClr>
            </a:pPr>
            <a:r>
              <a:rPr lang="en-US" dirty="0"/>
              <a:t>GDP uses Sobel Kernel and works with Gradient</a:t>
            </a:r>
          </a:p>
          <a:p>
            <a:pPr>
              <a:buClr>
                <a:srgbClr val="FFFFFF"/>
              </a:buClr>
            </a:pPr>
            <a:r>
              <a:rPr lang="en-US" dirty="0"/>
              <a:t>We Got THREE results and Combined them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GDP + KNN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LDP + KNN</a:t>
            </a:r>
          </a:p>
          <a:p>
            <a:pPr lvl="1">
              <a:buClr>
                <a:srgbClr val="FFFFFF"/>
              </a:buClr>
            </a:pPr>
            <a:r>
              <a:rPr lang="en-US" dirty="0"/>
              <a:t>LDP + SVM</a:t>
            </a:r>
          </a:p>
        </p:txBody>
      </p:sp>
    </p:spTree>
    <p:extLst>
      <p:ext uri="{BB962C8B-B14F-4D97-AF65-F5344CB8AC3E}">
        <p14:creationId xmlns:p14="http://schemas.microsoft.com/office/powerpoint/2010/main" val="32559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1.jpg">
            <a:extLst>
              <a:ext uri="{FF2B5EF4-FFF2-40B4-BE49-F238E27FC236}">
                <a16:creationId xmlns:a16="http://schemas.microsoft.com/office/drawing/2014/main" id="{8E0F7147-24A3-4E55-83EE-CAA7358C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1588"/>
            <a:ext cx="12172950" cy="6811011"/>
          </a:xfrm>
          <a:prstGeom prst="rect">
            <a:avLst/>
          </a:prstGeom>
        </p:spPr>
      </p:pic>
      <p:pic>
        <p:nvPicPr>
          <p:cNvPr id="6" name="Picture 6" descr="1.png">
            <a:extLst>
              <a:ext uri="{FF2B5EF4-FFF2-40B4-BE49-F238E27FC236}">
                <a16:creationId xmlns:a16="http://schemas.microsoft.com/office/drawing/2014/main" id="{979813AC-8491-45C6-896A-CFA6CE86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33350"/>
            <a:ext cx="1905000" cy="1905000"/>
          </a:xfrm>
          <a:prstGeom prst="rect">
            <a:avLst/>
          </a:prstGeom>
        </p:spPr>
      </p:pic>
      <p:pic>
        <p:nvPicPr>
          <p:cNvPr id="8" name="Picture 8" descr="2535.png">
            <a:extLst>
              <a:ext uri="{FF2B5EF4-FFF2-40B4-BE49-F238E27FC236}">
                <a16:creationId xmlns:a16="http://schemas.microsoft.com/office/drawing/2014/main" id="{DD5BF73D-F639-42ED-AF3A-E8EB23A3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133350"/>
            <a:ext cx="1905000" cy="1905000"/>
          </a:xfrm>
          <a:prstGeom prst="rect">
            <a:avLst/>
          </a:prstGeom>
        </p:spPr>
      </p:pic>
      <p:pic>
        <p:nvPicPr>
          <p:cNvPr id="12" name="Picture 12" descr="hist1.PNG">
            <a:extLst>
              <a:ext uri="{FF2B5EF4-FFF2-40B4-BE49-F238E27FC236}">
                <a16:creationId xmlns:a16="http://schemas.microsoft.com/office/drawing/2014/main" id="{B52A7333-54CB-4E81-B561-BC06E401F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3343275"/>
            <a:ext cx="2743200" cy="1581150"/>
          </a:xfrm>
          <a:prstGeom prst="rect">
            <a:avLst/>
          </a:prstGeom>
        </p:spPr>
      </p:pic>
      <p:pic>
        <p:nvPicPr>
          <p:cNvPr id="14" name="Picture 14" descr="hist2.PNG">
            <a:extLst>
              <a:ext uri="{FF2B5EF4-FFF2-40B4-BE49-F238E27FC236}">
                <a16:creationId xmlns:a16="http://schemas.microsoft.com/office/drawing/2014/main" id="{0B658E41-B4CE-46B1-AE53-CF869822E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50" y="3343275"/>
            <a:ext cx="2743200" cy="1590675"/>
          </a:xfrm>
          <a:prstGeom prst="rect">
            <a:avLst/>
          </a:prstGeom>
        </p:spPr>
      </p:pic>
      <p:pic>
        <p:nvPicPr>
          <p:cNvPr id="18" name="Picture 18" descr="hist3.PNG">
            <a:extLst>
              <a:ext uri="{FF2B5EF4-FFF2-40B4-BE49-F238E27FC236}">
                <a16:creationId xmlns:a16="http://schemas.microsoft.com/office/drawing/2014/main" id="{3725312B-9097-4AE6-B2C3-D439937EA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950" y="3362325"/>
            <a:ext cx="2743200" cy="1562100"/>
          </a:xfrm>
          <a:prstGeom prst="rect">
            <a:avLst/>
          </a:prstGeom>
        </p:spPr>
      </p:pic>
      <p:pic>
        <p:nvPicPr>
          <p:cNvPr id="20" name="Picture 20" descr="hist4.PNG">
            <a:extLst>
              <a:ext uri="{FF2B5EF4-FFF2-40B4-BE49-F238E27FC236}">
                <a16:creationId xmlns:a16="http://schemas.microsoft.com/office/drawing/2014/main" id="{63796A58-01BE-4766-89C0-96B942133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150" y="3352800"/>
            <a:ext cx="2743200" cy="15811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2150D-67CE-466D-9EA9-F536F32E12D3}"/>
              </a:ext>
            </a:extLst>
          </p:cNvPr>
          <p:cNvCxnSpPr/>
          <p:nvPr/>
        </p:nvCxnSpPr>
        <p:spPr>
          <a:xfrm>
            <a:off x="5908675" y="1630680"/>
            <a:ext cx="36068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AD18BF-2B51-41B1-B8C4-28905C63DE24}"/>
              </a:ext>
            </a:extLst>
          </p:cNvPr>
          <p:cNvCxnSpPr/>
          <p:nvPr/>
        </p:nvCxnSpPr>
        <p:spPr>
          <a:xfrm>
            <a:off x="4852035" y="1618336"/>
            <a:ext cx="2255520" cy="197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B62FB9-56A0-4E5B-A289-1BAB5EE0594D}"/>
              </a:ext>
            </a:extLst>
          </p:cNvPr>
          <p:cNvCxnSpPr/>
          <p:nvPr/>
        </p:nvCxnSpPr>
        <p:spPr>
          <a:xfrm flipH="1">
            <a:off x="5119370" y="523875"/>
            <a:ext cx="619760" cy="310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B09DA3-17AB-4701-B881-3F68E275BB2A}"/>
              </a:ext>
            </a:extLst>
          </p:cNvPr>
          <p:cNvCxnSpPr/>
          <p:nvPr/>
        </p:nvCxnSpPr>
        <p:spPr>
          <a:xfrm flipH="1">
            <a:off x="2253254" y="560297"/>
            <a:ext cx="258064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5372DF-069A-4331-88FA-59A2FBC57B49}"/>
              </a:ext>
            </a:extLst>
          </p:cNvPr>
          <p:cNvSpPr/>
          <p:nvPr/>
        </p:nvSpPr>
        <p:spPr>
          <a:xfrm>
            <a:off x="2828925" y="876300"/>
            <a:ext cx="1353820" cy="48418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Zones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C200CDC-4713-4336-A04A-737E46220735}"/>
              </a:ext>
            </a:extLst>
          </p:cNvPr>
          <p:cNvSpPr/>
          <p:nvPr/>
        </p:nvSpPr>
        <p:spPr>
          <a:xfrm>
            <a:off x="5114925" y="2162175"/>
            <a:ext cx="484188" cy="102870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D6A09-C565-4FC5-A72B-BA7B1BCDA1CC}"/>
              </a:ext>
            </a:extLst>
          </p:cNvPr>
          <p:cNvSpPr txBox="1"/>
          <p:nvPr/>
        </p:nvSpPr>
        <p:spPr>
          <a:xfrm>
            <a:off x="7000875" y="844550"/>
            <a:ext cx="274320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(KNN, SVM)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F9E0B56-D755-471F-BE32-39657311F9B9}"/>
              </a:ext>
            </a:extLst>
          </p:cNvPr>
          <p:cNvSpPr/>
          <p:nvPr/>
        </p:nvSpPr>
        <p:spPr>
          <a:xfrm>
            <a:off x="8128000" y="1637030"/>
            <a:ext cx="484188" cy="1637983"/>
          </a:xfrm>
          <a:prstGeom prst="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058FA17-69AE-42CA-9D02-4CD676BCFD60}"/>
              </a:ext>
            </a:extLst>
          </p:cNvPr>
          <p:cNvSpPr/>
          <p:nvPr/>
        </p:nvSpPr>
        <p:spPr>
          <a:xfrm>
            <a:off x="10191751" y="844550"/>
            <a:ext cx="1353820" cy="48418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AF23590-647E-4D00-8F5D-5B721E0388B9}"/>
              </a:ext>
            </a:extLst>
          </p:cNvPr>
          <p:cNvSpPr/>
          <p:nvPr/>
        </p:nvSpPr>
        <p:spPr>
          <a:xfrm>
            <a:off x="352425" y="876300"/>
            <a:ext cx="1353820" cy="48418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68D96C-AF1D-46C8-ACBA-892C49C8919D}"/>
              </a:ext>
            </a:extLst>
          </p:cNvPr>
          <p:cNvSpPr txBox="1"/>
          <p:nvPr/>
        </p:nvSpPr>
        <p:spPr>
          <a:xfrm>
            <a:off x="574675" y="5610225"/>
            <a:ext cx="1094263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Method Flow Chart</a:t>
            </a:r>
          </a:p>
        </p:txBody>
      </p:sp>
    </p:spTree>
    <p:extLst>
      <p:ext uri="{BB962C8B-B14F-4D97-AF65-F5344CB8AC3E}">
        <p14:creationId xmlns:p14="http://schemas.microsoft.com/office/powerpoint/2010/main" val="15502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925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Kalpurush</vt:lpstr>
      <vt:lpstr>Vrinda</vt:lpstr>
      <vt:lpstr>Wingdings</vt:lpstr>
      <vt:lpstr>Mesh</vt:lpstr>
      <vt:lpstr>Bangla Handwritten Numeral Character Recognition Using Directional Pattern </vt:lpstr>
      <vt:lpstr>Contents</vt:lpstr>
      <vt:lpstr>Introduction</vt:lpstr>
      <vt:lpstr>Bangla character recognition</vt:lpstr>
      <vt:lpstr>Bangla character recognition Databases</vt:lpstr>
      <vt:lpstr>Steps of hcr</vt:lpstr>
      <vt:lpstr>Directional Pattern</vt:lpstr>
      <vt:lpstr>Our proposed Method</vt:lpstr>
      <vt:lpstr>PowerPoint Presentation</vt:lpstr>
      <vt:lpstr>Local directional pattern</vt:lpstr>
      <vt:lpstr>Gradient Directional Pattern</vt:lpstr>
      <vt:lpstr>PowerPoint Presentation</vt:lpstr>
      <vt:lpstr>Experimental analysis</vt:lpstr>
      <vt:lpstr>PowerPoint Presentation</vt:lpstr>
      <vt:lpstr>Conclusion and future work</vt:lpstr>
      <vt:lpstr>???Question and Answers???</vt:lpstr>
      <vt:lpstr>References</vt:lpstr>
      <vt:lpstr>References (contd.)</vt:lpstr>
      <vt:lpstr>References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Internee</cp:lastModifiedBy>
  <cp:revision>37</cp:revision>
  <dcterms:created xsi:type="dcterms:W3CDTF">2013-07-15T20:24:02Z</dcterms:created>
  <dcterms:modified xsi:type="dcterms:W3CDTF">2017-12-21T08:25:12Z</dcterms:modified>
</cp:coreProperties>
</file>