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5" r:id="rId3"/>
    <p:sldId id="258" r:id="rId4"/>
    <p:sldId id="261" r:id="rId5"/>
    <p:sldId id="262" r:id="rId6"/>
    <p:sldId id="295" r:id="rId7"/>
    <p:sldId id="296" r:id="rId8"/>
    <p:sldId id="269" r:id="rId9"/>
    <p:sldId id="286" r:id="rId10"/>
    <p:sldId id="298" r:id="rId11"/>
    <p:sldId id="271" r:id="rId12"/>
    <p:sldId id="275" r:id="rId13"/>
    <p:sldId id="293" r:id="rId14"/>
    <p:sldId id="282" r:id="rId15"/>
    <p:sldId id="281" r:id="rId16"/>
    <p:sldId id="289" r:id="rId17"/>
    <p:sldId id="290" r:id="rId18"/>
    <p:sldId id="291" r:id="rId19"/>
    <p:sldId id="292" r:id="rId20"/>
    <p:sldId id="284" r:id="rId21"/>
    <p:sldId id="279" r:id="rId22"/>
    <p:sldId id="278" r:id="rId23"/>
    <p:sldId id="297" r:id="rId24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81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Copy-Move Forgery Detection</a:t>
            </a:r>
            <a:r>
              <a:rPr lang="en-US" sz="2000" baseline="0" dirty="0"/>
              <a:t> Method </a:t>
            </a:r>
            <a:r>
              <a:rPr lang="en-US" sz="2000" baseline="0" dirty="0" smtClean="0"/>
              <a:t>Comparison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 smtClean="0"/>
              <a:t>Without any Modification</a:t>
            </a:r>
            <a:endParaRPr lang="en-US" sz="2000" dirty="0"/>
          </a:p>
        </c:rich>
      </c:tx>
      <c:layout>
        <c:manualLayout>
          <c:xMode val="edge"/>
          <c:yMode val="edge"/>
          <c:x val="0.1867740376474016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801909089721994E-2"/>
          <c:y val="0.18131117266851338"/>
          <c:w val="0.91765807880980055"/>
          <c:h val="0.64851935059364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Exact Match</c:v>
                </c:pt>
                <c:pt idx="1">
                  <c:v>DCT</c:v>
                </c:pt>
                <c:pt idx="2">
                  <c:v>PCA</c:v>
                </c:pt>
                <c:pt idx="3">
                  <c:v>7 Features</c:v>
                </c:pt>
                <c:pt idx="4">
                  <c:v>9 Features</c:v>
                </c:pt>
                <c:pt idx="5">
                  <c:v>Proposed Method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0.83379999999999999</c:v>
                </c:pt>
                <c:pt idx="1">
                  <c:v>0.94410000000000005</c:v>
                </c:pt>
                <c:pt idx="2">
                  <c:v>0.87</c:v>
                </c:pt>
                <c:pt idx="3">
                  <c:v>0.88090000000000002</c:v>
                </c:pt>
                <c:pt idx="4">
                  <c:v>0.93640000000000001</c:v>
                </c:pt>
                <c:pt idx="5">
                  <c:v>0.98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Exact Match</c:v>
                </c:pt>
                <c:pt idx="1">
                  <c:v>DCT</c:v>
                </c:pt>
                <c:pt idx="2">
                  <c:v>PCA</c:v>
                </c:pt>
                <c:pt idx="3">
                  <c:v>7 Features</c:v>
                </c:pt>
                <c:pt idx="4">
                  <c:v>9 Features</c:v>
                </c:pt>
                <c:pt idx="5">
                  <c:v>Proposed Method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0.80069999999999997</c:v>
                </c:pt>
                <c:pt idx="1">
                  <c:v>0.82020000000000004</c:v>
                </c:pt>
                <c:pt idx="2">
                  <c:v>0.82950000000000002</c:v>
                </c:pt>
                <c:pt idx="3">
                  <c:v>0.65190000000000003</c:v>
                </c:pt>
                <c:pt idx="4">
                  <c:v>0.92930000000000001</c:v>
                </c:pt>
                <c:pt idx="5">
                  <c:v>0.96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70912"/>
        <c:axId val="39672448"/>
      </c:barChart>
      <c:catAx>
        <c:axId val="3967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72448"/>
        <c:crosses val="autoZero"/>
        <c:auto val="1"/>
        <c:lblAlgn val="ctr"/>
        <c:lblOffset val="100"/>
        <c:noMultiLvlLbl val="0"/>
      </c:catAx>
      <c:valAx>
        <c:axId val="39672448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ysClr val="windowText" lastClr="000000">
                  <a:lumMod val="15000"/>
                  <a:lumOff val="85000"/>
                </a:sys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709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8800431969684057"/>
          <c:y val="0.91710028433945767"/>
          <c:w val="0.1978204416597886"/>
          <c:h val="6.20663823272090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63219196166508"/>
          <c:y val="3.2762459806959764E-2"/>
          <c:w val="0.81453153949896251"/>
          <c:h val="0.767521410756046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pPr>
              <a:ln w="28575">
                <a:solidFill>
                  <a:srgbClr val="FF0000"/>
                </a:solidFill>
              </a:ln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0.98</c:v>
                </c:pt>
                <c:pt idx="1">
                  <c:v>0.96</c:v>
                </c:pt>
                <c:pt idx="2">
                  <c:v>0.95</c:v>
                </c:pt>
                <c:pt idx="3">
                  <c:v>0.92</c:v>
                </c:pt>
                <c:pt idx="4">
                  <c:v>0.9</c:v>
                </c:pt>
                <c:pt idx="5">
                  <c:v>0.88</c:v>
                </c:pt>
                <c:pt idx="6">
                  <c:v>0.87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DCT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0.95</c:v>
                </c:pt>
                <c:pt idx="1">
                  <c:v>0.92</c:v>
                </c:pt>
                <c:pt idx="2">
                  <c:v>0.89</c:v>
                </c:pt>
                <c:pt idx="3">
                  <c:v>0.84</c:v>
                </c:pt>
                <c:pt idx="4">
                  <c:v>0.8</c:v>
                </c:pt>
                <c:pt idx="5">
                  <c:v>0.8</c:v>
                </c:pt>
                <c:pt idx="6">
                  <c:v>0.78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PCA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0.94</c:v>
                </c:pt>
                <c:pt idx="1">
                  <c:v>0.92</c:v>
                </c:pt>
                <c:pt idx="2">
                  <c:v>0.91</c:v>
                </c:pt>
                <c:pt idx="3">
                  <c:v>0.9</c:v>
                </c:pt>
                <c:pt idx="4">
                  <c:v>0.86</c:v>
                </c:pt>
                <c:pt idx="5">
                  <c:v>0.82</c:v>
                </c:pt>
                <c:pt idx="6">
                  <c:v>0.8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 feature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0.88</c:v>
                </c:pt>
                <c:pt idx="1">
                  <c:v>0.88</c:v>
                </c:pt>
                <c:pt idx="2">
                  <c:v>0.87</c:v>
                </c:pt>
                <c:pt idx="3">
                  <c:v>0.8</c:v>
                </c:pt>
                <c:pt idx="4">
                  <c:v>0.78</c:v>
                </c:pt>
                <c:pt idx="5">
                  <c:v>0.8</c:v>
                </c:pt>
                <c:pt idx="6">
                  <c:v>0.78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9 feature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0.96</c:v>
                </c:pt>
                <c:pt idx="1">
                  <c:v>0.95</c:v>
                </c:pt>
                <c:pt idx="2">
                  <c:v>0.9</c:v>
                </c:pt>
                <c:pt idx="3">
                  <c:v>0.88</c:v>
                </c:pt>
                <c:pt idx="4">
                  <c:v>0.85</c:v>
                </c:pt>
                <c:pt idx="5">
                  <c:v>0.86</c:v>
                </c:pt>
                <c:pt idx="6">
                  <c:v>0.82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Exact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0.92</c:v>
                </c:pt>
                <c:pt idx="1">
                  <c:v>0.9</c:v>
                </c:pt>
                <c:pt idx="2">
                  <c:v>0.88</c:v>
                </c:pt>
                <c:pt idx="3">
                  <c:v>0.72</c:v>
                </c:pt>
                <c:pt idx="4">
                  <c:v>0.72</c:v>
                </c:pt>
                <c:pt idx="5">
                  <c:v>0.65</c:v>
                </c:pt>
                <c:pt idx="6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95456"/>
        <c:axId val="38996992"/>
      </c:lineChart>
      <c:catAx>
        <c:axId val="3899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8996992"/>
        <c:crosses val="autoZero"/>
        <c:auto val="1"/>
        <c:lblAlgn val="ctr"/>
        <c:lblOffset val="100"/>
        <c:noMultiLvlLbl val="0"/>
      </c:catAx>
      <c:valAx>
        <c:axId val="3899699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8995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88384108990752352"/>
          <c:w val="0.99924518079965907"/>
          <c:h val="0.107024550936637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940315016436E-2"/>
          <c:y val="3.5254804767732031E-2"/>
          <c:w val="0.9106059684983564"/>
          <c:h val="0.757638730252072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ln w="38100">
                <a:solidFill>
                  <a:srgbClr val="FF0000"/>
                </a:solidFill>
              </a:ln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0.94</c:v>
                </c:pt>
                <c:pt idx="1">
                  <c:v>0.93</c:v>
                </c:pt>
                <c:pt idx="2">
                  <c:v>0.88</c:v>
                </c:pt>
                <c:pt idx="3">
                  <c:v>0.88</c:v>
                </c:pt>
                <c:pt idx="4">
                  <c:v>0.84</c:v>
                </c:pt>
                <c:pt idx="5">
                  <c:v>0.82</c:v>
                </c:pt>
                <c:pt idx="6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DCT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0.91</c:v>
                </c:pt>
                <c:pt idx="1">
                  <c:v>0.89</c:v>
                </c:pt>
                <c:pt idx="2">
                  <c:v>0.85</c:v>
                </c:pt>
                <c:pt idx="3">
                  <c:v>0.78</c:v>
                </c:pt>
                <c:pt idx="4">
                  <c:v>0.62</c:v>
                </c:pt>
                <c:pt idx="5">
                  <c:v>0.45</c:v>
                </c:pt>
                <c:pt idx="6">
                  <c:v>0.38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PCA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0.94</c:v>
                </c:pt>
                <c:pt idx="1">
                  <c:v>0.91</c:v>
                </c:pt>
                <c:pt idx="2">
                  <c:v>0.88</c:v>
                </c:pt>
                <c:pt idx="3">
                  <c:v>0.82</c:v>
                </c:pt>
                <c:pt idx="4">
                  <c:v>0.78</c:v>
                </c:pt>
                <c:pt idx="5">
                  <c:v>0.55000000000000004</c:v>
                </c:pt>
                <c:pt idx="6">
                  <c:v>0.49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 feature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0.9</c:v>
                </c:pt>
                <c:pt idx="1">
                  <c:v>0.87</c:v>
                </c:pt>
                <c:pt idx="2">
                  <c:v>0.81</c:v>
                </c:pt>
                <c:pt idx="3">
                  <c:v>0.81</c:v>
                </c:pt>
                <c:pt idx="4">
                  <c:v>0.69</c:v>
                </c:pt>
                <c:pt idx="5">
                  <c:v>0.43</c:v>
                </c:pt>
                <c:pt idx="6">
                  <c:v>0.35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9 feature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0.96</c:v>
                </c:pt>
                <c:pt idx="1">
                  <c:v>0.94</c:v>
                </c:pt>
                <c:pt idx="2">
                  <c:v>0.9</c:v>
                </c:pt>
                <c:pt idx="3">
                  <c:v>0.86</c:v>
                </c:pt>
                <c:pt idx="4">
                  <c:v>0.82</c:v>
                </c:pt>
                <c:pt idx="5">
                  <c:v>0.67</c:v>
                </c:pt>
                <c:pt idx="6">
                  <c:v>0.55000000000000004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Exact</c:v>
                </c:pt>
              </c:strCache>
            </c:strRef>
          </c:tx>
          <c:spPr>
            <a:ln w="1905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0.89</c:v>
                </c:pt>
                <c:pt idx="1">
                  <c:v>0.88</c:v>
                </c:pt>
                <c:pt idx="2">
                  <c:v>0.82</c:v>
                </c:pt>
                <c:pt idx="3">
                  <c:v>0.77</c:v>
                </c:pt>
                <c:pt idx="4">
                  <c:v>0.45</c:v>
                </c:pt>
                <c:pt idx="5">
                  <c:v>0.32</c:v>
                </c:pt>
                <c:pt idx="6">
                  <c:v>0.25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70336"/>
        <c:axId val="39076224"/>
      </c:lineChart>
      <c:catAx>
        <c:axId val="3907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9076224"/>
        <c:crosses val="autoZero"/>
        <c:auto val="1"/>
        <c:lblAlgn val="ctr"/>
        <c:lblOffset val="100"/>
        <c:noMultiLvlLbl val="0"/>
      </c:catAx>
      <c:valAx>
        <c:axId val="3907622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070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87309806655934796"/>
          <c:w val="1"/>
          <c:h val="0.1057948364187408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31105469328175"/>
          <c:y val="3.3563218390804596E-2"/>
          <c:w val="0.8795428122065887"/>
          <c:h val="0.718039867861344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pPr>
              <a:ln w="28575">
                <a:solidFill>
                  <a:srgbClr val="FF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0.97</c:v>
                </c:pt>
                <c:pt idx="1">
                  <c:v>0.95</c:v>
                </c:pt>
                <c:pt idx="2">
                  <c:v>0.93</c:v>
                </c:pt>
                <c:pt idx="3">
                  <c:v>0.93</c:v>
                </c:pt>
                <c:pt idx="4">
                  <c:v>0.89</c:v>
                </c:pt>
                <c:pt idx="5">
                  <c:v>0.88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DCT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</c:v>
                </c:pt>
                <c:pt idx="1">
                  <c:v>0.77</c:v>
                </c:pt>
                <c:pt idx="2">
                  <c:v>0.77</c:v>
                </c:pt>
                <c:pt idx="3">
                  <c:v>0.72</c:v>
                </c:pt>
                <c:pt idx="4">
                  <c:v>0.7</c:v>
                </c:pt>
                <c:pt idx="5">
                  <c:v>0.71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PCA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0.87</c:v>
                </c:pt>
                <c:pt idx="1">
                  <c:v>0.89</c:v>
                </c:pt>
                <c:pt idx="2">
                  <c:v>0.88</c:v>
                </c:pt>
                <c:pt idx="3">
                  <c:v>0.87</c:v>
                </c:pt>
                <c:pt idx="4">
                  <c:v>0.81</c:v>
                </c:pt>
                <c:pt idx="5">
                  <c:v>0.82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 feature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</c:v>
                </c:pt>
                <c:pt idx="1">
                  <c:v>0.92</c:v>
                </c:pt>
                <c:pt idx="2">
                  <c:v>0.9</c:v>
                </c:pt>
                <c:pt idx="3">
                  <c:v>0.87</c:v>
                </c:pt>
                <c:pt idx="4">
                  <c:v>0.85</c:v>
                </c:pt>
                <c:pt idx="5">
                  <c:v>0.81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9 feature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0.94</c:v>
                </c:pt>
                <c:pt idx="1">
                  <c:v>0.92</c:v>
                </c:pt>
                <c:pt idx="2">
                  <c:v>0.87</c:v>
                </c:pt>
                <c:pt idx="3">
                  <c:v>0.88</c:v>
                </c:pt>
                <c:pt idx="4">
                  <c:v>0.82</c:v>
                </c:pt>
                <c:pt idx="5">
                  <c:v>0.82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Exact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0.8</c:v>
                </c:pt>
                <c:pt idx="1">
                  <c:v>0.81</c:v>
                </c:pt>
                <c:pt idx="2">
                  <c:v>0.66</c:v>
                </c:pt>
                <c:pt idx="3">
                  <c:v>0.66</c:v>
                </c:pt>
                <c:pt idx="4">
                  <c:v>0.67</c:v>
                </c:pt>
                <c:pt idx="5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25984"/>
        <c:axId val="39244160"/>
      </c:lineChart>
      <c:catAx>
        <c:axId val="3922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9244160"/>
        <c:crosses val="autoZero"/>
        <c:auto val="1"/>
        <c:lblAlgn val="ctr"/>
        <c:lblOffset val="100"/>
        <c:noMultiLvlLbl val="0"/>
      </c:catAx>
      <c:valAx>
        <c:axId val="3924416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225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3338474210310459E-2"/>
          <c:y val="0.86391460765680139"/>
          <c:w val="0.91666161105637756"/>
          <c:h val="0.124591108533781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83401170536295E-2"/>
          <c:y val="6.4121937843298282E-2"/>
          <c:w val="0.88807206056652488"/>
          <c:h val="0.671055641061411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ln w="38100">
                <a:solidFill>
                  <a:srgbClr val="FF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0.91</c:v>
                </c:pt>
                <c:pt idx="1">
                  <c:v>0.91</c:v>
                </c:pt>
                <c:pt idx="2">
                  <c:v>0.89</c:v>
                </c:pt>
                <c:pt idx="3">
                  <c:v>0.87</c:v>
                </c:pt>
                <c:pt idx="4">
                  <c:v>0.84</c:v>
                </c:pt>
                <c:pt idx="5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DCT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0.68</c:v>
                </c:pt>
                <c:pt idx="1">
                  <c:v>0.66</c:v>
                </c:pt>
                <c:pt idx="2">
                  <c:v>0.66</c:v>
                </c:pt>
                <c:pt idx="3">
                  <c:v>0.57999999999999996</c:v>
                </c:pt>
                <c:pt idx="4">
                  <c:v>0.49</c:v>
                </c:pt>
                <c:pt idx="5">
                  <c:v>0.48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PCA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0.74</c:v>
                </c:pt>
                <c:pt idx="1">
                  <c:v>0.72</c:v>
                </c:pt>
                <c:pt idx="2">
                  <c:v>0.64</c:v>
                </c:pt>
                <c:pt idx="3">
                  <c:v>0.56000000000000005</c:v>
                </c:pt>
                <c:pt idx="4">
                  <c:v>0.53</c:v>
                </c:pt>
                <c:pt idx="5">
                  <c:v>0.54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 feature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0.87</c:v>
                </c:pt>
                <c:pt idx="1">
                  <c:v>0.87</c:v>
                </c:pt>
                <c:pt idx="2">
                  <c:v>0.78</c:v>
                </c:pt>
                <c:pt idx="3">
                  <c:v>0.75</c:v>
                </c:pt>
                <c:pt idx="4">
                  <c:v>0.76</c:v>
                </c:pt>
                <c:pt idx="5">
                  <c:v>0.71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9 feature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0.84</c:v>
                </c:pt>
                <c:pt idx="1">
                  <c:v>0.82</c:v>
                </c:pt>
                <c:pt idx="2">
                  <c:v>0.82</c:v>
                </c:pt>
                <c:pt idx="3">
                  <c:v>0.82</c:v>
                </c:pt>
                <c:pt idx="4">
                  <c:v>0.74</c:v>
                </c:pt>
                <c:pt idx="5">
                  <c:v>0.72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Exact</c:v>
                </c:pt>
              </c:strCache>
            </c:strRef>
          </c:tx>
          <c:spPr>
            <a:ln w="19050"/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0.65</c:v>
                </c:pt>
                <c:pt idx="1">
                  <c:v>0.67</c:v>
                </c:pt>
                <c:pt idx="2">
                  <c:v>0.63</c:v>
                </c:pt>
                <c:pt idx="3">
                  <c:v>0.62</c:v>
                </c:pt>
                <c:pt idx="4">
                  <c:v>0.63</c:v>
                </c:pt>
                <c:pt idx="5">
                  <c:v>0.56000000000000005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41792"/>
        <c:axId val="39843328"/>
      </c:lineChart>
      <c:catAx>
        <c:axId val="3984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9843328"/>
        <c:crosses val="autoZero"/>
        <c:auto val="1"/>
        <c:lblAlgn val="ctr"/>
        <c:lblOffset val="100"/>
        <c:noMultiLvlLbl val="0"/>
      </c:catAx>
      <c:valAx>
        <c:axId val="3984332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841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0580444509780505E-2"/>
          <c:y val="0.86750128335548637"/>
          <c:w val="0.94941955549021961"/>
          <c:h val="0.12302929383917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3445017955064"/>
          <c:y val="6.1629588795085198E-2"/>
          <c:w val="0.88353365478066825"/>
          <c:h val="0.674936419667137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pPr>
              <a:ln w="28575">
                <a:solidFill>
                  <a:srgbClr val="FF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0.94</c:v>
                </c:pt>
                <c:pt idx="1">
                  <c:v>0.92</c:v>
                </c:pt>
                <c:pt idx="2">
                  <c:v>0.9</c:v>
                </c:pt>
                <c:pt idx="3">
                  <c:v>0.85</c:v>
                </c:pt>
                <c:pt idx="4">
                  <c:v>0.72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DCT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0.91</c:v>
                </c:pt>
                <c:pt idx="1">
                  <c:v>0.87</c:v>
                </c:pt>
                <c:pt idx="2">
                  <c:v>0.86</c:v>
                </c:pt>
                <c:pt idx="3">
                  <c:v>0.81</c:v>
                </c:pt>
                <c:pt idx="4">
                  <c:v>0.63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PCA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0.97</c:v>
                </c:pt>
                <c:pt idx="1">
                  <c:v>0.93</c:v>
                </c:pt>
                <c:pt idx="2">
                  <c:v>0.87</c:v>
                </c:pt>
                <c:pt idx="3">
                  <c:v>0.82</c:v>
                </c:pt>
                <c:pt idx="4">
                  <c:v>0.7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 feature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0.91</c:v>
                </c:pt>
                <c:pt idx="1">
                  <c:v>0.85</c:v>
                </c:pt>
                <c:pt idx="2">
                  <c:v>0.71</c:v>
                </c:pt>
                <c:pt idx="3">
                  <c:v>0.69</c:v>
                </c:pt>
                <c:pt idx="4">
                  <c:v>0.54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9 feature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0.95</c:v>
                </c:pt>
                <c:pt idx="1">
                  <c:v>0.95</c:v>
                </c:pt>
                <c:pt idx="2">
                  <c:v>0.9</c:v>
                </c:pt>
                <c:pt idx="3">
                  <c:v>0.81</c:v>
                </c:pt>
                <c:pt idx="4">
                  <c:v>0.67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Exact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0.86</c:v>
                </c:pt>
                <c:pt idx="1">
                  <c:v>0.76</c:v>
                </c:pt>
                <c:pt idx="2">
                  <c:v>0.56999999999999995</c:v>
                </c:pt>
                <c:pt idx="3">
                  <c:v>0.44</c:v>
                </c:pt>
                <c:pt idx="4">
                  <c:v>0.42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82112"/>
        <c:axId val="39892096"/>
      </c:lineChart>
      <c:catAx>
        <c:axId val="3988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9892096"/>
        <c:crosses val="autoZero"/>
        <c:auto val="1"/>
        <c:lblAlgn val="ctr"/>
        <c:lblOffset val="100"/>
        <c:noMultiLvlLbl val="0"/>
      </c:catAx>
      <c:valAx>
        <c:axId val="3989209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882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8301227475638757E-2"/>
          <c:y val="0.86994998638493193"/>
          <c:w val="0.91666161105637756"/>
          <c:h val="0.124591108533781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009256907402703E-2"/>
          <c:y val="6.4121937843298282E-2"/>
          <c:w val="0.88944633533711503"/>
          <c:h val="0.671055641061411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method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ln w="38100">
                <a:solidFill>
                  <a:srgbClr val="FF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</c:v>
                </c:pt>
                <c:pt idx="1">
                  <c:v>0.84</c:v>
                </c:pt>
                <c:pt idx="2">
                  <c:v>0.8</c:v>
                </c:pt>
                <c:pt idx="3">
                  <c:v>0.72</c:v>
                </c:pt>
                <c:pt idx="4">
                  <c:v>0.69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DCT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0.86</c:v>
                </c:pt>
                <c:pt idx="1">
                  <c:v>0.81</c:v>
                </c:pt>
                <c:pt idx="2">
                  <c:v>0.82</c:v>
                </c:pt>
                <c:pt idx="3">
                  <c:v>0.56999999999999995</c:v>
                </c:pt>
                <c:pt idx="4">
                  <c:v>0.49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PCA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0.94</c:v>
                </c:pt>
                <c:pt idx="1">
                  <c:v>0.86</c:v>
                </c:pt>
                <c:pt idx="2">
                  <c:v>0.73</c:v>
                </c:pt>
                <c:pt idx="3">
                  <c:v>0.61</c:v>
                </c:pt>
                <c:pt idx="4">
                  <c:v>0.39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 feature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0.84</c:v>
                </c:pt>
                <c:pt idx="1">
                  <c:v>0.83</c:v>
                </c:pt>
                <c:pt idx="2">
                  <c:v>0.74</c:v>
                </c:pt>
                <c:pt idx="3">
                  <c:v>0.57999999999999996</c:v>
                </c:pt>
                <c:pt idx="4">
                  <c:v>0.42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9 feature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0.92</c:v>
                </c:pt>
                <c:pt idx="1">
                  <c:v>0.85</c:v>
                </c:pt>
                <c:pt idx="2">
                  <c:v>0.72</c:v>
                </c:pt>
                <c:pt idx="3">
                  <c:v>0.68</c:v>
                </c:pt>
                <c:pt idx="4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Exact</c:v>
                </c:pt>
              </c:strCache>
            </c:strRef>
          </c:tx>
          <c:spPr>
            <a:ln w="19050"/>
          </c:spPr>
          <c:cat>
            <c:numRef>
              <c:f>Sheet1!$A$2:$A$6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0.81</c:v>
                </c:pt>
                <c:pt idx="1">
                  <c:v>0.82</c:v>
                </c:pt>
                <c:pt idx="2">
                  <c:v>0.48</c:v>
                </c:pt>
                <c:pt idx="3">
                  <c:v>0.41</c:v>
                </c:pt>
                <c:pt idx="4">
                  <c:v>0.31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16288"/>
        <c:axId val="39917824"/>
      </c:lineChart>
      <c:catAx>
        <c:axId val="399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9917824"/>
        <c:crosses val="autoZero"/>
        <c:auto val="1"/>
        <c:lblAlgn val="ctr"/>
        <c:lblOffset val="100"/>
        <c:noMultiLvlLbl val="0"/>
      </c:catAx>
      <c:valAx>
        <c:axId val="3991782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916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7.8576919820506311E-2"/>
          <c:y val="0.876970719329077"/>
          <c:w val="0.9214230801794937"/>
          <c:h val="0.12302929383917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0.5871</cdr:x>
      <cdr:y>0.11565</cdr:y>
    </cdr:from>
    <cdr:to>
      <cdr:x>0.97041</cdr:x>
      <cdr:y>0.81986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2600326" y="538133"/>
          <a:ext cx="1697736" cy="32766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92D050"/>
          </a:solidFill>
          <a:prstDash val="lg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396DED-AFE8-47A0-9EDD-A81BBE7A4B51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51996BB-4B35-458A-86C4-C9B5C33F8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5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B1F64A6-A8B8-46B0-93FA-F56C3FBBC50F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410BE4C-7D7A-4F67-822A-2359C5D86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BE4C-7D7A-4F67-822A-2359C5D868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43ED61-58BF-4818-B4EC-800890169866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1311-C178-47EA-867F-2FBD8E6A4916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8ECC-ED1C-4506-8CF9-D4CC41B690D5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ED45-C701-4708-9C3B-A91BB1DA5FAF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EAE-95AB-4705-8ADE-86555E1DE4E6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4BD4-9E7F-4E94-9A9F-C3B2C785F053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BDB67E-C90D-49F5-A46B-4E264B4D4253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C49958A-2AE7-43FA-BDCC-22033CE2B724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7C09-3A20-40E3-8160-95F88BE97EA2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A365-AC75-468A-8327-2A87B8FF746F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F3E-4940-42DA-8DCA-3B4D5752A70A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E38664A-6A96-4A22-8102-DD167C1D2A7C}" type="datetime1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098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 Efficient Circular Block Approach for Copy-Move Forgery Detection</a:t>
            </a:r>
            <a:br>
              <a:rPr lang="en-US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4267200"/>
            <a:ext cx="4443663" cy="2590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Supervised </a:t>
            </a:r>
            <a:r>
              <a:rPr lang="en-US" sz="2000" b="1" dirty="0" smtClean="0"/>
              <a:t>by</a:t>
            </a:r>
            <a:endParaRPr lang="en-US" sz="2000" b="1" dirty="0"/>
          </a:p>
          <a:p>
            <a:r>
              <a:rPr lang="en-US" sz="2000" dirty="0" smtClean="0"/>
              <a:t>Md</a:t>
            </a:r>
            <a:r>
              <a:rPr lang="en-US" sz="2000" dirty="0"/>
              <a:t>. </a:t>
            </a:r>
            <a:r>
              <a:rPr lang="en-US" sz="2000" dirty="0" err="1"/>
              <a:t>Hasanul</a:t>
            </a:r>
            <a:r>
              <a:rPr lang="en-US" sz="2000" dirty="0"/>
              <a:t> </a:t>
            </a:r>
            <a:r>
              <a:rPr lang="en-US" sz="2000" dirty="0" err="1" smtClean="0"/>
              <a:t>Kabir</a:t>
            </a:r>
            <a:r>
              <a:rPr lang="en-US" sz="2000" dirty="0" smtClean="0"/>
              <a:t>, PhD.</a:t>
            </a:r>
            <a:endParaRPr lang="en-US" sz="2000" dirty="0"/>
          </a:p>
          <a:p>
            <a:r>
              <a:rPr lang="en-US" sz="2000" dirty="0"/>
              <a:t>Assistant </a:t>
            </a:r>
            <a:r>
              <a:rPr lang="en-US" sz="2000" dirty="0" smtClean="0"/>
              <a:t>Professor, CSE </a:t>
            </a:r>
            <a:r>
              <a:rPr lang="en-US" sz="2000" dirty="0"/>
              <a:t>Dept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Islamic University of Technology(IUT)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Presented by</a:t>
            </a:r>
          </a:p>
          <a:p>
            <a:r>
              <a:rPr lang="en-US" sz="2000" dirty="0" err="1" smtClean="0"/>
              <a:t>Rafsanjany</a:t>
            </a:r>
            <a:r>
              <a:rPr lang="en-US" sz="2000" dirty="0" smtClean="0"/>
              <a:t> </a:t>
            </a:r>
            <a:r>
              <a:rPr lang="en-US" sz="2000" dirty="0" err="1" smtClean="0"/>
              <a:t>Kushol</a:t>
            </a:r>
            <a:r>
              <a:rPr lang="en-US" sz="2000" dirty="0" smtClean="0"/>
              <a:t>	094404</a:t>
            </a:r>
          </a:p>
          <a:p>
            <a:r>
              <a:rPr lang="en-US" sz="2000" dirty="0" smtClean="0"/>
              <a:t>Md. </a:t>
            </a:r>
            <a:r>
              <a:rPr lang="en-US" sz="2000" dirty="0" err="1" smtClean="0"/>
              <a:t>Sirajus</a:t>
            </a:r>
            <a:r>
              <a:rPr lang="en-US" sz="2000" dirty="0" smtClean="0"/>
              <a:t> </a:t>
            </a:r>
            <a:r>
              <a:rPr lang="en-US" sz="2000" dirty="0" err="1" smtClean="0"/>
              <a:t>Salekin</a:t>
            </a:r>
            <a:r>
              <a:rPr lang="en-US" sz="2000" dirty="0" smtClean="0"/>
              <a:t>	094405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609600"/>
            <a:ext cx="643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mbria" pitchFamily="18" charset="0"/>
              </a:rPr>
              <a:t>Islamic University of Technology (IUT)</a:t>
            </a:r>
          </a:p>
          <a:p>
            <a:pPr algn="ctr"/>
            <a:r>
              <a:rPr lang="en-US" sz="2000" dirty="0" smtClean="0">
                <a:solidFill>
                  <a:srgbClr val="92D050"/>
                </a:solidFill>
                <a:latin typeface="Cambria" pitchFamily="18" charset="0"/>
              </a:rPr>
              <a:t>Department of Computer Science and Engineering(CSE)</a:t>
            </a:r>
            <a:endParaRPr lang="en-US" sz="2000" dirty="0">
              <a:solidFill>
                <a:srgbClr val="92D050"/>
              </a:solidFill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6" y="632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10 September,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2" y="361680"/>
            <a:ext cx="8817429" cy="8906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Proposed Method(cont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0307" y="39168"/>
            <a:ext cx="816429" cy="328863"/>
          </a:xfrm>
        </p:spPr>
        <p:txBody>
          <a:bodyPr/>
          <a:lstStyle/>
          <a:p>
            <a:fld id="{B6F15528-21DE-4FAA-801E-634DDDAF4B2B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5379" y="1286121"/>
            <a:ext cx="3970422" cy="51908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Clr>
                <a:srgbClr val="A04DA3"/>
              </a:buClr>
              <a:buFont typeface="Georgia"/>
              <a:buNone/>
            </a:pPr>
            <a:endParaRPr lang="en-US" sz="1400" dirty="0">
              <a:solidFill>
                <a:srgbClr val="7030A0"/>
              </a:solidFill>
            </a:endParaRPr>
          </a:p>
          <a:p>
            <a:pPr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Sorting and Comparison</a:t>
            </a:r>
          </a:p>
          <a:p>
            <a:pPr marL="109728" indent="0">
              <a:buClr>
                <a:srgbClr val="A04DA3"/>
              </a:buClr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>
              <a:buClr>
                <a:srgbClr val="A04DA3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prstClr val="black"/>
                </a:solidFill>
              </a:rPr>
              <a:t>For finding any similar block, each block checks its next n</a:t>
            </a:r>
            <a:r>
              <a:rPr lang="en-US" sz="1800" baseline="30000" dirty="0" smtClean="0">
                <a:solidFill>
                  <a:prstClr val="black"/>
                </a:solidFill>
              </a:rPr>
              <a:t>th</a:t>
            </a:r>
            <a:r>
              <a:rPr lang="en-US" sz="1800" dirty="0" smtClean="0">
                <a:solidFill>
                  <a:prstClr val="black"/>
                </a:solidFill>
              </a:rPr>
              <a:t> consecutive blocks</a:t>
            </a:r>
          </a:p>
          <a:p>
            <a:pPr>
              <a:buClr>
                <a:srgbClr val="A04DA3"/>
              </a:buClr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prstClr val="black"/>
              </a:solidFill>
            </a:endParaRPr>
          </a:p>
          <a:p>
            <a:pPr>
              <a:buClr>
                <a:srgbClr val="A04DA3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prstClr val="black"/>
                </a:solidFill>
              </a:rPr>
              <a:t>Distance threshold, Frequency threshold and Feature threshold are used to take the final decision of similarity match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1489363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3581400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86400" y="1988127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93327" y="2514600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86400" y="3048000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0" y="4114800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24800" y="1510144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24800" y="3602181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24800" y="2008908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31727" y="2535381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24800" y="3068781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24800" y="4135581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>
            <a:off x="6476998" y="1766454"/>
            <a:ext cx="1447800" cy="519545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6476998" y="1756061"/>
            <a:ext cx="1454727" cy="1056411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6783530" y="2204603"/>
            <a:ext cx="1558637" cy="7239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6518562" y="2473036"/>
            <a:ext cx="2092036" cy="72043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86400" y="4648200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86400" y="5181600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24800" y="4668981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931727" y="5202381"/>
            <a:ext cx="9906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486400" y="1614865"/>
            <a:ext cx="8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93327" y="2156008"/>
            <a:ext cx="8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551052" y="3204676"/>
            <a:ext cx="92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534889" y="3750755"/>
            <a:ext cx="942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i+4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39507" y="4271476"/>
            <a:ext cx="937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i+5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39508" y="4804876"/>
            <a:ext cx="937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i+6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39509" y="5338276"/>
            <a:ext cx="937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i+7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34889" y="2671276"/>
            <a:ext cx="884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931727" y="1646039"/>
            <a:ext cx="8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938654" y="2187182"/>
            <a:ext cx="8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996379" y="3235850"/>
            <a:ext cx="92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980216" y="3781929"/>
            <a:ext cx="942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i+4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984834" y="4302650"/>
            <a:ext cx="937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i+5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84835" y="4836050"/>
            <a:ext cx="937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i+6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984836" y="5369450"/>
            <a:ext cx="937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i+7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980216" y="2702450"/>
            <a:ext cx="884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r>
              <a:rPr lang="en-US" sz="1100" b="1" dirty="0" smtClean="0"/>
              <a:t>lock  i+2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257800" y="6229242"/>
            <a:ext cx="353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Fig:  n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Consecutive block searching</a:t>
            </a:r>
            <a:endParaRPr lang="en-US" sz="2400" b="1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6483927" y="2265220"/>
            <a:ext cx="1447800" cy="519545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6483927" y="2254827"/>
            <a:ext cx="1454727" cy="1056411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6790459" y="2703369"/>
            <a:ext cx="1558637" cy="7239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6525491" y="2971802"/>
            <a:ext cx="2092036" cy="72043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34951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 and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5378" y="1490912"/>
            <a:ext cx="8085221" cy="50622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en-US" sz="1800" dirty="0" smtClean="0"/>
          </a:p>
          <a:p>
            <a:r>
              <a:rPr lang="en-US" sz="1800" b="1" dirty="0" smtClean="0">
                <a:solidFill>
                  <a:srgbClr val="002060"/>
                </a:solidFill>
              </a:rPr>
              <a:t>Dataset: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 We have collected benchmark data from internet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Using Adobe Photoshop we have also made some forged images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First part of our dataset contains forged images without any modification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Second part of the dataset is formed with compressed images with different quality factor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Third part of the dataset contains some Noisy images with different SNR db.</a:t>
            </a:r>
            <a:endParaRPr lang="en-US" sz="16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Fourth part of the dataset contains some Rotated and flipped images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Fifth and last part of our dataset is formed with some blurred images for different standard deviation</a:t>
            </a:r>
          </a:p>
          <a:p>
            <a:pPr marL="704088" lvl="2" indent="0">
              <a:buNone/>
            </a:pPr>
            <a:endParaRPr lang="en-US" sz="1600" dirty="0" smtClean="0"/>
          </a:p>
          <a:p>
            <a:r>
              <a:rPr lang="en-US" sz="1800" b="1" dirty="0" smtClean="0">
                <a:solidFill>
                  <a:srgbClr val="002060"/>
                </a:solidFill>
              </a:rPr>
              <a:t>Implementation: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Implementation is done with Matlab 2010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Already we have implemented several existing methods &amp; made a comparison </a:t>
            </a:r>
            <a:r>
              <a:rPr lang="en-US" sz="1800" dirty="0" smtClean="0">
                <a:solidFill>
                  <a:schemeClr val="tx1"/>
                </a:solidFill>
              </a:rPr>
              <a:t>with our own detection method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34951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3346" y="1524000"/>
                <a:ext cx="8423389" cy="16002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•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Georgia"/>
                  <a:buChar char="▫"/>
                  <a:defRPr kumimoji="0" sz="2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4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20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8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For severa</a:t>
                </a:r>
                <a:r>
                  <a:rPr lang="en-US" sz="1800" dirty="0"/>
                  <a:t>l</a:t>
                </a:r>
                <a:r>
                  <a:rPr lang="en-US" sz="1800" dirty="0" smtClean="0"/>
                  <a:t> benchmark data images we have calculated the average Precision &amp; Recall values according to</a:t>
                </a:r>
              </a:p>
              <a:p>
                <a:pPr marL="109728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109728" indent="0">
                  <a:buNone/>
                </a:pPr>
                <a:r>
                  <a:rPr lang="en-US" sz="1800" b="1" dirty="0" smtClean="0"/>
                  <a:t>                         Precision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𝑃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sz="1800" dirty="0"/>
                  <a:t>     </a:t>
                </a:r>
                <a:r>
                  <a:rPr lang="en-US" sz="1800" b="1" dirty="0"/>
                  <a:t>Recall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Fn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6" y="1524000"/>
                <a:ext cx="8423389" cy="1600200"/>
              </a:xfrm>
              <a:prstGeom prst="rect">
                <a:avLst/>
              </a:prstGeom>
              <a:blipFill rotWithShape="1">
                <a:blip r:embed="rId2"/>
                <a:stretch>
                  <a:fillRect t="-1901" b="-14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46394295"/>
              </p:ext>
            </p:extLst>
          </p:nvPr>
        </p:nvGraphicFramePr>
        <p:xfrm>
          <a:off x="513346" y="3124200"/>
          <a:ext cx="824965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60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6" y="40808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8423389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Rotation &amp; Flipping</a:t>
            </a:r>
            <a:endParaRPr lang="en-US" sz="9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7" name="Picture 6" descr="G:\8th sem\Thesis\Dataset\Selected\imgg\Rotation\30\global-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424356"/>
            <a:ext cx="335280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G:\8th sem\Thesis\Dataset\Selected\imgg\Rotation\30\global-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8" y="1905000"/>
            <a:ext cx="3355848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Rafsanjany\Documents\flip_outpu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5" y="4424356"/>
            <a:ext cx="3355848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PICTURES\wallpaper\Wallpapers on 172.16.27.37\global warming\global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900867"/>
            <a:ext cx="3352800" cy="2213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185089" y="4116579"/>
            <a:ext cx="307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Forged Flipped Image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75432" y="660334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Ground truth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6118" y="6601691"/>
            <a:ext cx="228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Output result image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51420" y="4109651"/>
            <a:ext cx="270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Original Image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23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:\8th sem\Thesis\SequencialImprovement\New folder\pic_compression\04_red_tower4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905000"/>
            <a:ext cx="256499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6" y="40808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Experimental Results(cont.)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8423389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JPEG Compression</a:t>
            </a:r>
            <a:endParaRPr lang="en-US" sz="9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5" y="1905000"/>
            <a:ext cx="2595494" cy="189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41" y="1897824"/>
            <a:ext cx="2541871" cy="1906403"/>
          </a:xfrm>
          <a:prstGeom prst="rect">
            <a:avLst/>
          </a:prstGeom>
        </p:spPr>
      </p:pic>
      <p:pic>
        <p:nvPicPr>
          <p:cNvPr id="18" name="Picture 17" descr="G:\8th sem\Thesis\SequencialImprovement\New folder\pic_compression\04_1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2" y="1905000"/>
            <a:ext cx="2556338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G:\8th sem\Thesis\SequencialImprovement\New folder\pic_compression\04_9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5" y="4495800"/>
            <a:ext cx="259549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G:\8th sem\Thesis\SequencialImprovement\New folder\pic_compression\04_70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41" y="4495800"/>
            <a:ext cx="254187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G:\8th sem\Thesis\SequencialImprovement\New folder\pic_compression\04_50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2" y="4495800"/>
            <a:ext cx="2556338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77546" y="396590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Forged Image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95700" y="398326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Ground truth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3989" y="4000622"/>
            <a:ext cx="228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Output result image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512" y="6502937"/>
            <a:ext cx="259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For quality factor 90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651320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For </a:t>
            </a:r>
            <a:r>
              <a:rPr lang="en-US" sz="1400" dirty="0" smtClean="0"/>
              <a:t>quality factor 70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65132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For </a:t>
            </a:r>
            <a:r>
              <a:rPr lang="en-US" sz="1400" dirty="0" smtClean="0"/>
              <a:t>quality factor 50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0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5" y="50592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Experimental Results(cont.)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3346" y="1445267"/>
            <a:ext cx="8423389" cy="8067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For several JPEG compression quality factor, Precision &amp; Recall Comparison</a:t>
            </a:r>
          </a:p>
          <a:p>
            <a:pPr marL="109728" indent="0">
              <a:buNone/>
            </a:pPr>
            <a:r>
              <a:rPr lang="en-US" sz="1800" dirty="0" smtClean="0"/>
              <a:t> 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50472" y="184766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399" y="184766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14" name="Chart 13" title="JPEG compression"/>
          <p:cNvGraphicFramePr/>
          <p:nvPr>
            <p:extLst>
              <p:ext uri="{D42A27DB-BD31-4B8C-83A1-F6EECF244321}">
                <p14:modId xmlns:p14="http://schemas.microsoft.com/office/powerpoint/2010/main" val="479456699"/>
              </p:ext>
            </p:extLst>
          </p:nvPr>
        </p:nvGraphicFramePr>
        <p:xfrm>
          <a:off x="228600" y="2216999"/>
          <a:ext cx="4496441" cy="448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26556985"/>
              </p:ext>
            </p:extLst>
          </p:nvPr>
        </p:nvGraphicFramePr>
        <p:xfrm>
          <a:off x="4725040" y="2216999"/>
          <a:ext cx="4418960" cy="464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0" y="2667000"/>
            <a:ext cx="1447800" cy="3505200"/>
          </a:xfrm>
          <a:prstGeom prst="rect">
            <a:avLst/>
          </a:prstGeom>
          <a:noFill/>
          <a:ln w="2857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6" y="40808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Experimental Results(cont.)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8423389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Blurred Image</a:t>
            </a:r>
            <a:endParaRPr lang="en-US" sz="9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7546" y="396590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Forged Image</a:t>
            </a:r>
            <a:endParaRPr lang="en-US" sz="1400" dirty="0"/>
          </a:p>
        </p:txBody>
      </p:sp>
      <p:pic>
        <p:nvPicPr>
          <p:cNvPr id="13" name="Picture 12" descr="G:\8th sem\Thesis\Dataset\Selected\imgg\03_kore4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2593970" cy="195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:\8th sem\Thesis\SequencialImprovement\New folder\pic_blur\03_blu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7" y="1893252"/>
            <a:ext cx="2593970" cy="196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:\8th sem\Thesis\Dataset\Selected\imgg\03_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4999"/>
            <a:ext cx="2590800" cy="196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G:\8th sem\Thesis\SequencialImprovement\New folder\pic_blur\03_100%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02460"/>
            <a:ext cx="2514600" cy="19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G:\8th sem\Thesis\SequencialImprovement\New folder\pic_blur\03_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477104"/>
            <a:ext cx="2650490" cy="184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G:\8th sem\Thesis\SequencialImprovement\New folder\pic_blur\03_6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63542"/>
            <a:ext cx="2590800" cy="186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G:\8th sem\Thesis\SequencialImprovement\New folder\pic_blur\03_8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77104"/>
            <a:ext cx="2514600" cy="1847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3695700" y="398326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Ground truth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23989" y="4000622"/>
            <a:ext cx="228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Output result image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2" y="6376677"/>
            <a:ext cx="259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For standard deviation 2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635931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For standard deviation 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637667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For standard deviation </a:t>
            </a:r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128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5" y="50592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Experimental Results(cont.)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9492" y="1434566"/>
            <a:ext cx="8568308" cy="77523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For different Standard deviation, the Precision &amp; Recall Comparison for blurred images</a:t>
            </a:r>
          </a:p>
          <a:p>
            <a:pPr marL="109728" indent="0">
              <a:buNone/>
            </a:pPr>
            <a:r>
              <a:rPr lang="en-US" sz="1800" dirty="0" smtClean="0"/>
              <a:t> 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92158" y="194135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6159" y="194135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9" name="Chart 8" title="JPEG compression"/>
          <p:cNvGraphicFramePr/>
          <p:nvPr>
            <p:extLst>
              <p:ext uri="{D42A27DB-BD31-4B8C-83A1-F6EECF244321}">
                <p14:modId xmlns:p14="http://schemas.microsoft.com/office/powerpoint/2010/main" val="938436630"/>
              </p:ext>
            </p:extLst>
          </p:nvPr>
        </p:nvGraphicFramePr>
        <p:xfrm>
          <a:off x="152400" y="2209800"/>
          <a:ext cx="442531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910056163"/>
              </p:ext>
            </p:extLst>
          </p:nvPr>
        </p:nvGraphicFramePr>
        <p:xfrm>
          <a:off x="4638040" y="2057401"/>
          <a:ext cx="4353560" cy="457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9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6" y="40808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Experimental Results(cont.)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8423389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Noisy Image</a:t>
            </a:r>
            <a:endParaRPr lang="en-US" sz="9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13" name="Picture 12" descr="G:\8th sem\Thesis\Dataset\Selected\imgg\06_tree4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4999"/>
            <a:ext cx="2743200" cy="207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:\8th sem\Thesis\SequencialImprovement\New folder\pic\06_noi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8" y="1904999"/>
            <a:ext cx="2743200" cy="207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:\8th sem\Thesis\Dataset\Selected\imgg\06_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4999"/>
            <a:ext cx="2667000" cy="207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G:\8th sem\Thesis\SequencialImprovement\New folder\pic\06_100%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514599" cy="207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G:\8th sem\Thesis\SequencialImprovement\New folder\pic\Capture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07134"/>
            <a:ext cx="2743200" cy="196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G:\8th sem\Thesis\SequencialImprovement\New folder\pic\Capture3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03324"/>
            <a:ext cx="2667000" cy="19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G:\8th sem\Thesis\SequencialImprovement\New folder\pic\Capture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07134"/>
            <a:ext cx="2514599" cy="196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77546" y="404568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Forged Image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95700" y="406304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Ground truth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23989" y="4080408"/>
            <a:ext cx="228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Output result image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99308" y="6521729"/>
            <a:ext cx="205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For SNR </a:t>
            </a:r>
            <a:r>
              <a:rPr lang="en-US" sz="1400" dirty="0" err="1" smtClean="0"/>
              <a:t>db</a:t>
            </a:r>
            <a:r>
              <a:rPr lang="en-US" sz="1400" dirty="0" smtClean="0"/>
              <a:t> 40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For </a:t>
            </a:r>
            <a:r>
              <a:rPr lang="en-US" sz="1400" dirty="0" smtClean="0"/>
              <a:t>SNR </a:t>
            </a:r>
            <a:r>
              <a:rPr lang="en-US" sz="1400" dirty="0" err="1" smtClean="0"/>
              <a:t>db</a:t>
            </a:r>
            <a:r>
              <a:rPr lang="en-US" sz="1400" dirty="0" smtClean="0"/>
              <a:t> 30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750626" y="6530537"/>
            <a:ext cx="1967345" cy="31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For </a:t>
            </a:r>
            <a:r>
              <a:rPr lang="en-US" sz="1400" dirty="0" smtClean="0"/>
              <a:t>SNR </a:t>
            </a:r>
            <a:r>
              <a:rPr lang="en-US" sz="1400" dirty="0" err="1" smtClean="0"/>
              <a:t>db</a:t>
            </a:r>
            <a:r>
              <a:rPr lang="en-US" sz="1400" dirty="0" smtClean="0"/>
              <a:t> 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128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5" y="50592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Experimental Results(cont.)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3347" y="1322150"/>
            <a:ext cx="8423389" cy="8067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For different SNR (</a:t>
            </a:r>
            <a:r>
              <a:rPr lang="en-US" sz="1800" dirty="0" err="1" smtClean="0"/>
              <a:t>db</a:t>
            </a:r>
            <a:r>
              <a:rPr lang="en-US" sz="1800" dirty="0" smtClean="0"/>
              <a:t>), the Precision &amp; Recall Comparison for Noisy images</a:t>
            </a:r>
          </a:p>
          <a:p>
            <a:pPr marL="109728" indent="0">
              <a:buNone/>
            </a:pPr>
            <a:r>
              <a:rPr lang="en-US" sz="1800" dirty="0" smtClean="0"/>
              <a:t> 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57399" y="172550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399" y="17223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9" name="Chart 8" title="JPEG compression"/>
          <p:cNvGraphicFramePr/>
          <p:nvPr>
            <p:extLst>
              <p:ext uri="{D42A27DB-BD31-4B8C-83A1-F6EECF244321}">
                <p14:modId xmlns:p14="http://schemas.microsoft.com/office/powerpoint/2010/main" val="711005774"/>
              </p:ext>
            </p:extLst>
          </p:nvPr>
        </p:nvGraphicFramePr>
        <p:xfrm>
          <a:off x="0" y="2128867"/>
          <a:ext cx="4501515" cy="465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524353574"/>
              </p:ext>
            </p:extLst>
          </p:nvPr>
        </p:nvGraphicFramePr>
        <p:xfrm>
          <a:off x="4638674" y="2128867"/>
          <a:ext cx="4429125" cy="465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9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Introduction</a:t>
            </a:r>
          </a:p>
          <a:p>
            <a:pPr eaLnBrk="1" hangingPunct="1"/>
            <a:r>
              <a:rPr lang="en-US" sz="2400" dirty="0" smtClean="0"/>
              <a:t>Copy-Move Forgery</a:t>
            </a:r>
          </a:p>
          <a:p>
            <a:pPr eaLnBrk="1" hangingPunct="1"/>
            <a:r>
              <a:rPr lang="en-US" sz="2400" dirty="0" smtClean="0"/>
              <a:t>Research Challenges</a:t>
            </a:r>
          </a:p>
          <a:p>
            <a:pPr eaLnBrk="1" hangingPunct="1"/>
            <a:r>
              <a:rPr lang="en-US" sz="2400" dirty="0" smtClean="0"/>
              <a:t>Thesis Objectives</a:t>
            </a:r>
          </a:p>
          <a:p>
            <a:pPr eaLnBrk="1" hangingPunct="1"/>
            <a:r>
              <a:rPr lang="en-US" sz="2400" dirty="0" smtClean="0"/>
              <a:t>Literature Review</a:t>
            </a:r>
          </a:p>
          <a:p>
            <a:pPr eaLnBrk="1" hangingPunct="1"/>
            <a:r>
              <a:rPr lang="en-US" sz="2400" dirty="0" smtClean="0"/>
              <a:t>Proposed Method</a:t>
            </a:r>
          </a:p>
          <a:p>
            <a:pPr eaLnBrk="1" hangingPunct="1"/>
            <a:r>
              <a:rPr lang="en-US" sz="2400" dirty="0" smtClean="0"/>
              <a:t>Dataset and Implementation</a:t>
            </a:r>
          </a:p>
          <a:p>
            <a:pPr eaLnBrk="1" hangingPunct="1"/>
            <a:r>
              <a:rPr lang="en-US" sz="2400" dirty="0" smtClean="0"/>
              <a:t>Experimental Results</a:t>
            </a:r>
          </a:p>
          <a:p>
            <a:pPr eaLnBrk="1" hangingPunct="1"/>
            <a:r>
              <a:rPr lang="en-US" sz="2400" dirty="0" smtClean="0"/>
              <a:t>Conclusion and Future work</a:t>
            </a:r>
          </a:p>
          <a:p>
            <a:pPr eaLnBrk="1" hangingPunct="1"/>
            <a:r>
              <a:rPr lang="en-US" sz="2400" dirty="0" smtClean="0"/>
              <a:t>References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fld id="{5D4D0121-450E-4FDB-BB41-51670D263EA7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457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514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Although our proposed method is robust against different challenges like noise, blurring, compression, rotation etc. but it has some limitations like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dirty="0" smtClean="0"/>
              <a:t>Some false positive result for rotation if the image area is bested with flat or uniform region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dirty="0" smtClean="0"/>
              <a:t>Our proposed method will not work if the forged image is scaled</a:t>
            </a: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So further development of this proposed </a:t>
            </a:r>
            <a:r>
              <a:rPr lang="en-US" sz="1800" dirty="0"/>
              <a:t>method </a:t>
            </a:r>
            <a:r>
              <a:rPr lang="en-US" sz="1800" dirty="0" smtClean="0"/>
              <a:t>is </a:t>
            </a:r>
            <a:r>
              <a:rPr lang="en-US" sz="1800" dirty="0"/>
              <a:t>to </a:t>
            </a: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1700" dirty="0" smtClean="0"/>
              <a:t>decrease </a:t>
            </a:r>
            <a:r>
              <a:rPr lang="en-US" sz="1700" dirty="0"/>
              <a:t>the false </a:t>
            </a:r>
            <a:r>
              <a:rPr lang="en-US" sz="1700" dirty="0" smtClean="0"/>
              <a:t>positive </a:t>
            </a:r>
            <a:r>
              <a:rPr lang="en-US" sz="1700" dirty="0"/>
              <a:t>response for rotation </a:t>
            </a:r>
            <a:endParaRPr lang="en-US" sz="1700" dirty="0" smtClean="0"/>
          </a:p>
          <a:p>
            <a:pPr lvl="1">
              <a:buFont typeface="Wingdings" pitchFamily="2" charset="2"/>
              <a:buChar char="v"/>
            </a:pPr>
            <a:r>
              <a:rPr lang="en-US" sz="1700" dirty="0" smtClean="0"/>
              <a:t>try </a:t>
            </a:r>
            <a:r>
              <a:rPr lang="en-US" sz="1700" dirty="0"/>
              <a:t>to make it scale invariant detection </a:t>
            </a:r>
            <a:r>
              <a:rPr lang="en-US" sz="1700" dirty="0" smtClean="0"/>
              <a:t>method</a:t>
            </a:r>
          </a:p>
          <a:p>
            <a:endParaRPr lang="en-US" sz="20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95400"/>
            <a:ext cx="8382000" cy="2895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900" dirty="0" smtClean="0"/>
              <a:t>We </a:t>
            </a:r>
            <a:r>
              <a:rPr lang="en-US" sz="1900" dirty="0"/>
              <a:t>have investigated the existing methods for identifying their weakness and tried to resolve it using our proposed method</a:t>
            </a:r>
            <a:endParaRPr lang="en-US" sz="1900" dirty="0" smtClean="0"/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700" dirty="0" smtClean="0"/>
              <a:t>Combination of mean, contrast and different ratio of circular blocks for feature selection makes our detection method more robust against different challenges like Gaussian Noise, Gaussian Blurring, JPEG compression etc.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700" dirty="0" smtClean="0"/>
              <a:t>Using circular blocks provides us rotation and flip invariant features without measuring any complex calculation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 smtClean="0"/>
              <a:t>Comparison with n</a:t>
            </a:r>
            <a:r>
              <a:rPr lang="en-US" sz="1700" baseline="30000" dirty="0" smtClean="0"/>
              <a:t>th</a:t>
            </a:r>
            <a:r>
              <a:rPr lang="en-US" sz="1700" dirty="0" smtClean="0"/>
              <a:t> consecutive blocks for match finding finally gives us more accurate result for modified images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80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349517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60947" y="1687362"/>
            <a:ext cx="8382000" cy="209409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sz="8000" b="1" dirty="0" smtClean="0">
              <a:latin typeface="Cambria" pitchFamily="18" charset="0"/>
            </a:endParaRPr>
          </a:p>
          <a:p>
            <a:pPr algn="ctr">
              <a:buNone/>
            </a:pPr>
            <a:r>
              <a:rPr lang="en-US" sz="8800" dirty="0" smtClean="0">
                <a:solidFill>
                  <a:srgbClr val="000066"/>
                </a:solidFill>
                <a:latin typeface="Cambria" pitchFamily="18" charset="0"/>
              </a:rPr>
              <a:t>Thank You</a:t>
            </a:r>
            <a:endParaRPr lang="en-GB" sz="8800" dirty="0">
              <a:solidFill>
                <a:srgbClr val="000066"/>
              </a:solidFill>
              <a:latin typeface="Cambria" pitchFamily="18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1752600" y="4364736"/>
            <a:ext cx="5638800" cy="1578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8800" dirty="0" smtClean="0">
                <a:solidFill>
                  <a:srgbClr val="000066"/>
                </a:solidFill>
                <a:latin typeface="Cambria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9943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34951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340116"/>
            <a:ext cx="8229600" cy="528928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J. </a:t>
            </a:r>
            <a:r>
              <a:rPr lang="en-US" sz="1800" dirty="0" err="1" smtClean="0"/>
              <a:t>Fridrich</a:t>
            </a:r>
            <a:r>
              <a:rPr lang="en-US" sz="1800" dirty="0" smtClean="0"/>
              <a:t>, David </a:t>
            </a:r>
            <a:r>
              <a:rPr lang="en-US" sz="1800" dirty="0" err="1" smtClean="0"/>
              <a:t>Soukal</a:t>
            </a:r>
            <a:r>
              <a:rPr lang="en-US" sz="1800" dirty="0" smtClean="0"/>
              <a:t> &amp; Jan Lukas “Detection of Copy-Move Forgery in Digital Images” in Proceedings of Digital Forensic Research Workshop, August </a:t>
            </a:r>
            <a:r>
              <a:rPr lang="en-US" sz="1800" b="1" dirty="0" smtClean="0"/>
              <a:t>2003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A. </a:t>
            </a:r>
            <a:r>
              <a:rPr lang="en-US" sz="1800" dirty="0" err="1" smtClean="0"/>
              <a:t>Popescu</a:t>
            </a:r>
            <a:r>
              <a:rPr lang="en-US" sz="1800" dirty="0" smtClean="0"/>
              <a:t>, H. </a:t>
            </a:r>
            <a:r>
              <a:rPr lang="en-US" sz="1800" dirty="0" err="1" smtClean="0"/>
              <a:t>Farid</a:t>
            </a:r>
            <a:r>
              <a:rPr lang="en-US" sz="1800" dirty="0" smtClean="0"/>
              <a:t> “Exposing digital forgeries by detecting duplicated image regions”, Technical Report TR2004-515, Department of  Computer Science, Dartmouth College, </a:t>
            </a:r>
            <a:r>
              <a:rPr lang="en-US" sz="1800" b="1" dirty="0" smtClean="0"/>
              <a:t>2004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W. </a:t>
            </a:r>
            <a:r>
              <a:rPr lang="en-US" sz="1800" dirty="0" err="1" smtClean="0"/>
              <a:t>Luo</a:t>
            </a:r>
            <a:r>
              <a:rPr lang="en-US" sz="1800" dirty="0" smtClean="0"/>
              <a:t>, J. Huang and G. </a:t>
            </a:r>
            <a:r>
              <a:rPr lang="en-US" sz="1800" dirty="0" err="1" smtClean="0"/>
              <a:t>Qiu</a:t>
            </a:r>
            <a:r>
              <a:rPr lang="en-US" sz="1800" dirty="0" smtClean="0"/>
              <a:t>, “Robust detection of region-duplication forgery in digital image”, ICPR ’06: Proceedings of the 18th  International Conference on Pattern Recognition, IEEE Computer Society, Washington, DC, USA ,pp. 746–749. ,</a:t>
            </a:r>
            <a:r>
              <a:rPr lang="en-US" sz="1800" b="1" dirty="0" smtClean="0"/>
              <a:t>2006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Guohui</a:t>
            </a:r>
            <a:r>
              <a:rPr lang="en-US" sz="1800" dirty="0"/>
              <a:t> Li, </a:t>
            </a:r>
            <a:r>
              <a:rPr lang="en-US" sz="1800" dirty="0" err="1"/>
              <a:t>Qiong</a:t>
            </a:r>
            <a:r>
              <a:rPr lang="en-US" sz="1800" dirty="0"/>
              <a:t> Wu, Dan </a:t>
            </a:r>
            <a:r>
              <a:rPr lang="en-US" sz="1800" dirty="0" err="1"/>
              <a:t>Tu</a:t>
            </a:r>
            <a:r>
              <a:rPr lang="en-US" sz="1800" dirty="0"/>
              <a:t>, </a:t>
            </a:r>
            <a:r>
              <a:rPr lang="en-US" sz="1800" dirty="0" err="1"/>
              <a:t>Shaojie</a:t>
            </a:r>
            <a:r>
              <a:rPr lang="en-US" sz="1800" dirty="0"/>
              <a:t> Sun, “A sorted neighborhood approach for detecting  </a:t>
            </a:r>
            <a:r>
              <a:rPr lang="en-US" sz="1800" dirty="0" smtClean="0"/>
              <a:t>duplicated </a:t>
            </a:r>
            <a:r>
              <a:rPr lang="en-US" sz="1800" dirty="0"/>
              <a:t>region in image forgeries based on DWT and SVD”, IEEE, ICME </a:t>
            </a:r>
            <a:r>
              <a:rPr lang="en-US" sz="1800" dirty="0" smtClean="0"/>
              <a:t>, </a:t>
            </a:r>
            <a:r>
              <a:rPr lang="en-US" sz="1800" b="1" dirty="0" smtClean="0"/>
              <a:t>2007.</a:t>
            </a:r>
            <a:endParaRPr lang="en-US" sz="1800" dirty="0"/>
          </a:p>
          <a:p>
            <a:r>
              <a:rPr lang="en-US" sz="1800" dirty="0"/>
              <a:t>W. </a:t>
            </a:r>
            <a:r>
              <a:rPr lang="en-US" sz="1800" dirty="0" err="1"/>
              <a:t>Luo</a:t>
            </a:r>
            <a:r>
              <a:rPr lang="en-US" sz="1800" dirty="0"/>
              <a:t>, J. Huang and G. </a:t>
            </a:r>
            <a:r>
              <a:rPr lang="en-US" sz="1800" dirty="0" err="1"/>
              <a:t>Qiu</a:t>
            </a:r>
            <a:r>
              <a:rPr lang="en-US" sz="1800" dirty="0"/>
              <a:t>, “Robust detection of region-duplication  forgery  in  digital </a:t>
            </a:r>
            <a:r>
              <a:rPr lang="en-US" sz="1800" dirty="0" smtClean="0"/>
              <a:t>image</a:t>
            </a:r>
            <a:r>
              <a:rPr lang="en-US" sz="1800" dirty="0"/>
              <a:t>”, ICPR ’06: Proceedings of the 18th  International Conference on Pattern Recognition, </a:t>
            </a:r>
            <a:r>
              <a:rPr lang="en-US" sz="1800" dirty="0" smtClean="0"/>
              <a:t>IEEE </a:t>
            </a:r>
            <a:r>
              <a:rPr lang="en-US" sz="1800" dirty="0"/>
              <a:t>Computer Society, Washington, DC, USA ,pp. 746–749.,</a:t>
            </a:r>
            <a:r>
              <a:rPr lang="en-US" sz="1800" b="1" dirty="0" smtClean="0"/>
              <a:t>2006.</a:t>
            </a:r>
          </a:p>
          <a:p>
            <a:r>
              <a:rPr lang="en-US" sz="1800" dirty="0" err="1" smtClean="0"/>
              <a:t>Junwen</a:t>
            </a:r>
            <a:r>
              <a:rPr lang="en-US" sz="1800" dirty="0" smtClean="0"/>
              <a:t> Wang, </a:t>
            </a:r>
            <a:r>
              <a:rPr lang="en-US" sz="1800" dirty="0" err="1" smtClean="0"/>
              <a:t>Guangjie</a:t>
            </a:r>
            <a:r>
              <a:rPr lang="en-US" sz="1800" dirty="0" smtClean="0"/>
              <a:t> Liu, </a:t>
            </a:r>
            <a:r>
              <a:rPr lang="en-US" sz="1800" dirty="0" err="1" smtClean="0"/>
              <a:t>Hongyuan</a:t>
            </a:r>
            <a:r>
              <a:rPr lang="en-US" sz="1800" dirty="0" smtClean="0"/>
              <a:t> Li, </a:t>
            </a:r>
            <a:r>
              <a:rPr lang="en-US" sz="1800" dirty="0" err="1" smtClean="0"/>
              <a:t>Yuewei</a:t>
            </a:r>
            <a:r>
              <a:rPr lang="en-US" sz="1800" dirty="0" smtClean="0"/>
              <a:t> Dai, </a:t>
            </a:r>
            <a:r>
              <a:rPr lang="en-US" sz="1800" dirty="0" err="1" smtClean="0"/>
              <a:t>Zhiquan</a:t>
            </a:r>
            <a:r>
              <a:rPr lang="en-US" sz="1800" dirty="0" smtClean="0"/>
              <a:t> Wang "Detection of Image Region Duplication Forgery Using  Model with Circle Block" mines, vol. 1, pp.25-29, 2009 International Conference on Multimedia Information Networking and Security, </a:t>
            </a:r>
            <a:r>
              <a:rPr lang="en-US" sz="1800" b="1" dirty="0" smtClean="0"/>
              <a:t>2009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H. J. Lin, C.-W. Wang, Y.-T. </a:t>
            </a:r>
            <a:r>
              <a:rPr lang="en-US" sz="1800" dirty="0" err="1" smtClean="0"/>
              <a:t>Kao“Fast</a:t>
            </a:r>
            <a:r>
              <a:rPr lang="en-US" sz="1800" dirty="0" smtClean="0"/>
              <a:t> copy–move forgery detection”, WSEAS Transactions on Signal Processing 5 (5), </a:t>
            </a:r>
            <a:r>
              <a:rPr lang="en-US" sz="1800" b="1" dirty="0" smtClean="0"/>
              <a:t>2009</a:t>
            </a:r>
            <a:r>
              <a:rPr lang="en-US" sz="1800" dirty="0" smtClean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34951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340116"/>
            <a:ext cx="8229600" cy="5289284"/>
          </a:xfrm>
        </p:spPr>
        <p:txBody>
          <a:bodyPr>
            <a:normAutofit/>
          </a:bodyPr>
          <a:lstStyle/>
          <a:p>
            <a:r>
              <a:rPr lang="en-US" sz="1700" dirty="0"/>
              <a:t>Sunil Kumar et al. “Copy-Move Forgery Detection in Digital Images: Progress and Challenges ” International Journal on Computer Science and Engineering (IJCSE), ISSN : 0975-3397Vol. 3 No. 2 Feb, </a:t>
            </a:r>
            <a:r>
              <a:rPr lang="en-US" sz="1700" b="1" dirty="0"/>
              <a:t>2011</a:t>
            </a:r>
            <a:r>
              <a:rPr lang="en-US" sz="1700" dirty="0" smtClean="0"/>
              <a:t>.</a:t>
            </a:r>
          </a:p>
          <a:p>
            <a:r>
              <a:rPr lang="en-US" sz="1700" dirty="0" err="1" smtClean="0"/>
              <a:t>Christlein</a:t>
            </a:r>
            <a:r>
              <a:rPr lang="en-US" sz="1700" dirty="0" smtClean="0"/>
              <a:t> </a:t>
            </a:r>
            <a:r>
              <a:rPr lang="en-US" sz="1700" dirty="0"/>
              <a:t>et al. “An evaluation of popular copy-move forgery detection approaches” IEEE Transactions on information forensics and security, </a:t>
            </a:r>
            <a:r>
              <a:rPr lang="en-US" sz="1700" b="1" dirty="0"/>
              <a:t>2012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M.Sridevi</a:t>
            </a:r>
            <a:r>
              <a:rPr lang="en-US" sz="1700" dirty="0"/>
              <a:t>, </a:t>
            </a:r>
            <a:r>
              <a:rPr lang="en-US" sz="1700" dirty="0" err="1"/>
              <a:t>C.Mala</a:t>
            </a:r>
            <a:r>
              <a:rPr lang="en-US" sz="1700" dirty="0"/>
              <a:t> and </a:t>
            </a:r>
            <a:r>
              <a:rPr lang="en-US" sz="1700" dirty="0" err="1"/>
              <a:t>S.Sandeep</a:t>
            </a:r>
            <a:r>
              <a:rPr lang="en-US" sz="1700" dirty="0"/>
              <a:t> “Copy-move image forgery detection in a parallel environment” SIPM, FCST, ITCA, WSE, ACSIT, CS &amp; IT 06, pp. 19–29, </a:t>
            </a:r>
            <a:r>
              <a:rPr lang="en-US" sz="1700" b="1" dirty="0"/>
              <a:t>2012</a:t>
            </a:r>
            <a:r>
              <a:rPr lang="en-US" sz="1700" dirty="0" smtClean="0"/>
              <a:t>.</a:t>
            </a:r>
          </a:p>
          <a:p>
            <a:r>
              <a:rPr lang="en-US" sz="1700" dirty="0" err="1"/>
              <a:t>Christlein</a:t>
            </a:r>
            <a:r>
              <a:rPr lang="en-US" sz="1700" dirty="0"/>
              <a:t> et al. “An evaluation of popular copy-move forgery detection approaches” IEEE Transactions on information forensics and security, </a:t>
            </a:r>
            <a:r>
              <a:rPr lang="en-US" sz="1700" b="1" dirty="0"/>
              <a:t>2012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M.Sridevi</a:t>
            </a:r>
            <a:r>
              <a:rPr lang="en-US" sz="1700" dirty="0"/>
              <a:t>, </a:t>
            </a:r>
            <a:r>
              <a:rPr lang="en-US" sz="1700" dirty="0" err="1"/>
              <a:t>C.Mala</a:t>
            </a:r>
            <a:r>
              <a:rPr lang="en-US" sz="1700" dirty="0"/>
              <a:t> and </a:t>
            </a:r>
            <a:r>
              <a:rPr lang="en-US" sz="1700" dirty="0" err="1"/>
              <a:t>S.Sandeep</a:t>
            </a:r>
            <a:r>
              <a:rPr lang="en-US" sz="1700" dirty="0"/>
              <a:t> “Copy-move image forgery detection in a parallel environment” SIPM, FCST, ITCA, WSE, ACSIT, CS &amp; IT 06, pp. 19–29, </a:t>
            </a:r>
            <a:r>
              <a:rPr lang="en-US" sz="1700" b="1" dirty="0"/>
              <a:t>2012</a:t>
            </a:r>
            <a:r>
              <a:rPr lang="en-US" sz="1700" dirty="0" smtClean="0"/>
              <a:t>.</a:t>
            </a:r>
          </a:p>
          <a:p>
            <a:r>
              <a:rPr lang="en-US" sz="1700" dirty="0" err="1"/>
              <a:t>Vivek</a:t>
            </a:r>
            <a:r>
              <a:rPr lang="en-US" sz="1700" dirty="0"/>
              <a:t> Kumar Singh and R.C. </a:t>
            </a:r>
            <a:r>
              <a:rPr lang="en-US" sz="1700" dirty="0" err="1"/>
              <a:t>Tripathi</a:t>
            </a:r>
            <a:r>
              <a:rPr lang="en-US" sz="1700" dirty="0"/>
              <a:t>, “Fast and Efficient Region Duplication Detection in </a:t>
            </a:r>
            <a:r>
              <a:rPr lang="en-US" sz="1700" dirty="0" smtClean="0"/>
              <a:t>Digital  </a:t>
            </a:r>
            <a:r>
              <a:rPr lang="en-US" sz="1700" dirty="0"/>
              <a:t>Images  Using  Sub-Blocking Method”, International Journal of Advanced Science and </a:t>
            </a:r>
            <a:r>
              <a:rPr lang="en-US" sz="1700" dirty="0" smtClean="0"/>
              <a:t>Technology </a:t>
            </a:r>
            <a:r>
              <a:rPr lang="en-US" sz="1700" dirty="0"/>
              <a:t>Vol. </a:t>
            </a:r>
            <a:r>
              <a:rPr lang="en-US" sz="1700" dirty="0" smtClean="0"/>
              <a:t>35, October</a:t>
            </a:r>
            <a:r>
              <a:rPr lang="en-US" sz="1700" dirty="0"/>
              <a:t>, </a:t>
            </a:r>
            <a:r>
              <a:rPr lang="en-US" sz="1700" b="1" dirty="0"/>
              <a:t>2011</a:t>
            </a:r>
            <a:r>
              <a:rPr lang="en-US" sz="1700" dirty="0"/>
              <a:t>.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34951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340117"/>
            <a:ext cx="8229600" cy="383133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Digital image forgery </a:t>
            </a:r>
            <a:r>
              <a:rPr lang="en-US" sz="1800" dirty="0" smtClean="0"/>
              <a:t>is simply </a:t>
            </a:r>
            <a:r>
              <a:rPr lang="en-US" sz="1800" dirty="0"/>
              <a:t>nothing but </a:t>
            </a:r>
            <a:r>
              <a:rPr lang="en-US" sz="1800" dirty="0" smtClean="0"/>
              <a:t>adding </a:t>
            </a:r>
            <a:r>
              <a:rPr lang="en-US" sz="1800" dirty="0"/>
              <a:t>or </a:t>
            </a:r>
            <a:r>
              <a:rPr lang="en-US" sz="1800" dirty="0" smtClean="0"/>
              <a:t>removing </a:t>
            </a:r>
            <a:r>
              <a:rPr lang="en-US" sz="1800" dirty="0"/>
              <a:t>important features from an image </a:t>
            </a:r>
            <a:r>
              <a:rPr lang="en-US" sz="1800" dirty="0" smtClean="0"/>
              <a:t>without leaving any traces of tampering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95" y="2819400"/>
            <a:ext cx="3750605" cy="3733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3347" y="2209800"/>
            <a:ext cx="4880048" cy="343301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main aim of a forged image is  something like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 Deleting or hiding a region in the image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 Adding any new object into the image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 Misrepresenting the image information etc.</a:t>
            </a:r>
          </a:p>
          <a:p>
            <a:r>
              <a:rPr lang="en-US" sz="1800" dirty="0" smtClean="0"/>
              <a:t>Several types of Digital forgery can be happened in an image like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600" dirty="0" smtClean="0"/>
              <a:t>Splicing means creating a forged image from several images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 Tampering by blurring, illumination, contrast changing etc.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 Copy-move forgery</a:t>
            </a:r>
            <a:endParaRPr lang="en-US" sz="1800" dirty="0" smtClean="0"/>
          </a:p>
          <a:p>
            <a:r>
              <a:rPr lang="en-US" sz="1800" dirty="0" smtClean="0"/>
              <a:t>Our focus is on </a:t>
            </a:r>
            <a:r>
              <a:rPr lang="en-US" sz="1800" b="1" dirty="0" smtClean="0"/>
              <a:t>Copy-move forgery </a:t>
            </a:r>
            <a:r>
              <a:rPr lang="en-US" sz="1800" dirty="0" smtClean="0"/>
              <a:t>in digital image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488816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Copy-move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600200"/>
            <a:ext cx="8229600" cy="383133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Copy-move forgery </a:t>
            </a:r>
            <a:r>
              <a:rPr lang="en-US" sz="1800" dirty="0"/>
              <a:t>is </a:t>
            </a:r>
            <a:r>
              <a:rPr lang="en-US" sz="1800" dirty="0" smtClean="0"/>
              <a:t>a </a:t>
            </a:r>
            <a:r>
              <a:rPr lang="en-US" sz="1800" dirty="0"/>
              <a:t>special type of digital forgery in which a part of the image is copied and pasted somewhere else in the image with the intent to cover an important image </a:t>
            </a:r>
            <a:r>
              <a:rPr lang="en-US" sz="1800" dirty="0" smtClean="0"/>
              <a:t>feature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3105700"/>
            <a:ext cx="4144710" cy="3122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6248400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Fig: Original </a:t>
            </a:r>
            <a:r>
              <a:rPr lang="en-US" sz="1200" dirty="0"/>
              <a:t>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6248400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Fig: Forged </a:t>
            </a:r>
            <a:r>
              <a:rPr lang="en-US" sz="1200" dirty="0"/>
              <a:t>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57" y="3105699"/>
            <a:ext cx="4181143" cy="3122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57" y="3101127"/>
            <a:ext cx="4183117" cy="31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35" y="4404705"/>
            <a:ext cx="2743200" cy="201168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34" y="4419598"/>
            <a:ext cx="2743200" cy="201168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04705"/>
            <a:ext cx="2743200" cy="201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457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5" y="1331063"/>
            <a:ext cx="8245642" cy="27075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copy-move forgery there are several challenges like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JPEG Compression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Flat or uniform region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Presence of noise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Image may be blurred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Segment may be flipped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Segment may be rotated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Segment may be scaled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G:\8th sem\Thesis\Dataset\Selected\imgg\Rotation\flip\001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35" y="4404705"/>
            <a:ext cx="274320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fsanjany\Documents\blurr.JP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04705"/>
            <a:ext cx="274320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61" y="4420290"/>
            <a:ext cx="2743200" cy="2011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036" y="6416385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Blurred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902" y="643197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6465" y="641638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Flipped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457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Thesis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8814" y="1524000"/>
            <a:ext cx="7960895" cy="419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So our main objectives of this thesis is to develop a new method for detecting copy-move forgery which is</a:t>
            </a:r>
          </a:p>
          <a:p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Robust against JPEG compression, random noise</a:t>
            </a:r>
            <a:r>
              <a:rPr lang="en-US" sz="1800" dirty="0"/>
              <a:t> </a:t>
            </a:r>
            <a:r>
              <a:rPr lang="en-US" sz="1800" dirty="0" smtClean="0"/>
              <a:t>and Gaussian blurring</a:t>
            </a:r>
          </a:p>
          <a:p>
            <a:pPr lvl="1">
              <a:buFont typeface="Wingdings" pitchFamily="2" charset="2"/>
              <a:buChar char="v"/>
            </a:pP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Able to detect forgery despite of Rotation or flipping</a:t>
            </a:r>
          </a:p>
          <a:p>
            <a:pPr lvl="1">
              <a:buFont typeface="Wingdings" pitchFamily="2" charset="2"/>
              <a:buChar char="v"/>
            </a:pP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Providing less false positive response even if the image contains uniform or flat region</a:t>
            </a:r>
          </a:p>
          <a:p>
            <a:pPr lvl="1">
              <a:buFont typeface="Wingdings" pitchFamily="2" charset="2"/>
              <a:buChar char="v"/>
            </a:pP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Computationally efficient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66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457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800600"/>
          </a:xfrm>
        </p:spPr>
        <p:txBody>
          <a:bodyPr>
            <a:normAutofit/>
          </a:bodyPr>
          <a:lstStyle/>
          <a:p>
            <a:r>
              <a:rPr lang="en-US" sz="1800" dirty="0"/>
              <a:t>Although many papers have been published suggesting different detection techniques, </a:t>
            </a:r>
            <a:r>
              <a:rPr lang="en-US" sz="1800" dirty="0" smtClean="0"/>
              <a:t>the challenges </a:t>
            </a:r>
            <a:r>
              <a:rPr lang="en-US" sz="1800" dirty="0"/>
              <a:t>which are faced have not been overcome yet. Every algorithm has some </a:t>
            </a:r>
            <a:r>
              <a:rPr lang="en-US" sz="1800" dirty="0" smtClean="0"/>
              <a:t>lacking &amp; </a:t>
            </a:r>
            <a:r>
              <a:rPr lang="en-US" sz="1800" dirty="0"/>
              <a:t>limitations. 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We can group these existing methods in several types:</a:t>
            </a:r>
          </a:p>
          <a:p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Feature Extraction Approach</a:t>
            </a:r>
          </a:p>
          <a:p>
            <a:pPr lvl="4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</a:rPr>
              <a:t>Example: DCT, PCA, DWT &amp; SVD </a:t>
            </a:r>
          </a:p>
          <a:p>
            <a:pPr marL="1188720" lvl="4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Sub-Blocking Approach</a:t>
            </a:r>
          </a:p>
          <a:p>
            <a:pPr lvl="4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</a:rPr>
              <a:t>Example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7 features, 9 features,  DWT &amp; features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Rotation &amp; Scale invariant Approach</a:t>
            </a:r>
          </a:p>
          <a:p>
            <a:pPr lvl="4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</a:rPr>
              <a:t>Example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SIFT, LBP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Circular Block Extraction Approach</a:t>
            </a:r>
          </a:p>
          <a:p>
            <a:pPr lvl="4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</a:rPr>
              <a:t>Example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DCT grid &amp; BAG , BAM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2" y="361680"/>
            <a:ext cx="8817429" cy="8906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0307" y="39168"/>
            <a:ext cx="816429" cy="328863"/>
          </a:xfrm>
        </p:spPr>
        <p:txBody>
          <a:bodyPr/>
          <a:lstStyle/>
          <a:p>
            <a:fld id="{B6F15528-21DE-4FAA-801E-634DDDAF4B2B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1286120"/>
            <a:ext cx="8466222" cy="52670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Skeleton of Proposed </a:t>
            </a:r>
            <a:r>
              <a:rPr lang="en-US" sz="2400" dirty="0" smtClean="0"/>
              <a:t>Method</a:t>
            </a:r>
          </a:p>
          <a:p>
            <a:pPr marL="109728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   Pre-processing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3" name="Rounded Rectangle 2"/>
          <p:cNvSpPr/>
          <p:nvPr/>
        </p:nvSpPr>
        <p:spPr>
          <a:xfrm>
            <a:off x="495300" y="2595561"/>
            <a:ext cx="2133600" cy="76199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628901" y="2785142"/>
            <a:ext cx="723900" cy="343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2800" y="2571554"/>
            <a:ext cx="2057400" cy="7812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Circular Block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410200" y="2785142"/>
            <a:ext cx="723900" cy="343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96000" y="2560774"/>
            <a:ext cx="2095500" cy="79202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934200" y="3357561"/>
            <a:ext cx="457200" cy="1138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34100" y="4495800"/>
            <a:ext cx="2057400" cy="838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Sorting the blocks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0" y="4495800"/>
            <a:ext cx="2057400" cy="838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  consecutive comparison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410200" y="4729734"/>
            <a:ext cx="723900" cy="370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2628900" y="4729734"/>
            <a:ext cx="723900" cy="370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577765" y="4495800"/>
            <a:ext cx="2057400" cy="838200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4247" y="4591734"/>
            <a:ext cx="1784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Detected Copied Region </a:t>
            </a:r>
          </a:p>
        </p:txBody>
      </p:sp>
    </p:spTree>
    <p:extLst>
      <p:ext uri="{BB962C8B-B14F-4D97-AF65-F5344CB8AC3E}">
        <p14:creationId xmlns:p14="http://schemas.microsoft.com/office/powerpoint/2010/main" val="363344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16" grpId="0" animBg="1"/>
      <p:bldP spid="18" grpId="0" animBg="1"/>
      <p:bldP spid="6" grpId="0" animBg="1"/>
      <p:bldP spid="19" grpId="0" animBg="1"/>
      <p:bldP spid="20" grpId="0" animBg="1"/>
      <p:bldP spid="7" grpId="0" animBg="1"/>
      <p:bldP spid="23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2" y="361680"/>
            <a:ext cx="8817429" cy="8906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Proposed Method(cont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0307" y="39168"/>
            <a:ext cx="816429" cy="328863"/>
          </a:xfrm>
        </p:spPr>
        <p:txBody>
          <a:bodyPr/>
          <a:lstStyle/>
          <a:p>
            <a:fld id="{B6F15528-21DE-4FAA-801E-634DDDAF4B2B}" type="slidenum">
              <a:rPr lang="en-US" sz="1400" smtClean="0"/>
              <a:pPr/>
              <a:t>9</a:t>
            </a:fld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5378" y="1286121"/>
                <a:ext cx="8466222" cy="549567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•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Georgia"/>
                  <a:buChar char="▫"/>
                  <a:defRPr kumimoji="0" sz="2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4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20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8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9728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Block &amp; Feature Extraction</a:t>
                </a:r>
              </a:p>
              <a:p>
                <a:pPr marL="109728" indent="0">
                  <a:buNone/>
                </a:pPr>
                <a:endParaRPr lang="en-US" sz="18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/>
                  <a:t>Each </a:t>
                </a:r>
                <a:r>
                  <a:rPr lang="en-US" sz="1800" dirty="0" smtClean="0"/>
                  <a:t>block contains 3 concentric</a:t>
                </a:r>
              </a:p>
              <a:p>
                <a:pPr marL="109728" indent="0">
                  <a:buNone/>
                </a:pPr>
                <a:r>
                  <a:rPr lang="en-US" sz="1800" dirty="0" smtClean="0"/>
                  <a:t>     circles with different radius</a:t>
                </a:r>
              </a:p>
              <a:p>
                <a:pPr marL="109728" indent="0">
                  <a:buNone/>
                </a:pPr>
                <a:endParaRPr lang="en-US" sz="1800" dirty="0"/>
              </a:p>
              <a:p>
                <a:pPr>
                  <a:buFont typeface="Wingdings" pitchFamily="2" charset="2"/>
                  <a:buChar char="v"/>
                </a:pPr>
                <a:r>
                  <a:rPr lang="en-US" sz="1800" dirty="0" smtClean="0"/>
                  <a:t>For </a:t>
                </a:r>
                <a:r>
                  <a:rPr lang="en-US" sz="1800" dirty="0"/>
                  <a:t>each block, 12 features </a:t>
                </a:r>
                <a:endParaRPr lang="en-US" sz="1800" dirty="0" smtClean="0"/>
              </a:p>
              <a:p>
                <a:pPr marL="109728" lv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will </a:t>
                </a:r>
                <a:r>
                  <a:rPr lang="en-US" sz="1800" dirty="0"/>
                  <a:t>be </a:t>
                </a:r>
                <a:r>
                  <a:rPr lang="en-US" sz="1800" dirty="0" smtClean="0"/>
                  <a:t>calculated</a:t>
                </a:r>
              </a:p>
              <a:p>
                <a:pPr marL="109728" lvl="0" indent="0">
                  <a:buNone/>
                </a:pPr>
                <a:endParaRPr lang="en-US" sz="1800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=µ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𝑐𝑖𝑟𝑐𝑙𝑒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=1,2,3</m:t>
                    </m:r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3+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µ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 where 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=1,2,3</m:t>
                    </m:r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6+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𝑓𝑖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2+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  where 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=1,2,3</m:t>
                    </m:r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6+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𝑓𝑖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4+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5+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  where 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chemeClr val="accent2"/>
                        </a:solidFill>
                        <a:latin typeface="Cambria Math"/>
                      </a:rPr>
                      <m:t>=4,5,6</m:t>
                    </m:r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18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1800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8" y="1286121"/>
                <a:ext cx="8466222" cy="5495679"/>
              </a:xfrm>
              <a:prstGeom prst="rect">
                <a:avLst/>
              </a:prstGeom>
              <a:blipFill rotWithShape="1">
                <a:blip r:embed="rId2"/>
                <a:stretch>
                  <a:fillRect t="-554" b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5638800" y="1752600"/>
            <a:ext cx="3352800" cy="3352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57900" y="2140527"/>
            <a:ext cx="2514600" cy="2590800"/>
          </a:xfrm>
          <a:prstGeom prst="ellipse">
            <a:avLst/>
          </a:prstGeom>
          <a:noFill/>
          <a:ln w="38100">
            <a:solidFill>
              <a:srgbClr val="C614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38900" y="2552700"/>
            <a:ext cx="1752599" cy="17526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7200899" y="3338945"/>
            <a:ext cx="114301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239000" y="2209800"/>
            <a:ext cx="1202133" cy="11929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79276" y="1893765"/>
            <a:ext cx="6815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Circle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200899" y="2149891"/>
            <a:ext cx="70140" cy="1312718"/>
          </a:xfrm>
          <a:prstGeom prst="straightConnector1">
            <a:avLst/>
          </a:prstGeom>
          <a:ln w="28575">
            <a:solidFill>
              <a:srgbClr val="C614C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6" idx="2"/>
          </p:cNvCxnSpPr>
          <p:nvPr/>
        </p:nvCxnSpPr>
        <p:spPr>
          <a:xfrm flipH="1" flipV="1">
            <a:off x="6438900" y="3429000"/>
            <a:ext cx="859561" cy="7506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8463" y="2313662"/>
            <a:ext cx="7024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614CA"/>
                </a:solidFill>
              </a:rPr>
              <a:t>Circle 2</a:t>
            </a:r>
            <a:endParaRPr lang="en-US" dirty="0">
              <a:solidFill>
                <a:srgbClr val="C614C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0066" y="3462609"/>
            <a:ext cx="7008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Circle 3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2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4870</TotalTime>
  <Words>1648</Words>
  <Application>Microsoft Office PowerPoint</Application>
  <PresentationFormat>On-screen Show (4:3)</PresentationFormat>
  <Paragraphs>246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An Efficient Circular Block Approach for Copy-Move Forgery Detection </vt:lpstr>
      <vt:lpstr>Outline</vt:lpstr>
      <vt:lpstr>Introduction</vt:lpstr>
      <vt:lpstr>Copy-move forgery</vt:lpstr>
      <vt:lpstr>Research Challenges</vt:lpstr>
      <vt:lpstr>Thesis Objectives</vt:lpstr>
      <vt:lpstr>Literature Review</vt:lpstr>
      <vt:lpstr>Proposed Method</vt:lpstr>
      <vt:lpstr>Proposed Method(cont.)</vt:lpstr>
      <vt:lpstr>Proposed Method(cont.)</vt:lpstr>
      <vt:lpstr>Dataset and Implementation</vt:lpstr>
      <vt:lpstr>Experimental Results</vt:lpstr>
      <vt:lpstr>Experimental Results</vt:lpstr>
      <vt:lpstr>Experimental Results(cont.)</vt:lpstr>
      <vt:lpstr>Experimental Results(cont.)</vt:lpstr>
      <vt:lpstr>Experimental Results(cont.)</vt:lpstr>
      <vt:lpstr>Experimental Results(cont.)</vt:lpstr>
      <vt:lpstr>Experimental Results(cont.)</vt:lpstr>
      <vt:lpstr>Experimental Results(cont.)</vt:lpstr>
      <vt:lpstr>Conclusion and Future Work</vt:lpstr>
      <vt:lpstr>PowerPoint Presentation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Copy-Move-Forgery Detection</dc:title>
  <dc:creator>AuMi</dc:creator>
  <cp:lastModifiedBy>Rafsanjany</cp:lastModifiedBy>
  <cp:revision>330</cp:revision>
  <dcterms:created xsi:type="dcterms:W3CDTF">2006-08-16T00:00:00Z</dcterms:created>
  <dcterms:modified xsi:type="dcterms:W3CDTF">2013-09-09T17:59:07Z</dcterms:modified>
</cp:coreProperties>
</file>