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279" r:id="rId38"/>
  </p:sldIdLst>
  <p:sldSz cx="9144000" cy="5143500" type="screen16x9"/>
  <p:notesSz cx="6858000" cy="9144000"/>
  <p:embeddedFontLst>
    <p:embeddedFont>
      <p:font typeface="Titillium Web" panose="020B0604020202020204" charset="0"/>
      <p:regular r:id="rId41"/>
      <p:bold r:id="rId42"/>
      <p:italic r:id="rId43"/>
      <p:boldItalic r:id="rId44"/>
    </p:embeddedFont>
    <p:embeddedFont>
      <p:font typeface="Dosis Light" panose="020B0604020202020204" charset="0"/>
      <p:regular r:id="rId45"/>
      <p:bold r:id="rId46"/>
    </p:embeddedFont>
    <p:embeddedFont>
      <p:font typeface="Titillium Web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CB8C3-AEAC-41DC-AE51-23E3C1F6B22A}">
  <a:tblStyle styleId="{291CB8C3-AEAC-41DC-AE51-23E3C1F6B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552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Percentage of time in each phase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18953586497890296"/>
          <c:y val="0"/>
        </c:manualLayout>
      </c:layout>
      <c:overlay val="1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Phase 1 (2.07%)</c:v>
                </c:pt>
                <c:pt idx="1">
                  <c:v>Update time in phase 2 (5.04%)</c:v>
                </c:pt>
                <c:pt idx="2">
                  <c:v>Search time in phase 2 (92.88%)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2.0699999999999998</c:v>
                </c:pt>
                <c:pt idx="1">
                  <c:v>5.04</c:v>
                </c:pt>
                <c:pt idx="2">
                  <c:v>92.88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7-4A00-9951-5AABF11B3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5326140403335624"/>
          <c:y val="0.22766793039758931"/>
          <c:w val="0.54462889132529502"/>
          <c:h val="0.69825799552833778"/>
        </c:manualLayout>
      </c:layout>
      <c:overlay val="1"/>
    </c:legend>
    <c:plotVisOnly val="1"/>
    <c:dispBlanksAs val="zero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1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75DE8-ACAC-4ABF-9132-312581BD034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Interference Minimization for Device-to-Device (D2D) Communications: A Combinatorial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203EA-72F9-4DED-9FCE-6E5A7E7E02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7693" y="4755596"/>
            <a:ext cx="2625536" cy="231901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773" y="4754799"/>
            <a:ext cx="4454127" cy="231901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9179" y="1114952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60" r:id="rId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3.png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6.sv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image" Target="../media/image2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1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6.sv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.svg"/><Relationship Id="rId10" Type="http://schemas.openxmlformats.org/officeDocument/2006/relationships/image" Target="../media/image2.png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1.xml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bm.com/analy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28600" y="438150"/>
            <a:ext cx="80010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spc="-1" dirty="0" smtClean="0">
                <a:solidFill>
                  <a:schemeClr val="accent3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Interference Minimization for Device-to-Device (D2D) Communications: A Combinatorial Approach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3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Peash</a:t>
            </a:r>
            <a:r>
              <a:rPr lang="en-US" sz="1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4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Ranjan</a:t>
            </a:r>
            <a:r>
              <a:rPr lang="en-US" sz="1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Saha*, </a:t>
            </a:r>
            <a:r>
              <a:rPr lang="en-US" sz="14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Salimur</a:t>
            </a:r>
            <a:r>
              <a:rPr lang="en-US" sz="1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4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Choudhury</a:t>
            </a:r>
            <a:r>
              <a:rPr lang="en-US" sz="1400" spc="-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†</a:t>
            </a:r>
            <a:r>
              <a:rPr lang="en-US" sz="1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 </a:t>
            </a:r>
            <a:r>
              <a:rPr lang="en-US" sz="14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Daya</a:t>
            </a:r>
            <a:r>
              <a:rPr lang="en-US" sz="1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Ram Gaur*  </a:t>
            </a:r>
            <a: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IEEE Wireless Communication and Networking Conference  (WCNC)</a:t>
            </a:r>
            <a:br>
              <a:rPr lang="en-US" sz="1400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400" spc="-1" dirty="0" smtClean="0">
                <a:solidFill>
                  <a:schemeClr val="accent3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15-19 April 2019, Marrakech, Morocco.</a:t>
            </a:r>
            <a:r>
              <a:rPr lang="en-US" sz="1400" spc="-1" dirty="0" smtClean="0">
                <a:solidFill>
                  <a:schemeClr val="accent5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400" spc="-1" dirty="0" smtClean="0">
                <a:solidFill>
                  <a:schemeClr val="accent5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/>
            </a:r>
            <a:b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200" spc="-1" dirty="0" smtClean="0">
                <a:solidFill>
                  <a:schemeClr val="accent5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US" sz="12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* Department of Mathematics &amp; Computer Science, University of  </a:t>
            </a:r>
            <a:r>
              <a:rPr lang="en-US" sz="12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Lethbridge</a:t>
            </a:r>
            <a:r>
              <a:rPr lang="en-US" sz="12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Alberta, Canada.</a:t>
            </a:r>
            <a:br>
              <a:rPr lang="en-US" sz="12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</a:br>
            <a:r>
              <a:rPr lang="en-US" sz="12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† Department of  Computer Science, </a:t>
            </a:r>
            <a:r>
              <a:rPr lang="en-US" sz="1200" spc="-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Lakehead</a:t>
            </a:r>
            <a:r>
              <a:rPr lang="en-US" sz="1200" spc="-1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University, Thunder Bay, Ontario, Canada. </a:t>
            </a:r>
            <a:endParaRPr sz="1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ieee_wcnc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095750"/>
            <a:ext cx="1678715" cy="70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System Model &amp; Related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950"/>
            <a:ext cx="6400800" cy="3124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400" spc="-1" dirty="0" smtClean="0">
                <a:solidFill>
                  <a:schemeClr val="accent3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 lvl="1">
              <a:lnSpc>
                <a:spcPct val="150000"/>
              </a:lnSpc>
            </a:pPr>
            <a:r>
              <a:rPr lang="en-US" sz="2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Islam-et-al [3] proposed a local search based reassignment approach.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They restrict the interference at a target level in each assignment.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They swap the assignment if it improves the system sum rate.</a:t>
            </a:r>
          </a:p>
          <a:p>
            <a:pPr lvl="1">
              <a:lnSpc>
                <a:spcPct val="150000"/>
              </a:lnSpc>
            </a:pPr>
            <a:r>
              <a:rPr lang="en-US" sz="29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2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-et-al [22]  extended the method proposed in  Islam-et-al.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They use three different sharing approach (One-to-One, One-to-many,  many-to-many).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They discard the sharing that decreases system sum rate.</a:t>
            </a:r>
          </a:p>
          <a:p>
            <a:pPr lvl="1">
              <a:lnSpc>
                <a:spcPct val="150000"/>
              </a:lnSpc>
            </a:pPr>
            <a:r>
              <a:rPr lang="en-US" sz="2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Hassan-et-al [5]  also proposed a local search based two-stage approach.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They use the weighted bipartite matching algorithm in the first stage.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Local moves are used to decrease interference in the second stage.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1" y="4740511"/>
            <a:ext cx="339830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System Model &amp; Related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950"/>
            <a:ext cx="7086600" cy="3505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 lvl="1"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Islam-et-al [6] proposed an auction-based two-stage resource allocation algorithm.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They begin with the solution with minimum interference.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They modify the assignment using an auction to improve the sum rate. </a:t>
            </a:r>
          </a:p>
          <a:p>
            <a:pPr lvl="1">
              <a:lnSpc>
                <a:spcPct val="150000"/>
              </a:lnSpc>
            </a:pPr>
            <a:r>
              <a:rPr lang="en-US" sz="15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-et-al [23] proposed an approach based on the admissibility of the D2D pairs.</a:t>
            </a:r>
          </a:p>
          <a:p>
            <a:pPr lvl="1">
              <a:lnSpc>
                <a:spcPct val="150000"/>
              </a:lnSpc>
            </a:pPr>
            <a:r>
              <a:rPr lang="en-US" sz="15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-et-al [17] proposed another strategy using maximum weighted bipartite matching algorithm.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They impose the constraint on the sharing which are not useful.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They ensure each sharing maintains a minimum target sum rate.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Problem Formulation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5350"/>
            <a:ext cx="71628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sz="20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 bipartite graph can be formulated with the set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cellular user set, and the set  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d2d pair set.</a:t>
            </a:r>
          </a:p>
          <a:p>
            <a:pPr lvl="1"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 edge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exists if 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shares the resources from        .</a:t>
            </a:r>
          </a:p>
          <a:p>
            <a:pPr lvl="1">
              <a:lnSpc>
                <a:spcPct val="150000"/>
              </a:lnSpc>
            </a:pP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5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 the sum rate of the edge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500" i="1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5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 the interference generated by the edge.</a:t>
            </a:r>
            <a:endParaRPr lang="en-US" sz="1500" i="1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500" i="1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can be calculated using the SINR model.</a:t>
            </a:r>
          </a:p>
          <a:p>
            <a:pPr lvl="1"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Let define a decision variable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5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which is 1 when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500" i="1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exists, otherwise 0.</a:t>
            </a:r>
            <a:r>
              <a:rPr lang="en-US" sz="15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1">
              <a:lnSpc>
                <a:spcPct val="150000"/>
              </a:lnSpc>
            </a:pP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the total sum rate and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the target sum rate.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581400" y="2343150"/>
          <a:ext cx="375138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406080" imgH="177480" progId="Equation.3">
                  <p:embed/>
                </p:oleObj>
              </mc:Choice>
              <mc:Fallback>
                <p:oleObj name="Equation" r:id="rId6" imgW="4060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43150"/>
                        <a:ext cx="375138" cy="13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984631" y="2343150"/>
          <a:ext cx="339969" cy="17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368280" imgH="177480" progId="Equation.3">
                  <p:embed/>
                </p:oleObj>
              </mc:Choice>
              <mc:Fallback>
                <p:oleObj name="Equation" r:id="rId8" imgW="3682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31" y="2343150"/>
                        <a:ext cx="339969" cy="172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19050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Problem Formulation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6934200" cy="3581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4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Integer linear program</a:t>
            </a:r>
          </a:p>
          <a:p>
            <a:pPr lvl="1">
              <a:lnSpc>
                <a:spcPct val="150000"/>
              </a:lnSpc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 integer linear program (ILP) for the interference minimization problem is given below.</a:t>
            </a: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48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objective function is to minimize the total interference. </a:t>
            </a:r>
          </a:p>
          <a:p>
            <a:pPr lvl="1">
              <a:lnSpc>
                <a:spcPct val="150000"/>
              </a:lnSpc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first constraint is for the minimum target sum rate and second and third constraints impose  the  matching.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imageedit_3_992429473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809750"/>
            <a:ext cx="4149969" cy="2034626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18288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71550"/>
            <a:ext cx="7239000" cy="3505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9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Characterization</a:t>
            </a:r>
          </a:p>
          <a:p>
            <a:pPr lvl="1">
              <a:lnSpc>
                <a:spcPct val="150000"/>
              </a:lnSpc>
            </a:pPr>
            <a:endParaRPr lang="en-US" sz="13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characterize the optimal solution for uniform interference. (Objective is to minimize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total number of edges).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Let assume </a:t>
            </a:r>
            <a:r>
              <a:rPr lang="en-US" sz="22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the current matching. We define a particular structure with respect to </a:t>
            </a:r>
            <a:r>
              <a:rPr lang="en-US" sz="22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spc="-1" dirty="0" smtClean="0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Decrementing Structure </a:t>
            </a:r>
          </a:p>
          <a:p>
            <a:pPr lvl="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It is an alternating path starts and ends by matched edge and alternate between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matched and unmatched edges.</a:t>
            </a:r>
          </a:p>
          <a:p>
            <a:pPr lvl="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number of matched edges is one more than the number of unmatched edges.</a:t>
            </a:r>
          </a:p>
          <a:p>
            <a:pPr lvl="3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total weight of the unmatched edges is at least the total weight of the matched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edges.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6629400" cy="3581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9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Characterization</a:t>
            </a: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Example of a decrementing path.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Here solid lines represent the matched edges and dashed lines represents the unmatched edges and weight of the edges are given with the edges.</a:t>
            </a: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proved the following lemma.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M is not optimal, then there exists a decrementing path with respect to M.</a:t>
            </a: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12" name="Picture 11" descr="imageedit_5_942471162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885950"/>
            <a:ext cx="1319250" cy="1404176"/>
          </a:xfrm>
          <a:prstGeom prst="rect">
            <a:avLst/>
          </a:prstGeom>
        </p:spPr>
      </p:pic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34200" cy="3581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Characterization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Let assume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Z =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,……….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 a decrementing path where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the 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starting triple of edges and has the following property.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not in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has one common endpoint with both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     is the matching induced by the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with the vertex set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then             is also a matching where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has one less edge than     and 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Updating the current matching     with            improves the solution.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Starting triple of the decrementing path needs to determine efficiently as every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triple with respect to     is a candidate for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16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47692" y="2876550"/>
          <a:ext cx="101990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104840" imgH="241200" progId="Equation.3">
                  <p:embed/>
                </p:oleObj>
              </mc:Choice>
              <mc:Fallback>
                <p:oleObj name="Equation" r:id="rId6" imgW="1104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692" y="2876550"/>
                        <a:ext cx="1019908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19246" y="2489597"/>
          <a:ext cx="10550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246" y="2489597"/>
                        <a:ext cx="105508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05000" y="2876550"/>
          <a:ext cx="187569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203040" imgH="203040" progId="Equation.3">
                  <p:embed/>
                </p:oleObj>
              </mc:Choice>
              <mc:Fallback>
                <p:oleObj name="Equation" r:id="rId10" imgW="2030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76550"/>
                        <a:ext cx="187569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495800" y="3409950"/>
          <a:ext cx="445477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482400" imgH="215640" progId="Equation.3">
                  <p:embed/>
                </p:oleObj>
              </mc:Choice>
              <mc:Fallback>
                <p:oleObj name="Equation" r:id="rId12" imgW="4824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09950"/>
                        <a:ext cx="445477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010400" y="3152775"/>
          <a:ext cx="1090246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4" imgW="1180800" imgH="241200" progId="Equation.3">
                  <p:embed/>
                </p:oleObj>
              </mc:Choice>
              <mc:Fallback>
                <p:oleObj name="Equation" r:id="rId14" imgW="11808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152775"/>
                        <a:ext cx="1090246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003431" y="3438525"/>
          <a:ext cx="187569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6" imgW="203040" imgH="164880" progId="Equation.3">
                  <p:embed/>
                </p:oleObj>
              </mc:Choice>
              <mc:Fallback>
                <p:oleObj name="Equation" r:id="rId16" imgW="20304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431" y="3438525"/>
                        <a:ext cx="187569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419600" y="3171825"/>
          <a:ext cx="445477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8" imgW="482400" imgH="215640" progId="Equation.3">
                  <p:embed/>
                </p:oleObj>
              </mc:Choice>
              <mc:Fallback>
                <p:oleObj name="Equation" r:id="rId18" imgW="4824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171825"/>
                        <a:ext cx="445477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241431" y="4019550"/>
          <a:ext cx="187569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20" imgW="203040" imgH="164880" progId="Equation.3">
                  <p:embed/>
                </p:oleObj>
              </mc:Choice>
              <mc:Fallback>
                <p:oleObj name="Equation" r:id="rId20" imgW="20304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431" y="4019550"/>
                        <a:ext cx="187569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441831" y="3181350"/>
          <a:ext cx="187569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22" imgW="203040" imgH="164880" progId="Equation.3">
                  <p:embed/>
                </p:oleObj>
              </mc:Choice>
              <mc:Fallback>
                <p:oleObj name="Equation" r:id="rId22" imgW="20304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831" y="3181350"/>
                        <a:ext cx="187569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276600" y="3990975"/>
          <a:ext cx="10550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24" imgW="114120" imgH="241200" progId="Equation.3">
                  <p:embed/>
                </p:oleObj>
              </mc:Choice>
              <mc:Fallback>
                <p:oleObj name="Equation" r:id="rId24" imgW="11412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90975"/>
                        <a:ext cx="105508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133600" y="3171825"/>
          <a:ext cx="445477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26" imgW="482400" imgH="215640" progId="Equation.3">
                  <p:embed/>
                </p:oleObj>
              </mc:Choice>
              <mc:Fallback>
                <p:oleObj name="Equation" r:id="rId26" imgW="48240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71825"/>
                        <a:ext cx="445477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 descr="ieee_wcnc_logo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705600" cy="3581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Characterization</a:t>
            </a:r>
          </a:p>
          <a:p>
            <a:pPr lvl="1"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Special triple</a:t>
            </a:r>
            <a:endParaRPr lang="en-US" sz="22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Triple of three edges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with respect to M such that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in M and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not in M and                                                .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                          .  </a:t>
            </a:r>
          </a:p>
          <a:p>
            <a:pPr lvl="1">
              <a:lnSpc>
                <a:spcPct val="150000"/>
              </a:lnSpc>
            </a:pP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Example of a special triple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), 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sz="19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1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proved the following lemma.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there exists a decrementing path Z with respect to M, then there exists a special triple with respect to M.</a:t>
            </a: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imageedit_7_421398714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571750"/>
            <a:ext cx="1410630" cy="939833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17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819400" y="2114550"/>
          <a:ext cx="180828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536480" imgH="203040" progId="Equation.3">
                  <p:embed/>
                </p:oleObj>
              </mc:Choice>
              <mc:Fallback>
                <p:oleObj name="Equation" r:id="rId7" imgW="1536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14550"/>
                        <a:ext cx="180828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ieee_wcnc_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950"/>
            <a:ext cx="7162800" cy="3200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Characterization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Instead of trying with every triple as a candidate of the starting triple of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decrementing paths, we search for the special triple to determine the decrementing paths.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Updating the current matching M iteratively using the decrementing paths until there 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exists any generates the optimal solution. 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ensure the target sum rate is satisfied in the first phase.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 the second phase, we determine the decrementing paths using the special triples to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generate a matching with the minimum number of edges while maintaining the same sum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rate as in the first phase.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3619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6781800" cy="3581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First Phase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solve the maximum weighted bipartite matching problem considering only the sum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rate as the weight of the edges.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integer linear program for the first phase is given below.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2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 the decision variable for the edges between a cellular user </a:t>
            </a:r>
            <a:r>
              <a:rPr lang="en-US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a d2d pair </a:t>
            </a:r>
            <a:r>
              <a:rPr lang="en-US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i="1" spc="-1" baseline="-25000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US" sz="25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5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is the sum rate of that edge.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imageedit_9_67721091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190750"/>
            <a:ext cx="3894992" cy="1585298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Topics To Be Covered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51816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System Model &amp; Related Work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Problem Formulation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Two-Phase Approach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Conclusion and Future Work </a:t>
            </a:r>
          </a:p>
          <a:p>
            <a:pPr marL="274320" indent="-260640">
              <a:lnSpc>
                <a:spcPct val="150000"/>
              </a:lnSpc>
              <a:buClr>
                <a:srgbClr val="D34817"/>
              </a:buClr>
              <a:buSzPct val="85000"/>
              <a:buNone/>
            </a:pP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7" name="Picture 6" descr="ieee_wcnc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12012"/>
            <a:ext cx="1526315" cy="639591"/>
          </a:xfrm>
          <a:prstGeom prst="rect">
            <a:avLst/>
          </a:prstGeom>
        </p:spPr>
      </p:pic>
      <p:pic>
        <p:nvPicPr>
          <p:cNvPr id="8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590550"/>
            <a:ext cx="841838" cy="841838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2192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23950"/>
            <a:ext cx="6825500" cy="37257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First Phase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output of the first phase is a matching M.</a:t>
            </a:r>
          </a:p>
          <a:p>
            <a:pPr lvl="1">
              <a:lnSpc>
                <a:spcPct val="150000"/>
              </a:lnSpc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If the total sum rate of all of the edges in M does not satisfy the target sum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rate, then no solution is possible. </a:t>
            </a:r>
          </a:p>
          <a:p>
            <a:pPr lvl="1">
              <a:lnSpc>
                <a:spcPct val="150000"/>
              </a:lnSpc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Otherwise, we calculate the slack value </a:t>
            </a:r>
            <a:r>
              <a:rPr lang="el-GR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using the following formula.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</a:p>
          <a:p>
            <a:pPr lvl="1">
              <a:lnSpc>
                <a:spcPct val="150000"/>
              </a:lnSpc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purpose of calculating the </a:t>
            </a:r>
            <a:r>
              <a:rPr lang="el-GR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to determine how much sum rate can be relaxed in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second phase if M is not optimal in terms of the number of edges.</a:t>
            </a:r>
          </a:p>
          <a:p>
            <a:pPr lvl="1">
              <a:lnSpc>
                <a:spcPct val="150000"/>
              </a:lnSpc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assume </a:t>
            </a:r>
            <a:r>
              <a:rPr lang="el-GR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5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and the target of the second phase is to minimize the  number of edges in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the matching while maintaining the same sum rate.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667000" y="2571750"/>
          <a:ext cx="11957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838080" imgH="342720" progId="Equation.3">
                  <p:embed/>
                </p:oleObj>
              </mc:Choice>
              <mc:Fallback>
                <p:oleObj name="Equation" r:id="rId6" imgW="8380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71750"/>
                        <a:ext cx="119575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467600" cy="3505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Second Phase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propose a combinatorial algorithm in the second phase.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algorithm searches for the special triples to determine the decrementing paths until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there exists any.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algorithm searches for the special triples in one set as special triples are identical 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from both sets.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existence of a special triple does not guarantee the existence of a decrementing path.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algorithm generates a temporary maximum weighted matching      induced by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              and updates     with            if                          .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21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9246" y="2489597"/>
          <a:ext cx="10550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246" y="2489597"/>
                        <a:ext cx="105508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594231" y="3333750"/>
          <a:ext cx="187569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8" imgW="203040" imgH="203040" progId="Equation.3">
                  <p:embed/>
                </p:oleObj>
              </mc:Choice>
              <mc:Fallback>
                <p:oleObj name="Equation" r:id="rId8" imgW="2030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231" y="3333750"/>
                        <a:ext cx="187569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26323" y="3609975"/>
          <a:ext cx="1055077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0" imgW="1143000" imgH="241200" progId="Equation.3">
                  <p:embed/>
                </p:oleObj>
              </mc:Choice>
              <mc:Fallback>
                <p:oleObj name="Equation" r:id="rId10" imgW="11430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323" y="3609975"/>
                        <a:ext cx="1055077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460631" y="3590925"/>
          <a:ext cx="187569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2" imgW="203040" imgH="164880" progId="Equation.3">
                  <p:embed/>
                </p:oleObj>
              </mc:Choice>
              <mc:Fallback>
                <p:oleObj name="Equation" r:id="rId12" imgW="20304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631" y="3590925"/>
                        <a:ext cx="187569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40923" y="3562350"/>
          <a:ext cx="445477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14" imgW="482400" imgH="215640" progId="Equation.3">
                  <p:embed/>
                </p:oleObj>
              </mc:Choice>
              <mc:Fallback>
                <p:oleObj name="Equation" r:id="rId14" imgW="4824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923" y="3562350"/>
                        <a:ext cx="445477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638800" y="3562350"/>
          <a:ext cx="1090246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6" imgW="1180800" imgH="241200" progId="Equation.3">
                  <p:embed/>
                </p:oleObj>
              </mc:Choice>
              <mc:Fallback>
                <p:oleObj name="Equation" r:id="rId16" imgW="11808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62350"/>
                        <a:ext cx="1090246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ieee_wcnc_logo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6553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Second Phase Algorithm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11" name="Picture 10" descr="imageedit_11_36321943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42" y="1733550"/>
            <a:ext cx="5017707" cy="2674144"/>
          </a:xfrm>
          <a:prstGeom prst="rect">
            <a:avLst/>
          </a:prstGeom>
        </p:spPr>
      </p:pic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23950"/>
            <a:ext cx="6858000" cy="3352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Proof of Correctness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output of the first phase is the matching      which satisfies the minimum target sum rate.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proved the following lemma for the second phase.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If there exists a decrementing path Z with respect to M, then the algorithm always updates M.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Every update of the algorithm decreases the matching size by at least 1. 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 algorithm searches for the special triples to determine the decrementing paths 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until there exists any.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final output of the algorithm is the matching with the minimum number of edges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while satisfying the minimum target sum rate.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23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724400" y="1657350"/>
          <a:ext cx="187569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03040" imgH="164880" progId="Equation.3">
                  <p:embed/>
                </p:oleObj>
              </mc:Choice>
              <mc:Fallback>
                <p:oleObj name="Equation" r:id="rId6" imgW="203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57350"/>
                        <a:ext cx="187569" cy="12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ieee_wcnc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Two-Phase Approach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7750"/>
            <a:ext cx="7054100" cy="380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define an update using the decrementing path as a step of the algorithm.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Searching for the special triple takes O(|V|</a:t>
            </a:r>
            <a:r>
              <a:rPr lang="en-US" sz="14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spc="-1" baseline="-50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steps since there are |V|</a:t>
            </a:r>
            <a:r>
              <a:rPr lang="en-US" sz="1400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spc="-1" baseline="-50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possible choice for 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and two choices for </a:t>
            </a:r>
            <a:r>
              <a:rPr lang="en-US" sz="14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 spc="-1" baseline="-25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for each case. 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consider the algorithm is solving the </a:t>
            </a:r>
            <a:r>
              <a:rPr lang="en-US" sz="14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for all possible triples as we do not know the frequency of the special triples. 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Solving of the </a:t>
            </a:r>
            <a:r>
              <a:rPr lang="en-US" sz="14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takes O(|V|</a:t>
            </a:r>
            <a:r>
              <a:rPr lang="en-US" sz="1400" spc="-1" baseline="30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 steps. So, the complexity of determining a decrementing path using the special triples is O(|V|</a:t>
            </a:r>
            <a:r>
              <a:rPr lang="en-US" sz="1400" spc="-1" baseline="30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Each step reduces the number of the edge by at least 1. So, the maximum number of updates is O(|V|), which makes the total complexity of the algorithm is O(|V|</a:t>
            </a:r>
            <a:r>
              <a:rPr lang="en-US" sz="1400" spc="-1" baseline="30000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).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3619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24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7869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Implementation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162800" cy="3200400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implement the simulation process in IBM ILOG CPLEX 12.8.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define the integer linear programs using the Optimization Programming Language (OPL). 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define a primary model to generates the graph instance and initialize the  parameters.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assume the graph is complete and </a:t>
            </a:r>
            <a:r>
              <a:rPr lang="en-US" sz="20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vertices in each side.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compute an incident matrix to store the graph information.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define a separate model to define the integer linear program for the first phase.   </a:t>
            </a:r>
          </a:p>
          <a:p>
            <a:pPr lvl="1">
              <a:lnSpc>
                <a:spcPct val="150000"/>
              </a:lnSpc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primary model uses the secondary model to execute the first phase and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of the second phase. It then uses the incident matrix to generate and return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the final matching.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858000" cy="3087000"/>
          </a:xfrm>
        </p:spPr>
        <p:txBody>
          <a:bodyPr>
            <a:normAutofit fontScale="5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perform multiple simulations for the graphs with vertices in the range of  4 to 500.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consider even number of vertices and split into two equal sized sets. 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perform different experiments for the real network data and for the random data.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follow the SINR model and use the parameters as Islam-et-al [6] to generate the sum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rate of the edges while considering uniform interferences.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compare our algorithm with the integer linear program (ILP) solution  of the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interference minimization problem.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Our algorithm successfully improves the solution in the second phase, whenever the first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phase solution is not optimal.</a:t>
            </a:r>
          </a:p>
          <a:p>
            <a:pPr lvl="1">
              <a:lnSpc>
                <a:spcPct val="150000"/>
              </a:lnSpc>
            </a:pPr>
            <a:r>
              <a:rPr lang="en-US" sz="22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It always returns the same interference as the ILP solution.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26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7696200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Performance on the real network data</a:t>
            </a:r>
          </a:p>
          <a:p>
            <a:pPr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show some notable instances in the following table.</a:t>
            </a:r>
          </a:p>
          <a:p>
            <a:pPr>
              <a:lnSpc>
                <a:spcPct val="150000"/>
              </a:lnSpc>
              <a:buNone/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* All times are given in second.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47135" y="2350428"/>
          <a:ext cx="85249" cy="13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135" y="2350428"/>
                        <a:ext cx="85249" cy="130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66800" y="1962150"/>
          <a:ext cx="7253652" cy="216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2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|V|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|E|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ILP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 : ILP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 after phase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 after phase 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</a:t>
                      </a:r>
                    </a:p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phase 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</a:t>
                      </a: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phase 2 with no update</a:t>
                      </a: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phase 2 with update</a:t>
                      </a: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 Algorithm</a:t>
                      </a:r>
                      <a:endParaRPr lang="en-US" sz="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0.0106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0.0062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0.0150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0.0013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0.0303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196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0.0446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0.0123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0.0570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0.0570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0.1599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0.5358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0.0667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2.8637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2.8637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6.2092</a:t>
                      </a: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2025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2.1359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0.1746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9.0720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0.4826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17.8165</a:t>
                      </a: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5625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15.094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0.7025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104.2081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3.7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204.8778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7569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24.219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0.9544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135.633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4.0689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226.055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12100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31.121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1.4437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137.8935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4.1672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277.428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310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24025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149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71.414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149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2.8666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273.7927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8.2742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429.096</a:t>
                      </a: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27</a:t>
            </a:r>
          </a:p>
        </p:txBody>
      </p:sp>
      <p:pic>
        <p:nvPicPr>
          <p:cNvPr id="14" name="Picture 13" descr="ieee_wcnc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7526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705600" cy="3505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4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Performance on random data</a:t>
            </a:r>
          </a:p>
          <a:p>
            <a:pPr>
              <a:lnSpc>
                <a:spcPct val="150000"/>
              </a:lnSpc>
            </a:pPr>
            <a:r>
              <a:rPr lang="en-US" sz="15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also verified our algorithm on random data for the sum rate.</a:t>
            </a:r>
          </a:p>
          <a:p>
            <a:pPr>
              <a:lnSpc>
                <a:spcPct val="150000"/>
              </a:lnSpc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assign a uniformly generated random value within the range (1-50) as a sum rate for each edge. </a:t>
            </a:r>
          </a:p>
          <a:p>
            <a:pPr>
              <a:lnSpc>
                <a:spcPct val="150000"/>
              </a:lnSpc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use a threshold value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within the range (0-1) to initialize zero-sum rate for some edges.</a:t>
            </a:r>
          </a:p>
          <a:p>
            <a:pPr>
              <a:lnSpc>
                <a:spcPct val="150000"/>
              </a:lnSpc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Another random value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within the range (0-1) is generated for each edge and if 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, then zero-sum</a:t>
            </a:r>
          </a:p>
          <a:p>
            <a:pPr>
              <a:lnSpc>
                <a:spcPct val="150000"/>
              </a:lnSpc>
              <a:buNone/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rate is assigned to that edge. </a:t>
            </a:r>
          </a:p>
          <a:p>
            <a:pPr>
              <a:lnSpc>
                <a:spcPct val="150000"/>
              </a:lnSpc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number of zero-sum increases as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is getting high and chances of finding the decrementing </a:t>
            </a:r>
          </a:p>
          <a:p>
            <a:pPr>
              <a:lnSpc>
                <a:spcPct val="150000"/>
              </a:lnSpc>
              <a:buNone/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structure in phase 2 is also increases.</a:t>
            </a:r>
          </a:p>
          <a:p>
            <a:pPr>
              <a:lnSpc>
                <a:spcPct val="150000"/>
              </a:lnSpc>
            </a:pP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Our algorithm always return the interference as ILP does for the random data with different </a:t>
            </a:r>
            <a:r>
              <a:rPr lang="el-GR" sz="4300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4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values.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580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28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90550"/>
            <a:ext cx="6761100" cy="857400"/>
          </a:xfrm>
        </p:spPr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19150"/>
            <a:ext cx="7315200" cy="4038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Performance on random data</a:t>
            </a:r>
          </a:p>
          <a:p>
            <a:pPr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show some notable instances in the following table for </a:t>
            </a:r>
            <a:r>
              <a:rPr lang="el-GR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i="1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= 0.4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5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* All times are given in second.</a:t>
            </a:r>
          </a:p>
          <a:p>
            <a:pPr>
              <a:lnSpc>
                <a:spcPct val="150000"/>
              </a:lnSpc>
            </a:pPr>
            <a:endParaRPr lang="en-US" sz="900" spc="-1" dirty="0" smtClean="0"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47135" y="2350428"/>
          <a:ext cx="85249" cy="13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135" y="2350428"/>
                        <a:ext cx="85249" cy="130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026877" y="2319338"/>
          <a:ext cx="10550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877" y="2319338"/>
                        <a:ext cx="105508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26877" y="2262188"/>
          <a:ext cx="10550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877" y="2262188"/>
                        <a:ext cx="105508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90600" y="1809750"/>
          <a:ext cx="6822831" cy="257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500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|V|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|E|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</a:t>
                      </a:r>
                    </a:p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ILP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 : ILP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 after phase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I after phase 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phase 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</a:t>
                      </a: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phase 2 with no update</a:t>
                      </a: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Time: phase 2 with  update</a:t>
                      </a: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 Algorithm</a:t>
                      </a:r>
                      <a:endParaRPr lang="en-US" sz="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0.0166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0.0096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0.0209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0.0042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0.0427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0.1019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0.0224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0.2871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0.0209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0.5684 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1369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0.9082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0.0969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4.3370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0.1162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8.4565</a:t>
                      </a: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3600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6.2196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0.3679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26.7939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1.0241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59.0941</a:t>
                      </a: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7056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10.302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0.6262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69.4826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1.7574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115.4051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218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11881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13.032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1.0062 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91.1816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4.4604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148.868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59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266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17689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16.618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129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1.4109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134.7855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5.9573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212.7633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59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320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25600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62.423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153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3.0064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241.4716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10.6051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326.313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340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28900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56.929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170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164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2.9534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303.9525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8.2212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374.0301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390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38416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105.559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192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186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5.6918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425.465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20.422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567.2867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406" marR="84406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29</a:t>
            </a:r>
          </a:p>
        </p:txBody>
      </p:sp>
      <p:pic>
        <p:nvPicPr>
          <p:cNvPr id="16" name="Picture 15" descr="ieee_wcnc_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5600" y="4535840"/>
            <a:ext cx="1450115" cy="60766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1905000" y="4834299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71550"/>
            <a:ext cx="7358900" cy="3725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Cellular network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 collection of cells (land area).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Each cell is controlled by a central base station.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Every user needs to go through the base station to transmit the signal.  </a:t>
            </a:r>
            <a:endParaRPr lang="en-US" sz="15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Device-to-Device (D2D) communications </a:t>
            </a:r>
            <a:r>
              <a:rPr lang="en-US" sz="1600" spc="-1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cellular networks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D2D pairs communicate directly.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They skip the route through the base station to transmit signal.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Share the resources with cellular users.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 dirty="0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2954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69342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Our algorithm always determines the decrementing structures successfully and return interference as the ILP </a:t>
            </a:r>
          </a:p>
          <a:p>
            <a:pPr>
              <a:lnSpc>
                <a:spcPct val="100000"/>
              </a:lnSpc>
              <a:buNone/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solution of the interference minimization problem.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total time needed for our algorithm is more significant. 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 reason is for solving the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model while searching for the decrementing paths when there is no</a:t>
            </a:r>
          </a:p>
          <a:p>
            <a:pPr>
              <a:lnSpc>
                <a:spcPct val="100000"/>
              </a:lnSpc>
              <a:buNone/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  update possible, which takes the maximum amount of time in phase 2.  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show the percentage of time needed in the different stage of phase 2 in the following pie chart.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1295400" y="3181350"/>
          <a:ext cx="5556738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30</a:t>
            </a:r>
          </a:p>
        </p:txBody>
      </p:sp>
      <p:pic>
        <p:nvPicPr>
          <p:cNvPr id="12" name="Picture 11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535840"/>
            <a:ext cx="1450115" cy="60766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828800" y="4834299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Performance Evaluation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67818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Our algorithm would be faster by a factor of 10, if the special triples could be identified with</a:t>
            </a:r>
          </a:p>
          <a:p>
            <a:pPr>
              <a:lnSpc>
                <a:spcPct val="150000"/>
              </a:lnSpc>
              <a:buNone/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certainty to determine the decrementing structures.</a:t>
            </a:r>
          </a:p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algorithm works better for the general interference scenario.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3619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31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53584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905000" y="4834299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Conclusion &amp; Future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23950"/>
            <a:ext cx="7010400" cy="3276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D2D communications </a:t>
            </a:r>
            <a:r>
              <a:rPr lang="en-US" sz="17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cellular networks is a significant addition for the future</a:t>
            </a:r>
          </a:p>
          <a:p>
            <a:pPr>
              <a:lnSpc>
                <a:spcPct val="150000"/>
              </a:lnSpc>
              <a:buNone/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generation networks. </a:t>
            </a:r>
          </a:p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It enables a wide variety of location-based services.</a:t>
            </a:r>
          </a:p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study the problem of creating an assignment of the D2D pairs to the cellular users to share </a:t>
            </a:r>
          </a:p>
          <a:p>
            <a:pPr>
              <a:lnSpc>
                <a:spcPct val="150000"/>
              </a:lnSpc>
              <a:buNone/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resources, such that total interference is minimum while maintaining a target sum rate. </a:t>
            </a:r>
          </a:p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propose a two-phase combinatorial algorithm for the problem.</a:t>
            </a:r>
          </a:p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Our algorithm generates an optimal solution in polynomial time for the uniform interference.</a:t>
            </a:r>
          </a:p>
          <a:p>
            <a:pPr>
              <a:lnSpc>
                <a:spcPct val="150000"/>
              </a:lnSpc>
            </a:pP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evaluate our algorithm with both synthetic and random data.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32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Conclusion &amp; Future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342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Time needed for our algorithm is much more than the time needed to solve the ILP for the</a:t>
            </a:r>
          </a:p>
          <a:p>
            <a:pPr>
              <a:lnSpc>
                <a:spcPct val="150000"/>
              </a:lnSpc>
              <a:buNone/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interference minimization problem.</a:t>
            </a:r>
          </a:p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 faster algorithm to determine the necessary special triples can be a significant extension of</a:t>
            </a:r>
          </a:p>
          <a:p>
            <a:pPr>
              <a:lnSpc>
                <a:spcPct val="150000"/>
              </a:lnSpc>
              <a:buNone/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the thesis. </a:t>
            </a:r>
          </a:p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Further study can be done for the general interference scenario. </a:t>
            </a:r>
          </a:p>
          <a:p>
            <a:pPr>
              <a:lnSpc>
                <a:spcPct val="150000"/>
              </a:lnSpc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An approximation algorithm can be developed based on our algorithm for the non-uniform </a:t>
            </a:r>
          </a:p>
          <a:p>
            <a:pPr>
              <a:lnSpc>
                <a:spcPct val="150000"/>
              </a:lnSpc>
              <a:buNone/>
            </a:pPr>
            <a:r>
              <a:rPr lang="en-US" sz="13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interference case.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33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6934200" cy="35052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[1]       Marko H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o¨yhtya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¨, Olli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Apilo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Mika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Lasanen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 Review of Latest Advances in 3GPP Standardization: D2D Communication in 5G Systems and Its Energy Consumption Models.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Future Internet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10(1)(3), 2018.</a:t>
            </a:r>
          </a:p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[2]   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Yeakub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Hassan, Faisal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Sakhawat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Hossen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Salimur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 and  Muhammad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Mahbub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	A near optimal interference minimization resource allocation algorithm for D2D communication.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International Conference on </a:t>
            </a:r>
            <a:r>
              <a:rPr lang="en-US" sz="900" i="1" dirty="0" err="1" smtClean="0">
                <a:latin typeface="Times New Roman" pitchFamily="18" charset="0"/>
                <a:cs typeface="Times New Roman" pitchFamily="18" charset="0"/>
              </a:rPr>
              <a:t>Communi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i="1" dirty="0" err="1" smtClean="0">
                <a:latin typeface="Times New Roman" pitchFamily="18" charset="0"/>
                <a:cs typeface="Times New Roman" pitchFamily="18" charset="0"/>
              </a:rPr>
              <a:t>cations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, ICC, Paris, France, May 21-25, 2017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1–6.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[3]       Y. Hassan, F.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Hossen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M. M.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Interference Minimization in D2D Communication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Cellular Networks.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Access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5:22471–22484, October 2017.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[4]        M. T. Islam, A. M.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Taha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Akl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A two-phase auction-based fair resource allocation for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D2D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commu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nications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International Conference on Communications (ICC)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1–6, May 2016.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[5]        C.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L. Song, Z. Han, Q. Zhao, X. Wang, X. Cheng, and B. Jiao. Efficiency Resource Allocation for Device-to-Device Un-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derlay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Communication Systems: A Reverse Iterative Combinatorial Auction Based Approach.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Journal on Selected Areas in Communications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31(9):348–358, September 2013.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[6]        C.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L. Song, Z. Han, Q. Zhao, X. Wang, and B. Jiao. Interference-aware resource allocation for device-to-device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commu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nications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as an underlay using sequential second price auction.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International Conference on Communications (ICC), Ottawa, Canada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445–449, June 2012.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[7]       Tae-Sub Kim,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Kwang-Hyung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Lee,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Seungwan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 and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Choong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Ho Cho. Resource Allocation and Power Control Scheme for Interference Avoidance in an LTE-Advanced Cellular Networks with Device-to-Device Communication.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SERSC : International journal of control and automation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6(1):181–190, February 2013.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[8]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Rongqing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Zhang, Xiang Cheng,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Liuqing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Yang, and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Bingli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Jiao. Interference-aware graph based resource sharing for device-to- device communications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cellular networks. In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IEEE Wireless Communications and Networking Conference (WCNC), Shanghai, China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pages 140–145, April 2013.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34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905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086600" cy="3581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[9]       M. T. Islam, A. M.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Taha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Akl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S.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 A  Local Search Algorithm for Resource Allocation for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Device- to-Device Communications.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Global Communications Conference (GLOBECOM), San Diego, CA, USA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1–6, Dec 2015.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[10]     F.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M. Y. Hassan, M. S.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Hossen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 S.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 System Capacity Maximization With Efficient Resource Allocation Algorithms in D2D Communication.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Access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6:32409–32424, May 2018.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[11]     D.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L. Lu, Y. Yuan-Wu, G. Y. Li, G.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S. Li. Device- to-Device Communications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Cellular Networks.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Transactions on Communications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61(8):3541–3551, August 2013.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[12]     F.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 M.  Y.  Hassan,  M.  S.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Hossen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 and  S.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 An optimal resource allocation algorithm for D2D communication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cellular networks.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14th IEEE Annual Consumer Communications Networking Conference (CCNC), Las Vegas, USA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867–872, Jan 2017.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[13]     P. Janis, V.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Koivunen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Ribeiro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Korhonen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K. Doppler, and K.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Hugl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Interference-Aware Resource Allocation for Device-to- Device Radio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Cellular Networks.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VTC Spring 2009- IEEE 69th Vehicular Technology Conference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1–5, April 2009.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[14]      K. Doppler, M.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Rinne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Wijting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C. B.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Ribeiro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K.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Hugl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Device-to-device communication as an underlay to LTE-advanced networks.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IEEE Communications Magazine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47(12):42–49,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Decem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ber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2009.</a:t>
            </a:r>
          </a:p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[15] 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C. Song L., Han  Z. 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Radio  resource  management. 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In:  Resource Management for Device-to-Device Underlay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Communi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cation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Springer, New York, NY, 2013.</a:t>
            </a:r>
          </a:p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[16] 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Pekka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Janis,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Chia-Hao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Yu, Klaus Doppler, C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a´ssio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Ribeiro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Carl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jtingand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Klaus Hugh, Olav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Tirkkonen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Visa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Koivuen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Device- to-Device Communication under Laying Cellular Communications Systems.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International journal of communications, Network and System </a:t>
            </a:r>
            <a:r>
              <a:rPr lang="en-US" sz="900" i="1" dirty="0" err="1" smtClean="0">
                <a:latin typeface="Times New Roman" pitchFamily="18" charset="0"/>
                <a:cs typeface="Times New Roman" pitchFamily="18" charset="0"/>
              </a:rPr>
              <a:t>Sciencese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2(3):169–178, June 2009.</a:t>
            </a: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[17]     C.  Yu,  O.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Tirkkonen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 K.  Doppler,  and  C.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Ribeiro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 On the Performance of Device-to-Device Underlay Communication with Simple Power Control. In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VTC Spring 2009 - IEEE 69th Vehicular Technology Conference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pages 1–5, April 2009.</a:t>
            </a:r>
          </a:p>
          <a:p>
            <a:pP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35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7750"/>
            <a:ext cx="6901700" cy="38019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[18]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Holger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Boche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Martin Schubert. A unifying approach to interference modeling for wireless networks.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IEEE Transactions  on Signal Processing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58(6):3282–3297, June 2010.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[19]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Yue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Li and Lin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Cai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Cooperative Device-to-Device Communication for Uplink Transmission in Cellular System.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IEEE Transactions on Wireless Communications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2018.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[20]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Iyer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Catherine Rosenberg, and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Karnik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What is the right model for wireless channel interference?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IEEE Transactions on Wireless Communications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8(5), 2009.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[21]     M.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Zulhasnine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C. Huang, and A.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Srinivasan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Efficient resource allocation for device-to-device communication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LTE network. In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IEEE 6th International Conference on Wireless and Mobile Computing, Networking and Communications, Niagara Falls, Canada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pages 368–375, October 2010.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[22]     M.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Tauhidul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Islam,  A.  M.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Taha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 and  S.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Akl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.  Reducing the complexity of Resource Allocation for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Device-to- Device communications. In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International Wireless Communications and Mobile Computing Conference      (IWCMC), Dubrovnik, Croatia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pages 61–66, August 2015.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[23] 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Zvi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Galil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 Efficient algorithms for finding maximum matching in graphs. </a:t>
            </a:r>
            <a:r>
              <a:rPr lang="en-US" sz="900" i="1" dirty="0" smtClean="0">
                <a:latin typeface="Times New Roman" pitchFamily="18" charset="0"/>
                <a:cs typeface="Times New Roman" pitchFamily="18" charset="0"/>
              </a:rPr>
              <a:t>ACM Computing Surveys (CSUR)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18(1):23–38, 1986.</a:t>
            </a:r>
          </a:p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[24]      IBM analytics. CPLEX Optimizer. 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https://www.ibm.com/analytics/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cplex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-optimizer.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[25]      George Bernard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Dantzig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Lester Randolph Ford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, and Delbert Ray Fulkerson. A primal-dual algorithm. Technical report, RAND CORP SANTA MONICA CA, 1956.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0" y="4740511"/>
            <a:ext cx="331038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36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8288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80BFB7"/>
                </a:solidFill>
              </a:rPr>
              <a:t>       THANKS</a:t>
            </a:r>
            <a:r>
              <a:rPr lang="en" sz="6000" dirty="0">
                <a:solidFill>
                  <a:srgbClr val="80BFB7"/>
                </a:solidFill>
              </a:rPr>
              <a:t>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D3EBD5"/>
                </a:solidFill>
                <a:highlight>
                  <a:srgbClr val="01597F"/>
                </a:highlight>
              </a:rPr>
              <a:t>             Any 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3EBD5"/>
                </a:solidFill>
              </a:rPr>
              <a:t>You </a:t>
            </a:r>
            <a:r>
              <a:rPr lang="en" dirty="0">
                <a:solidFill>
                  <a:srgbClr val="D3EBD5"/>
                </a:solidFill>
              </a:rPr>
              <a:t>can find me at</a:t>
            </a:r>
            <a:r>
              <a:rPr lang="en" dirty="0" smtClean="0">
                <a:solidFill>
                  <a:srgbClr val="D3EBD5"/>
                </a:solidFill>
              </a:rPr>
              <a:t>:</a:t>
            </a:r>
            <a:r>
              <a:rPr lang="en" dirty="0">
                <a:solidFill>
                  <a:srgbClr val="D3EBD5"/>
                </a:solidFill>
              </a:rPr>
              <a:t> </a:t>
            </a:r>
            <a:r>
              <a:rPr lang="en" dirty="0" smtClean="0">
                <a:solidFill>
                  <a:srgbClr val="D3EBD5"/>
                </a:solidFill>
              </a:rPr>
              <a:t>salimur.choudhury@lakeheadu.ca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95350"/>
            <a:ext cx="7206500" cy="3878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Scenario</a:t>
            </a:r>
          </a:p>
          <a:p>
            <a:pPr lvl="1">
              <a:lnSpc>
                <a:spcPct val="150000"/>
              </a:lnSpc>
              <a:buNone/>
            </a:pPr>
            <a:endParaRPr lang="en-US" sz="15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z="15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z="15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Advantages of D2D communications </a:t>
            </a:r>
            <a:r>
              <a:rPr lang="en-US" sz="1600" spc="-1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cellular networks 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They increase the overall throughput of the networks.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Enables large number of inter-device 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7086600" y="590550"/>
            <a:ext cx="3242400" cy="308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818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dirty="0" smtClean="0">
              <a:solidFill>
                <a:schemeClr val="bg1"/>
              </a:solidFill>
            </a:endParaRPr>
          </a:p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4</a:t>
            </a:r>
          </a:p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ellular networ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1581150"/>
            <a:ext cx="4569978" cy="1553671"/>
          </a:xfrm>
          <a:prstGeom prst="rect">
            <a:avLst/>
          </a:prstGeom>
        </p:spPr>
      </p:pic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5240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95350"/>
            <a:ext cx="6553200" cy="380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Necessity of D2D communications </a:t>
            </a:r>
            <a:r>
              <a:rPr lang="en-US" sz="1600" spc="-1" dirty="0" err="1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underalying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cellular networks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number of smart handheld devices has exploded recently.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Rapid increment of inter-device applications in every aspect.</a:t>
            </a:r>
          </a:p>
          <a:p>
            <a:pPr>
              <a:lnSpc>
                <a:spcPct val="150000"/>
              </a:lnSpc>
            </a:pPr>
            <a:endParaRPr lang="en-US" sz="15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Example of inter-device applications 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Communication between emergency vehicles.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Location-based advertisements.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Service application for a small area such as hospitals or conferences.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58000" y="2095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85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6002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Purpose &amp; Motivation</a:t>
            </a:r>
            <a: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17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71550"/>
            <a:ext cx="6934200" cy="3429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9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37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D2D communication generates a significant amount of interferences in the network while sharing the resources from the cellular users. </a:t>
            </a:r>
          </a:p>
          <a:p>
            <a:pPr lvl="1">
              <a:lnSpc>
                <a:spcPct val="150000"/>
              </a:lnSpc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Create  an assignment of the D2D pairs to the cellular users such that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The overall interference is minimum.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 target sum rate is satisfied.</a:t>
            </a:r>
            <a:endParaRPr lang="en-US" sz="5600" spc="-1" dirty="0" smtClean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Motivation </a:t>
            </a:r>
          </a:p>
          <a:p>
            <a:pPr lvl="1">
              <a:lnSpc>
                <a:spcPct val="150000"/>
              </a:lnSpc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current cellular networks are four generation old and use the traditional procedure for transmission. </a:t>
            </a:r>
          </a:p>
          <a:p>
            <a:pPr lvl="1">
              <a:lnSpc>
                <a:spcPct val="150000"/>
              </a:lnSpc>
            </a:pPr>
            <a:r>
              <a:rPr lang="en-US" sz="5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D2D communication will play a major role to meet the challenges on the 5G network and beyond.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Contribution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047750"/>
            <a:ext cx="7467600" cy="3429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study the interference minimization problem for device-to-device communication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spc="-1" dirty="0" err="1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underlaying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cellular networks where all the interferences are uniform.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We propose a two-phase polynomial time algorithm.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output of the algorithm is an assignment with the minimum interference while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satisfying a minimum target sum rate. 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determine the complexity to find an optimal solution for the uniform interference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       case.  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tested our algorithm with both synthetic and random data.</a:t>
            </a:r>
          </a:p>
          <a:p>
            <a:pPr lvl="1">
              <a:lnSpc>
                <a:spcPct val="150000"/>
              </a:lnSpc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We also analyze the performance of the algorithm in general.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1333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System Model &amp; Related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23950"/>
            <a:ext cx="6781800" cy="3352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System model</a:t>
            </a: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Signal-interference-noise-ratio (SINR) is the most commonly used interference model in wireless communication. </a:t>
            </a: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It determines the sum rates of the link and the interference generated by the other links.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Network model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The users can be divided into two sets.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Cellular users set (C).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D2D pairs set (D).   </a:t>
            </a:r>
          </a:p>
          <a:p>
            <a:pPr lvl="1">
              <a:lnSpc>
                <a:spcPct val="150000"/>
              </a:lnSpc>
            </a:pPr>
            <a:r>
              <a:rPr lang="en-US" sz="16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A cellular user can share spectrum resources with at most one D2D pair.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342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1" name="Picture 10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1752600" y="46291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/>
              </a:rPr>
              <a:t>System Model &amp; Related Work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895350"/>
            <a:ext cx="6215900" cy="380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Network model </a:t>
            </a:r>
          </a:p>
          <a:p>
            <a:pPr lvl="1">
              <a:lnSpc>
                <a:spcPct val="150000"/>
              </a:lnSpc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Two types of intra-cell interference are generated.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From the D2D transmitters to the base station.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spc="-1" dirty="0" smtClean="0"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 From the cellular users to the D2D receivers.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spc="-1" dirty="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smtClean="0">
                <a:solidFill>
                  <a:schemeClr val="accent3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Scenario of the network model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58000" y="285750"/>
            <a:ext cx="841838" cy="84183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134955" y="479766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endParaRPr lang="en-US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31671" y="4740511"/>
            <a:ext cx="186514" cy="231901"/>
          </a:xfrm>
          <a:prstGeom prst="rect">
            <a:avLst/>
          </a:prstGeom>
        </p:spPr>
        <p:txBody>
          <a:bodyPr vert="horz" lIns="77925" tIns="38963" rIns="77925" bIns="38963" rtlCol="0" anchor="ctr"/>
          <a:lstStyle/>
          <a:p>
            <a:pPr defTabSz="389626">
              <a:buClrTx/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3" name="Picture 12" descr="ieee_wcn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400550"/>
            <a:ext cx="1450115" cy="607660"/>
          </a:xfrm>
          <a:prstGeom prst="rect">
            <a:avLst/>
          </a:prstGeom>
        </p:spPr>
      </p:pic>
      <p:pic>
        <p:nvPicPr>
          <p:cNvPr id="15" name="Picture 14" descr="network-model-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2800350"/>
            <a:ext cx="2362200" cy="201833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1752600" y="4705350"/>
            <a:ext cx="4876800" cy="30920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Interference Minimization for Device-to-Device (D2D) Communications: A Combinatorial Approach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4217</Words>
  <Application>Microsoft Office PowerPoint</Application>
  <PresentationFormat>On-screen Show (16:9)</PresentationFormat>
  <Paragraphs>664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Titillium Web</vt:lpstr>
      <vt:lpstr>Arial</vt:lpstr>
      <vt:lpstr>Wingdings</vt:lpstr>
      <vt:lpstr>Times New Roman</vt:lpstr>
      <vt:lpstr>DejaVu Sans</vt:lpstr>
      <vt:lpstr>Dosis Light</vt:lpstr>
      <vt:lpstr>Courier New</vt:lpstr>
      <vt:lpstr>Titillium Web Light</vt:lpstr>
      <vt:lpstr>Mowbray template</vt:lpstr>
      <vt:lpstr>Equation</vt:lpstr>
      <vt:lpstr>Interference Minimization for Device-to-Device (D2D) Communications: A Combinatorial Approach Peash Ranjan Saha*, Salimur Choudhury†,  Daya Ram Gaur*      IEEE Wireless Communication and Networking Conference  (WCNC) 15-19 April 2019, Marrakech, Morocco.      * Department of Mathematics &amp; Computer Science, University of  Lethbridge, Alberta, Canada.  † Department of  Computer Science, Lakehead University, Thunder Bay, Ontario, Canada. </vt:lpstr>
      <vt:lpstr>Topics To Be Covered</vt:lpstr>
      <vt:lpstr>Introduction </vt:lpstr>
      <vt:lpstr>Introduction </vt:lpstr>
      <vt:lpstr>Introduction </vt:lpstr>
      <vt:lpstr>Purpose &amp; Motivation </vt:lpstr>
      <vt:lpstr>Contribution </vt:lpstr>
      <vt:lpstr>System Model &amp; Related Work </vt:lpstr>
      <vt:lpstr>System Model &amp; Related Work </vt:lpstr>
      <vt:lpstr>System Model &amp; Related Work </vt:lpstr>
      <vt:lpstr>System Model &amp; Related Work </vt:lpstr>
      <vt:lpstr>Problem Formulation </vt:lpstr>
      <vt:lpstr>Problem Formulation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Two-Phase Approach </vt:lpstr>
      <vt:lpstr>Implementation </vt:lpstr>
      <vt:lpstr>Performance Evaluation </vt:lpstr>
      <vt:lpstr>Performance Evaluation </vt:lpstr>
      <vt:lpstr>Performance Evaluation </vt:lpstr>
      <vt:lpstr>Performance Evaluation </vt:lpstr>
      <vt:lpstr>Performance Evaluation </vt:lpstr>
      <vt:lpstr>Performance Evaluation </vt:lpstr>
      <vt:lpstr>Conclusion &amp; Future Work </vt:lpstr>
      <vt:lpstr>Conclusion &amp; Future Work </vt:lpstr>
      <vt:lpstr>References </vt:lpstr>
      <vt:lpstr>References </vt:lpstr>
      <vt:lpstr>References </vt:lpstr>
      <vt:lpstr>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Minimization for Device-to-Device (D2D) Communications: A Combinatorial Approach</dc:title>
  <dc:creator>Saha</dc:creator>
  <cp:lastModifiedBy>Windows User</cp:lastModifiedBy>
  <cp:revision>110</cp:revision>
  <dcterms:modified xsi:type="dcterms:W3CDTF">2019-04-03T18:25:16Z</dcterms:modified>
</cp:coreProperties>
</file>