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7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Controller Placement Problem in SDN: A Survey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Guodong Wang, </a:t>
            </a:r>
            <a:r>
              <a:rPr lang="en-US" dirty="0" err="1"/>
              <a:t>Yanxiao</a:t>
            </a:r>
            <a:r>
              <a:rPr lang="en-US" dirty="0"/>
              <a:t> Zhao, Jun Huang, and Wei Wang</a:t>
            </a:r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DA78C-A6AD-412D-B812-CA1741CA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CNPA for k = 5</a:t>
            </a:r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F6F57F8-BE32-4A01-970C-ACE60175B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802" y="2336165"/>
            <a:ext cx="6385048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66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EFB2-8E05-431F-BCF4-B3047521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05BBA93-7C75-4FA4-924E-4802AE752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64169"/>
            <a:ext cx="12191290" cy="688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2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6EF6-AB7B-4FFC-923A-0817DC5C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CNPA for k = 6</a:t>
            </a:r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585205B-CCD6-49A2-8356-A0BE9648C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387" y="2336165"/>
            <a:ext cx="6489877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4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B4249-72D1-42AC-9187-B5DFD594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37692D1-AE82-4047-8593-E1E85A61C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355" y="-121628"/>
            <a:ext cx="12205705" cy="700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3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5F4A-D563-4768-8FCF-845E61C5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4F34D-3D6A-45B2-8007-77AAC838E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Simplifying the network management</a:t>
            </a:r>
          </a:p>
          <a:p>
            <a:r>
              <a:rPr lang="en-US" sz="3200" dirty="0"/>
              <a:t>Improving the efficiency of network utilization</a:t>
            </a:r>
          </a:p>
          <a:p>
            <a:r>
              <a:rPr lang="en-US" sz="3200" dirty="0"/>
              <a:t>Enabling network innovations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8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0030-AA41-4F62-94E6-2DEDC693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Placement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BB8D3-EE38-42F7-BAFD-70F16220C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 err="1"/>
              <a:t>Openflow</a:t>
            </a:r>
            <a:r>
              <a:rPr lang="en-US" dirty="0"/>
              <a:t> standard (One controller)</a:t>
            </a:r>
          </a:p>
          <a:p>
            <a:pPr marL="457200" indent="-457200">
              <a:buAutoNum type="arabicPeriod"/>
            </a:pPr>
            <a:r>
              <a:rPr lang="en-US" dirty="0"/>
              <a:t>Scalability and performance issues when the network scale</a:t>
            </a:r>
            <a:br>
              <a:rPr lang="en-US" dirty="0">
                <a:latin typeface="+mn-ea"/>
                <a:cs typeface="+mn-ea"/>
              </a:rPr>
            </a:br>
            <a:r>
              <a:rPr lang="en-US" dirty="0"/>
              <a:t>continually expands.</a:t>
            </a:r>
            <a:endParaRPr lang="en-US" dirty="0">
              <a:latin typeface="Trebuchet MS"/>
              <a:cs typeface="+mn-ea"/>
            </a:endParaRPr>
          </a:p>
          <a:p>
            <a:pPr marL="457200" indent="-457200">
              <a:buAutoNum type="arabicPeriod"/>
            </a:pPr>
            <a:r>
              <a:rPr lang="en-US" dirty="0">
                <a:latin typeface="Trebuchet MS"/>
                <a:cs typeface="+mn-ea"/>
              </a:rPr>
              <a:t>Multiple Controller Approaches</a:t>
            </a:r>
          </a:p>
          <a:p>
            <a:pPr marL="457200" indent="-457200">
              <a:buAutoNum type="arabicPeriod"/>
            </a:pPr>
            <a:r>
              <a:rPr lang="en-US" dirty="0">
                <a:latin typeface="Trebuchet MS"/>
                <a:cs typeface="+mn-ea"/>
              </a:rPr>
              <a:t>Controller Placement Problem</a:t>
            </a:r>
          </a:p>
          <a:p>
            <a:pPr lvl="1"/>
            <a:r>
              <a:rPr lang="en-US" dirty="0">
                <a:latin typeface="Trebuchet MS"/>
                <a:cs typeface="+mn-ea"/>
              </a:rPr>
              <a:t>Undirected Graph G = (V,E)</a:t>
            </a:r>
          </a:p>
          <a:p>
            <a:pPr lvl="1"/>
            <a:r>
              <a:rPr lang="en-US" dirty="0">
                <a:latin typeface="Trebuchet MS"/>
                <a:cs typeface="+mn-ea"/>
              </a:rPr>
              <a:t>Dijkstra used to represent distance between switches</a:t>
            </a:r>
          </a:p>
          <a:p>
            <a:pPr lvl="1"/>
            <a:r>
              <a:rPr lang="en-US" dirty="0">
                <a:latin typeface="Trebuchet MS"/>
                <a:cs typeface="+mn-ea"/>
              </a:rPr>
              <a:t>Solution Set: {k; C; S} (k – </a:t>
            </a:r>
            <a:r>
              <a:rPr lang="en-US" dirty="0" err="1">
                <a:latin typeface="Trebuchet MS"/>
                <a:cs typeface="+mn-ea"/>
              </a:rPr>
              <a:t>centre</a:t>
            </a:r>
            <a:r>
              <a:rPr lang="en-US" dirty="0">
                <a:latin typeface="Trebuchet MS"/>
                <a:cs typeface="+mn-ea"/>
              </a:rPr>
              <a:t> problem)</a:t>
            </a:r>
            <a:br>
              <a:rPr lang="en-US" dirty="0">
                <a:latin typeface="+mn-ea"/>
                <a:cs typeface="+mn-ea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9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DE803-AF94-4B80-A0C3-F80D2D56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Structure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1DF1809A-37F0-4FFF-A401-D44E16635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563" y="2001838"/>
            <a:ext cx="6577228" cy="48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2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43E8-603E-42D6-82B8-6B78C0C9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Controller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46255-4459-4585-A356-16C4598C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Minimize latency between controllers and their associated switches =&gt; Packet propagation latency</a:t>
            </a:r>
          </a:p>
          <a:p>
            <a:pPr lvl="1"/>
            <a:r>
              <a:rPr lang="en-US" dirty="0"/>
              <a:t>K center problem</a:t>
            </a:r>
          </a:p>
          <a:p>
            <a:pPr lvl="1"/>
            <a:r>
              <a:rPr lang="en-US" dirty="0"/>
              <a:t>NP hard to K-median problem</a:t>
            </a:r>
          </a:p>
          <a:p>
            <a:r>
              <a:rPr lang="en-US" dirty="0"/>
              <a:t>Enhance reliability and resilience of the network</a:t>
            </a:r>
          </a:p>
          <a:p>
            <a:pPr lvl="1"/>
            <a:r>
              <a:rPr lang="en-US" dirty="0"/>
              <a:t>Use of redundant links (Survivor)</a:t>
            </a:r>
          </a:p>
          <a:p>
            <a:pPr lvl="1"/>
            <a:r>
              <a:rPr lang="en-US" dirty="0"/>
              <a:t>Path diversity =&gt; increases survivability</a:t>
            </a:r>
          </a:p>
          <a:p>
            <a:r>
              <a:rPr lang="en-US" dirty="0"/>
              <a:t>Minimize deployment cost and energy consumption</a:t>
            </a:r>
          </a:p>
          <a:p>
            <a:pPr lvl="1"/>
            <a:r>
              <a:rPr lang="en-US" dirty="0"/>
              <a:t>90 % energy lost during idle time</a:t>
            </a:r>
          </a:p>
        </p:txBody>
      </p:sp>
    </p:spTree>
    <p:extLst>
      <p:ext uri="{BB962C8B-B14F-4D97-AF65-F5344CB8AC3E}">
        <p14:creationId xmlns:p14="http://schemas.microsoft.com/office/powerpoint/2010/main" val="281935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A10B-3E52-4281-B5A3-39C30B6C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70AE4-5EB0-47ED-A2BF-90060B5BE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Already well known clustering algorithms</a:t>
            </a:r>
          </a:p>
          <a:p>
            <a:pPr lvl="1"/>
            <a:r>
              <a:rPr lang="en-US" dirty="0"/>
              <a:t>K </a:t>
            </a:r>
            <a:r>
              <a:rPr lang="en-US" dirty="0" err="1"/>
              <a:t>centre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like greedy, local search</a:t>
            </a:r>
          </a:p>
          <a:p>
            <a:pPr lvl="1"/>
            <a:r>
              <a:rPr lang="en-US" dirty="0"/>
              <a:t>K means</a:t>
            </a:r>
          </a:p>
          <a:p>
            <a:r>
              <a:rPr lang="en-US" dirty="0"/>
              <a:t>They use </a:t>
            </a:r>
            <a:r>
              <a:rPr lang="en-US" dirty="0" err="1"/>
              <a:t>euclidean</a:t>
            </a:r>
            <a:r>
              <a:rPr lang="en-US" dirty="0"/>
              <a:t> distance which is not appropriate</a:t>
            </a:r>
          </a:p>
          <a:p>
            <a:r>
              <a:rPr lang="en-US" dirty="0"/>
              <a:t>They require a Metric Space</a:t>
            </a:r>
          </a:p>
          <a:p>
            <a:pPr lvl="1"/>
            <a:r>
              <a:rPr lang="en-US" dirty="0"/>
              <a:t>No 3 is problematic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5AD4DFB-A339-44B5-A25A-4A1A12CE1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145" y="3997572"/>
            <a:ext cx="6365470" cy="223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3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5ACF7-7C67-4E45-9CE7-BB59F296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Algorithm - CNPA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454C-C919-4BA9-AA7D-9BD40447F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Cluster based Network Partition Algorithm</a:t>
            </a:r>
          </a:p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Adjacency matrix</a:t>
            </a:r>
          </a:p>
          <a:p>
            <a:pPr lvl="1"/>
            <a:r>
              <a:rPr lang="en-US" dirty="0"/>
              <a:t>Co-ordinates (Google Map)</a:t>
            </a:r>
          </a:p>
          <a:p>
            <a:pPr lvl="1"/>
            <a:r>
              <a:rPr lang="en-US" dirty="0"/>
              <a:t>Distance (</a:t>
            </a:r>
            <a:r>
              <a:rPr lang="en-US" dirty="0" err="1"/>
              <a:t>Haversine</a:t>
            </a:r>
            <a:r>
              <a:rPr lang="en-US" dirty="0"/>
              <a:t> Formula)</a:t>
            </a:r>
          </a:p>
          <a:p>
            <a:pPr lvl="1"/>
            <a:r>
              <a:rPr lang="en-US" dirty="0"/>
              <a:t>Switch to switch distance using Dijkstra</a:t>
            </a:r>
          </a:p>
          <a:p>
            <a:r>
              <a:rPr lang="en-US" dirty="0"/>
              <a:t>Apply CNPA algorithm which keeps dividing the network into clusters until k centers are formed</a:t>
            </a:r>
          </a:p>
        </p:txBody>
      </p:sp>
    </p:spTree>
    <p:extLst>
      <p:ext uri="{BB962C8B-B14F-4D97-AF65-F5344CB8AC3E}">
        <p14:creationId xmlns:p14="http://schemas.microsoft.com/office/powerpoint/2010/main" val="194392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C168-48CF-4DEC-B560-B70E1A13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D7B8A-2D2E-4932-BD33-1FDCAAF42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Randomly Select center</a:t>
            </a:r>
            <a:endParaRPr lang="en-US"/>
          </a:p>
          <a:p>
            <a:pPr marL="457200" indent="-457200">
              <a:buAutoNum type="arabicPeriod"/>
            </a:pPr>
            <a:r>
              <a:rPr lang="en-US" dirty="0"/>
              <a:t>Find each nodes' sum distance from all other nodes and select node with minimum as centroid</a:t>
            </a:r>
          </a:p>
          <a:p>
            <a:pPr marL="457200" indent="-457200">
              <a:buAutoNum type="arabicPeriod"/>
            </a:pPr>
            <a:r>
              <a:rPr lang="en-US" dirty="0"/>
              <a:t>Second center -&gt; furthest from clusters centroid</a:t>
            </a:r>
          </a:p>
          <a:p>
            <a:pPr marL="457200" indent="-457200">
              <a:buAutoNum type="arabicPeriod"/>
            </a:pPr>
            <a:r>
              <a:rPr lang="en-US" dirty="0"/>
              <a:t>Centroid (c1) and center (c2) as initial centers and assign nodes using distance measures ( d(</a:t>
            </a:r>
            <a:r>
              <a:rPr lang="en-US" dirty="0" err="1"/>
              <a:t>ni</a:t>
            </a:r>
            <a:r>
              <a:rPr lang="en-US" dirty="0"/>
              <a:t>, c1) and d(</a:t>
            </a:r>
            <a:r>
              <a:rPr lang="en-US" dirty="0" err="1"/>
              <a:t>ni</a:t>
            </a:r>
            <a:r>
              <a:rPr lang="en-US" dirty="0"/>
              <a:t>, c2) ) and compare</a:t>
            </a:r>
          </a:p>
          <a:p>
            <a:pPr marL="457200" indent="-457200">
              <a:buAutoNum type="arabicPeriod"/>
            </a:pPr>
            <a:r>
              <a:rPr lang="en-US" dirty="0"/>
              <a:t>Keep repeating this process from step 2 until k sub networks are formed</a:t>
            </a:r>
          </a:p>
        </p:txBody>
      </p:sp>
    </p:spTree>
    <p:extLst>
      <p:ext uri="{BB962C8B-B14F-4D97-AF65-F5344CB8AC3E}">
        <p14:creationId xmlns:p14="http://schemas.microsoft.com/office/powerpoint/2010/main" val="58924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E522-4FFF-4DCE-99DD-75713CA9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E0A29-3726-49C7-B008-81E08BBB0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34 nodes (all over Canada to USA)</a:t>
            </a:r>
          </a:p>
          <a:p>
            <a:r>
              <a:rPr lang="en-US" dirty="0"/>
              <a:t>43 links in total</a:t>
            </a:r>
          </a:p>
          <a:p>
            <a:r>
              <a:rPr lang="en-US" dirty="0"/>
              <a:t>Maximum distance (shortest path distance) is 3120 miles (50 </a:t>
            </a:r>
            <a:r>
              <a:rPr lang="en-US" dirty="0" err="1"/>
              <a:t>ms</a:t>
            </a:r>
            <a:r>
              <a:rPr lang="en-US" dirty="0"/>
              <a:t> round trip)</a:t>
            </a:r>
          </a:p>
          <a:p>
            <a:r>
              <a:rPr lang="en-US" dirty="0"/>
              <a:t>Experiment done 100 times</a:t>
            </a:r>
          </a:p>
          <a:p>
            <a:r>
              <a:rPr lang="en-US" dirty="0"/>
              <a:t>Propagation Latency = distance(m)/(2x10^8 m/s)</a:t>
            </a:r>
          </a:p>
        </p:txBody>
      </p:sp>
    </p:spTree>
    <p:extLst>
      <p:ext uri="{BB962C8B-B14F-4D97-AF65-F5344CB8AC3E}">
        <p14:creationId xmlns:p14="http://schemas.microsoft.com/office/powerpoint/2010/main" val="1725595838"/>
      </p:ext>
    </p:extLst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TM00001032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TM04033917[[fn=Berlin]]_novariants</vt:lpstr>
      <vt:lpstr>The Controller Placement Problem in SDN: A Survey</vt:lpstr>
      <vt:lpstr>SDN Benefits</vt:lpstr>
      <vt:lpstr>Controller Placement Problem</vt:lpstr>
      <vt:lpstr>Layered Structure</vt:lpstr>
      <vt:lpstr>Objectives of Controller Placement</vt:lpstr>
      <vt:lpstr>Algorithms</vt:lpstr>
      <vt:lpstr>Proposed Algorithm - CNPA</vt:lpstr>
      <vt:lpstr>CNPA</vt:lpstr>
      <vt:lpstr>Network Details</vt:lpstr>
      <vt:lpstr>CNPA for k = 5</vt:lpstr>
      <vt:lpstr>PowerPoint Presentation</vt:lpstr>
      <vt:lpstr>CNPA for k = 6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</cp:revision>
  <dcterms:created xsi:type="dcterms:W3CDTF">2015-09-21T23:12:49Z</dcterms:created>
  <dcterms:modified xsi:type="dcterms:W3CDTF">2018-02-22T03:21:03Z</dcterms:modified>
</cp:coreProperties>
</file>