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6" r:id="rId5"/>
    <p:sldId id="277" r:id="rId6"/>
    <p:sldId id="264" r:id="rId7"/>
    <p:sldId id="258" r:id="rId8"/>
    <p:sldId id="278" r:id="rId9"/>
    <p:sldId id="295" r:id="rId10"/>
    <p:sldId id="296" r:id="rId11"/>
    <p:sldId id="292" r:id="rId12"/>
    <p:sldId id="297" r:id="rId13"/>
    <p:sldId id="293" r:id="rId14"/>
    <p:sldId id="298" r:id="rId15"/>
    <p:sldId id="294" r:id="rId16"/>
    <p:sldId id="299" r:id="rId17"/>
    <p:sldId id="300" r:id="rId18"/>
    <p:sldId id="301" r:id="rId19"/>
    <p:sldId id="290" r:id="rId20"/>
    <p:sldId id="302" r:id="rId21"/>
    <p:sldId id="303" r:id="rId22"/>
    <p:sldId id="279" r:id="rId23"/>
    <p:sldId id="288" r:id="rId24"/>
    <p:sldId id="304" r:id="rId25"/>
    <p:sldId id="305" r:id="rId26"/>
    <p:sldId id="306" r:id="rId27"/>
    <p:sldId id="308" r:id="rId28"/>
    <p:sldId id="309" r:id="rId29"/>
    <p:sldId id="310" r:id="rId30"/>
    <p:sldId id="312" r:id="rId31"/>
    <p:sldId id="313" r:id="rId32"/>
    <p:sldId id="314" r:id="rId33"/>
    <p:sldId id="315" r:id="rId34"/>
    <p:sldId id="316" r:id="rId35"/>
    <p:sldId id="317" r:id="rId36"/>
    <p:sldId id="318" r:id="rId37"/>
    <p:sldId id="319" r:id="rId38"/>
    <p:sldId id="275"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4410CA-759C-462D-9C13-21B1EBD49523}" v="305" dt="2022-06-08T00:20:35.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251" autoAdjust="0"/>
  </p:normalViewPr>
  <p:slideViewPr>
    <p:cSldViewPr snapToGrid="0">
      <p:cViewPr varScale="1">
        <p:scale>
          <a:sx n="89" d="100"/>
          <a:sy n="89" d="100"/>
        </p:scale>
        <p:origin x="418" y="8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 Id="rId14" Type="http://schemas.openxmlformats.org/officeDocument/2006/relationships/image" Target="../media/image57.svg"/></Relationships>
</file>

<file path=ppt/diagrams/_rels/data10.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_rels/data11.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63.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62.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 Id="rId14" Type="http://schemas.openxmlformats.org/officeDocument/2006/relationships/image" Target="../media/image65.svg"/></Relationships>
</file>

<file path=ppt/diagrams/_rels/data12.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63.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62.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 Id="rId14" Type="http://schemas.openxmlformats.org/officeDocument/2006/relationships/image" Target="../media/image65.svg"/></Relationships>
</file>

<file path=ppt/diagrams/_rels/data13.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63.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62.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 Id="rId14" Type="http://schemas.openxmlformats.org/officeDocument/2006/relationships/image" Target="../media/image65.svg"/></Relationships>
</file>

<file path=ppt/diagrams/_rels/data2.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6.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5.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4.png"/><Relationship Id="rId5" Type="http://schemas.openxmlformats.org/officeDocument/2006/relationships/image" Target="../media/image50.png"/><Relationship Id="rId10" Type="http://schemas.openxmlformats.org/officeDocument/2006/relationships/image" Target="../media/image53.svg"/><Relationship Id="rId4" Type="http://schemas.openxmlformats.org/officeDocument/2006/relationships/image" Target="../media/image45.svg"/><Relationship Id="rId9" Type="http://schemas.openxmlformats.org/officeDocument/2006/relationships/image" Target="../media/image52.png"/><Relationship Id="rId14" Type="http://schemas.openxmlformats.org/officeDocument/2006/relationships/image" Target="../media/image57.svg"/></Relationships>
</file>

<file path=ppt/diagrams/_rels/data3.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6.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2.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5.svg"/><Relationship Id="rId9" Type="http://schemas.openxmlformats.org/officeDocument/2006/relationships/image" Target="../media/image54.png"/><Relationship Id="rId14" Type="http://schemas.openxmlformats.org/officeDocument/2006/relationships/image" Target="../media/image57.svg"/></Relationships>
</file>

<file path=ppt/diagrams/_rels/data4.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6.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2.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5.svg"/><Relationship Id="rId9" Type="http://schemas.openxmlformats.org/officeDocument/2006/relationships/image" Target="../media/image54.png"/><Relationship Id="rId14" Type="http://schemas.openxmlformats.org/officeDocument/2006/relationships/image" Target="../media/image57.svg"/></Relationships>
</file>

<file path=ppt/diagrams/_rels/data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4.png"/><Relationship Id="rId7" Type="http://schemas.openxmlformats.org/officeDocument/2006/relationships/image" Target="../media/image50.png"/><Relationship Id="rId12" Type="http://schemas.openxmlformats.org/officeDocument/2006/relationships/image" Target="../media/image59.sv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45.svg"/><Relationship Id="rId9" Type="http://schemas.openxmlformats.org/officeDocument/2006/relationships/image" Target="../media/image56.png"/></Relationships>
</file>

<file path=ppt/diagrams/_rels/data6.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54.png"/><Relationship Id="rId7" Type="http://schemas.openxmlformats.org/officeDocument/2006/relationships/image" Target="../media/image5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_rels/data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54.png"/><Relationship Id="rId7" Type="http://schemas.openxmlformats.org/officeDocument/2006/relationships/image" Target="../media/image5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_rels/data8.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_rels/data9.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 Id="rId14" Type="http://schemas.openxmlformats.org/officeDocument/2006/relationships/image" Target="../media/image57.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63.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62.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 Id="rId14" Type="http://schemas.openxmlformats.org/officeDocument/2006/relationships/image" Target="../media/image65.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63.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62.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 Id="rId14" Type="http://schemas.openxmlformats.org/officeDocument/2006/relationships/image" Target="../media/image65.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63.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62.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 Id="rId14" Type="http://schemas.openxmlformats.org/officeDocument/2006/relationships/image" Target="../media/image6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6.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5.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4.png"/><Relationship Id="rId5" Type="http://schemas.openxmlformats.org/officeDocument/2006/relationships/image" Target="../media/image50.png"/><Relationship Id="rId10" Type="http://schemas.openxmlformats.org/officeDocument/2006/relationships/image" Target="../media/image53.svg"/><Relationship Id="rId4" Type="http://schemas.openxmlformats.org/officeDocument/2006/relationships/image" Target="../media/image45.svg"/><Relationship Id="rId9" Type="http://schemas.openxmlformats.org/officeDocument/2006/relationships/image" Target="../media/image52.png"/><Relationship Id="rId14" Type="http://schemas.openxmlformats.org/officeDocument/2006/relationships/image" Target="../media/image5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6.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2.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5.svg"/><Relationship Id="rId9" Type="http://schemas.openxmlformats.org/officeDocument/2006/relationships/image" Target="../media/image54.png"/><Relationship Id="rId14" Type="http://schemas.openxmlformats.org/officeDocument/2006/relationships/image" Target="../media/image5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6.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2.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5.svg"/><Relationship Id="rId9" Type="http://schemas.openxmlformats.org/officeDocument/2006/relationships/image" Target="../media/image54.png"/><Relationship Id="rId14" Type="http://schemas.openxmlformats.org/officeDocument/2006/relationships/image" Target="../media/image5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4.png"/><Relationship Id="rId7" Type="http://schemas.openxmlformats.org/officeDocument/2006/relationships/image" Target="../media/image50.png"/><Relationship Id="rId12" Type="http://schemas.openxmlformats.org/officeDocument/2006/relationships/image" Target="../media/image59.sv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45.svg"/><Relationship Id="rId9" Type="http://schemas.openxmlformats.org/officeDocument/2006/relationships/image" Target="../media/image56.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54.png"/><Relationship Id="rId7" Type="http://schemas.openxmlformats.org/officeDocument/2006/relationships/image" Target="../media/image5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54.png"/><Relationship Id="rId7" Type="http://schemas.openxmlformats.org/officeDocument/2006/relationships/image" Target="../media/image5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_rels/drawing9.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12" Type="http://schemas.openxmlformats.org/officeDocument/2006/relationships/image" Target="../media/image59.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7.svg"/><Relationship Id="rId11" Type="http://schemas.openxmlformats.org/officeDocument/2006/relationships/image" Target="../media/image58.png"/><Relationship Id="rId5" Type="http://schemas.openxmlformats.org/officeDocument/2006/relationships/image" Target="../media/image46.png"/><Relationship Id="rId10" Type="http://schemas.openxmlformats.org/officeDocument/2006/relationships/image" Target="../media/image57.svg"/><Relationship Id="rId4" Type="http://schemas.openxmlformats.org/officeDocument/2006/relationships/image" Target="../media/image55.svg"/><Relationship Id="rId9" Type="http://schemas.openxmlformats.org/officeDocument/2006/relationships/image" Target="../media/image5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5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6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4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1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solidFill>
          <a:schemeClr val="bg1">
            <a:lumMod val="50000"/>
          </a:schemeClr>
        </a:solidFill>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solidFill>
          <a:schemeClr val="bg1">
            <a:lumMod val="50000"/>
          </a:schemeClr>
        </a:solidFill>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tyle>
          <a:lnRef idx="3">
            <a:schemeClr val="accent4"/>
          </a:lnRef>
          <a:fillRef idx="0">
            <a:schemeClr val="accent4"/>
          </a:fillRef>
          <a:effectRef idx="2">
            <a:schemeClr val="accent4"/>
          </a:effectRef>
          <a:fontRef idx="minor">
            <a:schemeClr val="tx1"/>
          </a:fontRef>
        </dgm:style>
      </dgm:prSet>
      <dgm:spPr>
        <a:solidFill>
          <a:srgbClr val="00B050"/>
        </a:solidFill>
        <a:ln>
          <a:solidFill>
            <a:srgbClr val="00B050"/>
          </a:solidFill>
        </a:ln>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solidFill>
          <a:schemeClr val="bg1">
            <a:lumMod val="50000"/>
          </a:schemeClr>
        </a:solidFill>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84EEC3-7502-4D8E-965F-B5CD163881FB}"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20EAA170-8C8D-4979-BB77-28E5BEF1A64D}">
      <dgm:prSet/>
      <dgm:spPr/>
      <dgm:t>
        <a:bodyPr/>
        <a:lstStyle/>
        <a:p>
          <a:r>
            <a:rPr lang="en-US"/>
            <a:t>Platform: Windows/MacOS/Linux</a:t>
          </a:r>
        </a:p>
      </dgm:t>
    </dgm:pt>
    <dgm:pt modelId="{4EDA52AF-2308-4052-A70A-3F70E6124F07}" type="parTrans" cxnId="{96036130-971D-49A0-B6B8-7CFB9E831300}">
      <dgm:prSet/>
      <dgm:spPr/>
      <dgm:t>
        <a:bodyPr/>
        <a:lstStyle/>
        <a:p>
          <a:endParaRPr lang="en-US"/>
        </a:p>
      </dgm:t>
    </dgm:pt>
    <dgm:pt modelId="{84258D58-9387-498E-A095-99E4B94BADCE}" type="sibTrans" cxnId="{96036130-971D-49A0-B6B8-7CFB9E831300}">
      <dgm:prSet/>
      <dgm:spPr/>
      <dgm:t>
        <a:bodyPr/>
        <a:lstStyle/>
        <a:p>
          <a:endParaRPr lang="en-US"/>
        </a:p>
      </dgm:t>
    </dgm:pt>
    <dgm:pt modelId="{FC896E7E-FF88-4EDB-8631-4AA794E04F77}">
      <dgm:prSet/>
      <dgm:spPr/>
      <dgm:t>
        <a:bodyPr/>
        <a:lstStyle/>
        <a:p>
          <a:r>
            <a:rPr lang="en-US" dirty="0"/>
            <a:t>Game Engine: PyGame</a:t>
          </a:r>
        </a:p>
      </dgm:t>
    </dgm:pt>
    <dgm:pt modelId="{784E3FA8-26D1-464D-A2D3-DB95DABF4054}" type="parTrans" cxnId="{F28D4C19-2DB8-47BA-9EC9-1C8D02E6F77B}">
      <dgm:prSet/>
      <dgm:spPr/>
      <dgm:t>
        <a:bodyPr/>
        <a:lstStyle/>
        <a:p>
          <a:endParaRPr lang="en-US"/>
        </a:p>
      </dgm:t>
    </dgm:pt>
    <dgm:pt modelId="{F0A0DAA8-63F7-481D-84E2-4EC9E1CE2421}" type="sibTrans" cxnId="{F28D4C19-2DB8-47BA-9EC9-1C8D02E6F77B}">
      <dgm:prSet/>
      <dgm:spPr/>
      <dgm:t>
        <a:bodyPr/>
        <a:lstStyle/>
        <a:p>
          <a:endParaRPr lang="en-US"/>
        </a:p>
      </dgm:t>
    </dgm:pt>
    <dgm:pt modelId="{555077FC-D8F9-428A-B9B0-7AF5321A77ED}">
      <dgm:prSet/>
      <dgm:spPr/>
      <dgm:t>
        <a:bodyPr/>
        <a:lstStyle/>
        <a:p>
          <a:r>
            <a:rPr lang="en-US"/>
            <a:t>Language Used: Python (3.10)</a:t>
          </a:r>
        </a:p>
      </dgm:t>
    </dgm:pt>
    <dgm:pt modelId="{8B4968B9-1461-43E3-86F9-980B1FA3452B}" type="parTrans" cxnId="{A071FB2E-0AED-489E-9495-E3E7E4E8695B}">
      <dgm:prSet/>
      <dgm:spPr/>
      <dgm:t>
        <a:bodyPr/>
        <a:lstStyle/>
        <a:p>
          <a:endParaRPr lang="en-US"/>
        </a:p>
      </dgm:t>
    </dgm:pt>
    <dgm:pt modelId="{BBF58A0D-9A71-4F92-B42F-3659696AA3E1}" type="sibTrans" cxnId="{A071FB2E-0AED-489E-9495-E3E7E4E8695B}">
      <dgm:prSet/>
      <dgm:spPr/>
      <dgm:t>
        <a:bodyPr/>
        <a:lstStyle/>
        <a:p>
          <a:endParaRPr lang="en-US"/>
        </a:p>
      </dgm:t>
    </dgm:pt>
    <dgm:pt modelId="{BFCE5CE8-1CAD-42C4-BB27-A2D350A000A1}" type="pres">
      <dgm:prSet presAssocID="{8F84EEC3-7502-4D8E-965F-B5CD163881FB}" presName="diagram" presStyleCnt="0">
        <dgm:presLayoutVars>
          <dgm:dir/>
          <dgm:resizeHandles val="exact"/>
        </dgm:presLayoutVars>
      </dgm:prSet>
      <dgm:spPr/>
    </dgm:pt>
    <dgm:pt modelId="{8E994296-4F60-4746-ACB5-7054B276F6A6}" type="pres">
      <dgm:prSet presAssocID="{20EAA170-8C8D-4979-BB77-28E5BEF1A64D}" presName="node" presStyleLbl="node1" presStyleIdx="0" presStyleCnt="3">
        <dgm:presLayoutVars>
          <dgm:bulletEnabled val="1"/>
        </dgm:presLayoutVars>
      </dgm:prSet>
      <dgm:spPr/>
    </dgm:pt>
    <dgm:pt modelId="{87B12ACB-2586-4E1D-B9B3-A7BC99730CEE}" type="pres">
      <dgm:prSet presAssocID="{84258D58-9387-498E-A095-99E4B94BADCE}" presName="sibTrans" presStyleCnt="0"/>
      <dgm:spPr/>
    </dgm:pt>
    <dgm:pt modelId="{6D53B28C-B729-4D0E-ABCA-2811391E3416}" type="pres">
      <dgm:prSet presAssocID="{FC896E7E-FF88-4EDB-8631-4AA794E04F77}" presName="node" presStyleLbl="node1" presStyleIdx="1" presStyleCnt="3">
        <dgm:presLayoutVars>
          <dgm:bulletEnabled val="1"/>
        </dgm:presLayoutVars>
      </dgm:prSet>
      <dgm:spPr/>
    </dgm:pt>
    <dgm:pt modelId="{91B63703-3006-4D88-AFD0-5C1D2F0E8322}" type="pres">
      <dgm:prSet presAssocID="{F0A0DAA8-63F7-481D-84E2-4EC9E1CE2421}" presName="sibTrans" presStyleCnt="0"/>
      <dgm:spPr/>
    </dgm:pt>
    <dgm:pt modelId="{94D2C3E3-30CA-4FDA-B95D-67BD639DA5D2}" type="pres">
      <dgm:prSet presAssocID="{555077FC-D8F9-428A-B9B0-7AF5321A77ED}" presName="node" presStyleLbl="node1" presStyleIdx="2" presStyleCnt="3">
        <dgm:presLayoutVars>
          <dgm:bulletEnabled val="1"/>
        </dgm:presLayoutVars>
      </dgm:prSet>
      <dgm:spPr/>
    </dgm:pt>
  </dgm:ptLst>
  <dgm:cxnLst>
    <dgm:cxn modelId="{4E04DB18-F59D-4C89-9F89-80FB39B1F917}" type="presOf" srcId="{FC896E7E-FF88-4EDB-8631-4AA794E04F77}" destId="{6D53B28C-B729-4D0E-ABCA-2811391E3416}" srcOrd="0" destOrd="0" presId="urn:microsoft.com/office/officeart/2005/8/layout/default"/>
    <dgm:cxn modelId="{F28D4C19-2DB8-47BA-9EC9-1C8D02E6F77B}" srcId="{8F84EEC3-7502-4D8E-965F-B5CD163881FB}" destId="{FC896E7E-FF88-4EDB-8631-4AA794E04F77}" srcOrd="1" destOrd="0" parTransId="{784E3FA8-26D1-464D-A2D3-DB95DABF4054}" sibTransId="{F0A0DAA8-63F7-481D-84E2-4EC9E1CE2421}"/>
    <dgm:cxn modelId="{F3565D20-C59F-408F-A128-2F985C453D99}" type="presOf" srcId="{8F84EEC3-7502-4D8E-965F-B5CD163881FB}" destId="{BFCE5CE8-1CAD-42C4-BB27-A2D350A000A1}" srcOrd="0" destOrd="0" presId="urn:microsoft.com/office/officeart/2005/8/layout/default"/>
    <dgm:cxn modelId="{A071FB2E-0AED-489E-9495-E3E7E4E8695B}" srcId="{8F84EEC3-7502-4D8E-965F-B5CD163881FB}" destId="{555077FC-D8F9-428A-B9B0-7AF5321A77ED}" srcOrd="2" destOrd="0" parTransId="{8B4968B9-1461-43E3-86F9-980B1FA3452B}" sibTransId="{BBF58A0D-9A71-4F92-B42F-3659696AA3E1}"/>
    <dgm:cxn modelId="{96036130-971D-49A0-B6B8-7CFB9E831300}" srcId="{8F84EEC3-7502-4D8E-965F-B5CD163881FB}" destId="{20EAA170-8C8D-4979-BB77-28E5BEF1A64D}" srcOrd="0" destOrd="0" parTransId="{4EDA52AF-2308-4052-A70A-3F70E6124F07}" sibTransId="{84258D58-9387-498E-A095-99E4B94BADCE}"/>
    <dgm:cxn modelId="{AD405773-6E88-4DF8-9AA8-0D6F701EF7BB}" type="presOf" srcId="{20EAA170-8C8D-4979-BB77-28E5BEF1A64D}" destId="{8E994296-4F60-4746-ACB5-7054B276F6A6}" srcOrd="0" destOrd="0" presId="urn:microsoft.com/office/officeart/2005/8/layout/default"/>
    <dgm:cxn modelId="{E2EB888A-527A-4C43-AC59-31B032480ED2}" type="presOf" srcId="{555077FC-D8F9-428A-B9B0-7AF5321A77ED}" destId="{94D2C3E3-30CA-4FDA-B95D-67BD639DA5D2}" srcOrd="0" destOrd="0" presId="urn:microsoft.com/office/officeart/2005/8/layout/default"/>
    <dgm:cxn modelId="{16D7F5DB-5E82-4E79-A995-0E9603A212E9}" type="presParOf" srcId="{BFCE5CE8-1CAD-42C4-BB27-A2D350A000A1}" destId="{8E994296-4F60-4746-ACB5-7054B276F6A6}" srcOrd="0" destOrd="0" presId="urn:microsoft.com/office/officeart/2005/8/layout/default"/>
    <dgm:cxn modelId="{2126995D-73B4-4C74-A5D4-964B8B6CEA27}" type="presParOf" srcId="{BFCE5CE8-1CAD-42C4-BB27-A2D350A000A1}" destId="{87B12ACB-2586-4E1D-B9B3-A7BC99730CEE}" srcOrd="1" destOrd="0" presId="urn:microsoft.com/office/officeart/2005/8/layout/default"/>
    <dgm:cxn modelId="{77D30B74-2EE5-44EB-8E98-E5B4044ADC08}" type="presParOf" srcId="{BFCE5CE8-1CAD-42C4-BB27-A2D350A000A1}" destId="{6D53B28C-B729-4D0E-ABCA-2811391E3416}" srcOrd="2" destOrd="0" presId="urn:microsoft.com/office/officeart/2005/8/layout/default"/>
    <dgm:cxn modelId="{A74580F1-4181-444B-B10D-DD825B6FCB52}" type="presParOf" srcId="{BFCE5CE8-1CAD-42C4-BB27-A2D350A000A1}" destId="{91B63703-3006-4D88-AFD0-5C1D2F0E8322}" srcOrd="3" destOrd="0" presId="urn:microsoft.com/office/officeart/2005/8/layout/default"/>
    <dgm:cxn modelId="{1EFC620D-1144-4A2D-B15D-35AB46A4E073}" type="presParOf" srcId="{BFCE5CE8-1CAD-42C4-BB27-A2D350A000A1}" destId="{94D2C3E3-30CA-4FDA-B95D-67BD639DA5D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6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4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4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with solid fill"/>
        </a:ext>
      </dgm:extLst>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1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6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4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4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1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6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4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4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1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4EB43A5-3DE4-4FBD-9EEA-812B092C4F1A}">
      <dsp:nvSpPr>
        <dsp:cNvPr id="0" name=""/>
        <dsp:cNvSpPr/>
      </dsp:nvSpPr>
      <dsp:spPr>
        <a:xfrm>
          <a:off x="4653846" y="981652"/>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94296-4F60-4746-ACB5-7054B276F6A6}">
      <dsp:nvSpPr>
        <dsp:cNvPr id="0" name=""/>
        <dsp:cNvSpPr/>
      </dsp:nvSpPr>
      <dsp:spPr>
        <a:xfrm>
          <a:off x="1748064"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Platform: Windows/MacOS/Linux</a:t>
          </a:r>
        </a:p>
      </dsp:txBody>
      <dsp:txXfrm>
        <a:off x="1748064" y="2975"/>
        <a:ext cx="3342605" cy="2005563"/>
      </dsp:txXfrm>
    </dsp:sp>
    <dsp:sp modelId="{6D53B28C-B729-4D0E-ABCA-2811391E3416}">
      <dsp:nvSpPr>
        <dsp:cNvPr id="0" name=""/>
        <dsp:cNvSpPr/>
      </dsp:nvSpPr>
      <dsp:spPr>
        <a:xfrm>
          <a:off x="5424930"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Game Engine: PyGame</a:t>
          </a:r>
        </a:p>
      </dsp:txBody>
      <dsp:txXfrm>
        <a:off x="5424930" y="2975"/>
        <a:ext cx="3342605" cy="2005563"/>
      </dsp:txXfrm>
    </dsp:sp>
    <dsp:sp modelId="{94D2C3E3-30CA-4FDA-B95D-67BD639DA5D2}">
      <dsp:nvSpPr>
        <dsp:cNvPr id="0" name=""/>
        <dsp:cNvSpPr/>
      </dsp:nvSpPr>
      <dsp:spPr>
        <a:xfrm>
          <a:off x="3586497" y="2342799"/>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Language Used: Python (3.10)</a:t>
          </a:r>
        </a:p>
      </dsp:txBody>
      <dsp:txXfrm>
        <a:off x="3586497"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4EB43A5-3DE4-4FBD-9EEA-812B092C4F1A}">
      <dsp:nvSpPr>
        <dsp:cNvPr id="0" name=""/>
        <dsp:cNvSpPr/>
      </dsp:nvSpPr>
      <dsp:spPr>
        <a:xfrm>
          <a:off x="4653846" y="981652"/>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6/8/2022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19</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2022</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Canadian Checkers</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2022</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Canadian Checkers</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CANADIAN CHECKERS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96000" y="3809072"/>
            <a:ext cx="5486400" cy="1168370"/>
          </a:xfrm>
        </p:spPr>
        <p:txBody>
          <a:bodyPr>
            <a:normAutofit/>
          </a:bodyPr>
          <a:lstStyle/>
          <a:p>
            <a:r>
              <a:rPr lang="en-US" sz="2000" dirty="0"/>
              <a:t>1707040 – Rahat Mahmud Khan</a:t>
            </a:r>
          </a:p>
          <a:p>
            <a:r>
              <a:rPr lang="en-US" sz="2000" dirty="0"/>
              <a:t>1707057 – Talha Ibne Mahmud</a:t>
            </a:r>
          </a:p>
          <a:p>
            <a:r>
              <a:rPr lang="en-US" sz="2000" dirty="0"/>
              <a:t>1707060 – Rakibul Haque</a:t>
            </a:r>
          </a:p>
        </p:txBody>
      </p:sp>
      <p:sp>
        <p:nvSpPr>
          <p:cNvPr id="4" name="Subtitle 2">
            <a:extLst>
              <a:ext uri="{FF2B5EF4-FFF2-40B4-BE49-F238E27FC236}">
                <a16:creationId xmlns:a16="http://schemas.microsoft.com/office/drawing/2014/main" id="{E3836B61-652F-43F2-917F-92FE7EF73270}"/>
              </a:ext>
            </a:extLst>
          </p:cNvPr>
          <p:cNvSpPr txBox="1">
            <a:spLocks/>
          </p:cNvSpPr>
          <p:nvPr/>
        </p:nvSpPr>
        <p:spPr>
          <a:xfrm>
            <a:off x="6096000" y="479215"/>
            <a:ext cx="5486400" cy="551073"/>
          </a:xfrm>
          <a:prstGeom prst="rect">
            <a:avLst/>
          </a:prstGeom>
        </p:spPr>
        <p:txBody>
          <a:bodyPr vert="horz" lIns="91440" tIns="45720" rIns="91440" bIns="45720" rtlCol="0">
            <a:normAutofit/>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CSE 4110 – Artificial Intelligence Laboratory</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captures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Multiple successive jumps forward or backward in a single turn can and must be made if after each jump there is an unoccupied square immediately beyond the enemy piece. </a:t>
            </a:r>
          </a:p>
          <a:p>
            <a:r>
              <a:rPr lang="en-US" sz="1800" noProof="1"/>
              <a:t>It is compulsory to jump over as many pieces as possible. One must play with the piece that can make the maximum number of captures.</a:t>
            </a:r>
            <a:endParaRPr lang="en-ZA" sz="1800" noProof="1"/>
          </a:p>
        </p:txBody>
      </p:sp>
      <p:pic>
        <p:nvPicPr>
          <p:cNvPr id="8" name="Content Placeholder 7" descr="Showing moves with possible successive captures">
            <a:extLst>
              <a:ext uri="{FF2B5EF4-FFF2-40B4-BE49-F238E27FC236}">
                <a16:creationId xmlns:a16="http://schemas.microsoft.com/office/drawing/2014/main" id="{8E80AC29-8741-6F01-68AD-B3CA8FC3A6EE}"/>
              </a:ext>
            </a:extLst>
          </p:cNvPr>
          <p:cNvPicPr>
            <a:picLocks noGrp="1" noChangeAspect="1"/>
          </p:cNvPicPr>
          <p:nvPr>
            <p:ph sz="half" idx="2"/>
          </p:nvPr>
        </p:nvPicPr>
        <p:blipFill>
          <a:blip r:embed="rId2"/>
          <a:stretch>
            <a:fillRect/>
          </a:stretch>
        </p:blipFill>
        <p:spPr>
          <a:xfrm>
            <a:off x="6095999" y="2258568"/>
            <a:ext cx="3682301" cy="3837432"/>
          </a:xfrm>
        </p:spPr>
      </p:pic>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449946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captures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Multiple successive jumps forward or backward in a single turn can and must be made if after each jump there is an unoccupied square immediately beyond the enemy piece. </a:t>
            </a:r>
          </a:p>
          <a:p>
            <a:r>
              <a:rPr lang="en-US" sz="1800" noProof="1"/>
              <a:t>It is compulsory to jump over as many pieces as possible. One must play with the piece that can make the maximum number of captures.</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7" name="Content Placeholder 6" descr="Showing move that captured successive pieces">
            <a:extLst>
              <a:ext uri="{FF2B5EF4-FFF2-40B4-BE49-F238E27FC236}">
                <a16:creationId xmlns:a16="http://schemas.microsoft.com/office/drawing/2014/main" id="{87740516-1405-6AA5-6818-A003BF7C59A3}"/>
              </a:ext>
            </a:extLst>
          </p:cNvPr>
          <p:cNvPicPr>
            <a:picLocks noGrp="1" noChangeAspect="1"/>
          </p:cNvPicPr>
          <p:nvPr>
            <p:ph sz="half" idx="2"/>
          </p:nvPr>
        </p:nvPicPr>
        <p:blipFill>
          <a:blip r:embed="rId2"/>
          <a:stretch>
            <a:fillRect/>
          </a:stretch>
        </p:blipFill>
        <p:spPr>
          <a:xfrm>
            <a:off x="6096000" y="2258568"/>
            <a:ext cx="3682301" cy="3837432"/>
          </a:xfrm>
        </p:spPr>
      </p:pic>
    </p:spTree>
    <p:extLst>
      <p:ext uri="{BB962C8B-B14F-4D97-AF65-F5344CB8AC3E}">
        <p14:creationId xmlns:p14="http://schemas.microsoft.com/office/powerpoint/2010/main" val="246261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crowning</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A piece is crowned if it stops on the far edge of the board at the end of its turn.</a:t>
            </a:r>
          </a:p>
          <a:p>
            <a:r>
              <a:rPr lang="en-US" sz="1800" noProof="1"/>
              <a:t>Crowned pieces, sometimes called </a:t>
            </a:r>
            <a:r>
              <a:rPr lang="en-US" sz="1800" i="1" noProof="1"/>
              <a:t>kings</a:t>
            </a:r>
            <a:r>
              <a:rPr lang="en-US" sz="1800" noProof="1"/>
              <a:t>, can move freely multiple steps in any direction and may jump over and hence capture an opponent piece some distance away and choose where to stop afterwards, but must still capture the maximum number of pieces possible.</a:t>
            </a:r>
            <a:endParaRPr lang="en-ZA" sz="1800" noProof="1"/>
          </a:p>
        </p:txBody>
      </p:sp>
      <p:pic>
        <p:nvPicPr>
          <p:cNvPr id="8" name="Content Placeholder 7" descr="Showing possible move that can make a piece king">
            <a:extLst>
              <a:ext uri="{FF2B5EF4-FFF2-40B4-BE49-F238E27FC236}">
                <a16:creationId xmlns:a16="http://schemas.microsoft.com/office/drawing/2014/main" id="{5E4C02BB-F405-5D36-2347-6DE7B7B2C660}"/>
              </a:ext>
            </a:extLst>
          </p:cNvPr>
          <p:cNvPicPr>
            <a:picLocks noGrp="1" noChangeAspect="1"/>
          </p:cNvPicPr>
          <p:nvPr>
            <p:ph sz="half" idx="2"/>
          </p:nvPr>
        </p:nvPicPr>
        <p:blipFill>
          <a:blip r:embed="rId2"/>
          <a:stretch>
            <a:fillRect/>
          </a:stretch>
        </p:blipFill>
        <p:spPr>
          <a:xfrm>
            <a:off x="6095999" y="2258568"/>
            <a:ext cx="3682301" cy="3837432"/>
          </a:xfrm>
        </p:spPr>
      </p:pic>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26744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crowning</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A piece is crowned if it stops on the far edge of the board at the end of its turn.</a:t>
            </a:r>
          </a:p>
          <a:p>
            <a:r>
              <a:rPr lang="en-US" sz="1800" noProof="1"/>
              <a:t>Crowned pieces, sometimes called </a:t>
            </a:r>
            <a:r>
              <a:rPr lang="en-US" sz="1800" i="1" noProof="1"/>
              <a:t>kings</a:t>
            </a:r>
            <a:r>
              <a:rPr lang="en-US" sz="1800" noProof="1"/>
              <a:t>, can move freely multiple steps in any direction and may jump over and hence capture an opponent piece some distance away and choose where to stop afterwards, but must still capture the maximum number of pieces possible.</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13</a:t>
            </a:fld>
            <a:endParaRPr lang="en-US" dirty="0"/>
          </a:p>
        </p:txBody>
      </p:sp>
      <p:pic>
        <p:nvPicPr>
          <p:cNvPr id="7" name="Content Placeholder 6" descr="Crowned Piece">
            <a:extLst>
              <a:ext uri="{FF2B5EF4-FFF2-40B4-BE49-F238E27FC236}">
                <a16:creationId xmlns:a16="http://schemas.microsoft.com/office/drawing/2014/main" id="{B54A314B-6118-B7C8-BD5F-9D007269CCFE}"/>
              </a:ext>
            </a:extLst>
          </p:cNvPr>
          <p:cNvPicPr>
            <a:picLocks noGrp="1" noChangeAspect="1"/>
          </p:cNvPicPr>
          <p:nvPr>
            <p:ph sz="half" idx="2"/>
          </p:nvPr>
        </p:nvPicPr>
        <p:blipFill>
          <a:blip r:embed="rId2"/>
          <a:stretch>
            <a:fillRect/>
          </a:stretch>
        </p:blipFill>
        <p:spPr>
          <a:xfrm>
            <a:off x="6096000" y="2256689"/>
            <a:ext cx="3684104" cy="3839311"/>
          </a:xfrm>
        </p:spPr>
      </p:pic>
    </p:spTree>
    <p:extLst>
      <p:ext uri="{BB962C8B-B14F-4D97-AF65-F5344CB8AC3E}">
        <p14:creationId xmlns:p14="http://schemas.microsoft.com/office/powerpoint/2010/main" val="3255049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crowning</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A piece is crowned if it stops on the far edge of the board at the end of its turn.</a:t>
            </a:r>
          </a:p>
          <a:p>
            <a:r>
              <a:rPr lang="en-US" sz="1800" noProof="1"/>
              <a:t>Crowned pieces, sometimes called </a:t>
            </a:r>
            <a:r>
              <a:rPr lang="en-US" sz="1800" i="1" noProof="1"/>
              <a:t>kings</a:t>
            </a:r>
            <a:r>
              <a:rPr lang="en-US" sz="1800" noProof="1"/>
              <a:t>, can move freely multiple steps in any direction and may jump over and hence capture an opponent piece some distance away and choose where to stop afterwards, but must still capture the maximum number of pieces possible.</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8" name="Content Placeholder 7" descr="Showing possible backward captures for king">
            <a:extLst>
              <a:ext uri="{FF2B5EF4-FFF2-40B4-BE49-F238E27FC236}">
                <a16:creationId xmlns:a16="http://schemas.microsoft.com/office/drawing/2014/main" id="{9597DADF-F06D-BBF3-11DE-CDA7F9C06E21}"/>
              </a:ext>
            </a:extLst>
          </p:cNvPr>
          <p:cNvPicPr>
            <a:picLocks noGrp="1" noChangeAspect="1"/>
          </p:cNvPicPr>
          <p:nvPr>
            <p:ph sz="half" idx="2"/>
          </p:nvPr>
        </p:nvPicPr>
        <p:blipFill>
          <a:blip r:embed="rId2"/>
          <a:stretch>
            <a:fillRect/>
          </a:stretch>
        </p:blipFill>
        <p:spPr>
          <a:xfrm>
            <a:off x="6095999" y="2258568"/>
            <a:ext cx="3682301" cy="3837432"/>
          </a:xfrm>
        </p:spPr>
      </p:pic>
    </p:spTree>
    <p:extLst>
      <p:ext uri="{BB962C8B-B14F-4D97-AF65-F5344CB8AC3E}">
        <p14:creationId xmlns:p14="http://schemas.microsoft.com/office/powerpoint/2010/main" val="2084288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crowning</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A piece is crowned if it stops on the far edge of the board at the end of its turn.</a:t>
            </a:r>
          </a:p>
          <a:p>
            <a:r>
              <a:rPr lang="en-US" sz="1800" noProof="1"/>
              <a:t>Crowned pieces, sometimes called </a:t>
            </a:r>
            <a:r>
              <a:rPr lang="en-US" sz="1800" i="1" noProof="1"/>
              <a:t>kings</a:t>
            </a:r>
            <a:r>
              <a:rPr lang="en-US" sz="1800" noProof="1"/>
              <a:t>, can move freely multiple steps in any direction and may jump over and hence capture an opponent piece some distance away and choose where to stop afterwards, but must still capture the maximum number of pieces possible.</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15</a:t>
            </a:fld>
            <a:endParaRPr lang="en-US" dirty="0"/>
          </a:p>
        </p:txBody>
      </p:sp>
      <p:pic>
        <p:nvPicPr>
          <p:cNvPr id="7" name="Content Placeholder 6" descr="King captured backward">
            <a:extLst>
              <a:ext uri="{FF2B5EF4-FFF2-40B4-BE49-F238E27FC236}">
                <a16:creationId xmlns:a16="http://schemas.microsoft.com/office/drawing/2014/main" id="{1A4DC2B3-1265-F7F6-05BF-8102A1DBC5DA}"/>
              </a:ext>
            </a:extLst>
          </p:cNvPr>
          <p:cNvPicPr>
            <a:picLocks noGrp="1" noChangeAspect="1"/>
          </p:cNvPicPr>
          <p:nvPr>
            <p:ph sz="half" idx="2"/>
          </p:nvPr>
        </p:nvPicPr>
        <p:blipFill>
          <a:blip r:embed="rId2"/>
          <a:stretch>
            <a:fillRect/>
          </a:stretch>
        </p:blipFill>
        <p:spPr>
          <a:xfrm>
            <a:off x="6096000" y="2256689"/>
            <a:ext cx="3684104" cy="3839311"/>
          </a:xfrm>
        </p:spPr>
      </p:pic>
    </p:spTree>
    <p:extLst>
      <p:ext uri="{BB962C8B-B14F-4D97-AF65-F5344CB8AC3E}">
        <p14:creationId xmlns:p14="http://schemas.microsoft.com/office/powerpoint/2010/main" val="346984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Win </a:t>
            </a:r>
            <a:r>
              <a:rPr lang="en-ZA" cap="none" dirty="0"/>
              <a:t>vs</a:t>
            </a:r>
            <a:r>
              <a:rPr lang="en-ZA" dirty="0"/>
              <a:t> draw</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
        <p:nvSpPr>
          <p:cNvPr id="33" name="Text Placeholder 6">
            <a:extLst>
              <a:ext uri="{FF2B5EF4-FFF2-40B4-BE49-F238E27FC236}">
                <a16:creationId xmlns:a16="http://schemas.microsoft.com/office/drawing/2014/main" id="{21D5AC65-9B95-5BE0-FCF7-11B1653270FA}"/>
              </a:ext>
            </a:extLst>
          </p:cNvPr>
          <p:cNvSpPr>
            <a:spLocks noGrp="1"/>
          </p:cNvSpPr>
          <p:nvPr>
            <p:ph type="body" idx="13"/>
          </p:nvPr>
        </p:nvSpPr>
        <p:spPr>
          <a:xfrm>
            <a:off x="1552574" y="2223897"/>
            <a:ext cx="4297679" cy="455295"/>
          </a:xfrm>
        </p:spPr>
        <p:txBody>
          <a:bodyPr/>
          <a:lstStyle/>
          <a:p>
            <a:r>
              <a:rPr lang="en-US" dirty="0"/>
              <a:t>win</a:t>
            </a:r>
          </a:p>
        </p:txBody>
      </p:sp>
      <p:sp>
        <p:nvSpPr>
          <p:cNvPr id="34" name="Content Placeholder 5">
            <a:extLst>
              <a:ext uri="{FF2B5EF4-FFF2-40B4-BE49-F238E27FC236}">
                <a16:creationId xmlns:a16="http://schemas.microsoft.com/office/drawing/2014/main" id="{30277D4D-8268-F17A-8161-8D610C66D6CF}"/>
              </a:ext>
            </a:extLst>
          </p:cNvPr>
          <p:cNvSpPr>
            <a:spLocks noGrp="1"/>
          </p:cNvSpPr>
          <p:nvPr>
            <p:ph sz="half" idx="1"/>
          </p:nvPr>
        </p:nvSpPr>
        <p:spPr>
          <a:xfrm>
            <a:off x="1552574" y="2860167"/>
            <a:ext cx="4297680" cy="3105150"/>
          </a:xfrm>
        </p:spPr>
        <p:txBody>
          <a:bodyPr vert="horz" lIns="91440" tIns="45720" rIns="91440" bIns="45720" rtlCol="0" anchor="t">
            <a:normAutofit/>
          </a:bodyPr>
          <a:lstStyle/>
          <a:p>
            <a:pPr marL="285750" indent="-285750" algn="l">
              <a:buFont typeface="Arial" panose="020B0604020202020204" pitchFamily="34" charset="0"/>
              <a:buChar char="•"/>
            </a:pPr>
            <a:r>
              <a:rPr lang="en-US" noProof="1"/>
              <a:t>A player with no valid move remaining loses. This occurs if the player has no pieces left, or if all the player's pieces are obstructed from moving by opponent pieces.</a:t>
            </a:r>
          </a:p>
        </p:txBody>
      </p:sp>
      <p:sp>
        <p:nvSpPr>
          <p:cNvPr id="35" name="Text Placeholder 4">
            <a:extLst>
              <a:ext uri="{FF2B5EF4-FFF2-40B4-BE49-F238E27FC236}">
                <a16:creationId xmlns:a16="http://schemas.microsoft.com/office/drawing/2014/main" id="{A55BA1FF-585B-2ED4-CF2F-B5EE7D78D29C}"/>
              </a:ext>
            </a:extLst>
          </p:cNvPr>
          <p:cNvSpPr txBox="1">
            <a:spLocks/>
          </p:cNvSpPr>
          <p:nvPr/>
        </p:nvSpPr>
        <p:spPr>
          <a:xfrm>
            <a:off x="6502661" y="2221992"/>
            <a:ext cx="4297680" cy="457200"/>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t>draw</a:t>
            </a:r>
          </a:p>
        </p:txBody>
      </p:sp>
      <p:sp>
        <p:nvSpPr>
          <p:cNvPr id="36" name="Content Placeholder 7">
            <a:extLst>
              <a:ext uri="{FF2B5EF4-FFF2-40B4-BE49-F238E27FC236}">
                <a16:creationId xmlns:a16="http://schemas.microsoft.com/office/drawing/2014/main" id="{6CF2EBD1-4EDA-FF9A-1B2A-578FC36D4CAE}"/>
              </a:ext>
            </a:extLst>
          </p:cNvPr>
          <p:cNvSpPr txBox="1">
            <a:spLocks/>
          </p:cNvSpPr>
          <p:nvPr/>
        </p:nvSpPr>
        <p:spPr>
          <a:xfrm>
            <a:off x="6501518" y="2860167"/>
            <a:ext cx="4297680" cy="3105150"/>
          </a:xfrm>
          <a:prstGeom prst="rect">
            <a:avLst/>
          </a:prstGeom>
        </p:spPr>
        <p:txBody>
          <a:bodyPr vert="horz" lIns="91440" tIns="45720" rIns="91440" bIns="45720" rtlCol="0" anchor="t">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noProof="1"/>
              <a:t>A game is a draw if neither opponent has the possibility to win the game.</a:t>
            </a:r>
          </a:p>
          <a:p>
            <a:pPr marL="285750" indent="-285750" algn="l">
              <a:buFont typeface="Arial" panose="020B0604020202020204" pitchFamily="34" charset="0"/>
              <a:buChar char="•"/>
            </a:pPr>
            <a:r>
              <a:rPr lang="en-US" noProof="1"/>
              <a:t>The game is considered a draw when the same position repeats itself for the third time (not necessarily consecutive), with the same player having the move each time.</a:t>
            </a:r>
          </a:p>
          <a:p>
            <a:pPr marL="285750" indent="-285750" algn="l">
              <a:buFont typeface="Arial" panose="020B0604020202020204" pitchFamily="34" charset="0"/>
              <a:buChar char="•"/>
            </a:pPr>
            <a:r>
              <a:rPr lang="en-US" noProof="1"/>
              <a:t>A king-versus-king endgame is automatically declared a draw, as is any other position proven to be a draw.</a:t>
            </a:r>
            <a:endParaRPr lang="en-US" dirty="0"/>
          </a:p>
        </p:txBody>
      </p:sp>
    </p:spTree>
    <p:extLst>
      <p:ext uri="{BB962C8B-B14F-4D97-AF65-F5344CB8AC3E}">
        <p14:creationId xmlns:p14="http://schemas.microsoft.com/office/powerpoint/2010/main" val="109650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Win </a:t>
            </a:r>
            <a:r>
              <a:rPr lang="en-ZA" cap="none" dirty="0"/>
              <a:t>vs</a:t>
            </a:r>
            <a:r>
              <a:rPr lang="en-ZA" dirty="0"/>
              <a:t> draw</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pic>
        <p:nvPicPr>
          <p:cNvPr id="6" name="Content Placeholder 5" descr="Black removing last piece of white">
            <a:extLst>
              <a:ext uri="{FF2B5EF4-FFF2-40B4-BE49-F238E27FC236}">
                <a16:creationId xmlns:a16="http://schemas.microsoft.com/office/drawing/2014/main" id="{34C0E9BA-CCA5-25B4-D1F0-7364341A5FB4}"/>
              </a:ext>
            </a:extLst>
          </p:cNvPr>
          <p:cNvPicPr>
            <a:picLocks noGrp="1" noChangeAspect="1"/>
          </p:cNvPicPr>
          <p:nvPr>
            <p:ph sz="half" idx="1"/>
          </p:nvPr>
        </p:nvPicPr>
        <p:blipFill>
          <a:blip r:embed="rId2"/>
          <a:stretch>
            <a:fillRect/>
          </a:stretch>
        </p:blipFill>
        <p:spPr>
          <a:xfrm>
            <a:off x="1552574" y="2221992"/>
            <a:ext cx="3469419" cy="3615582"/>
          </a:xfrm>
        </p:spPr>
      </p:pic>
    </p:spTree>
    <p:extLst>
      <p:ext uri="{BB962C8B-B14F-4D97-AF65-F5344CB8AC3E}">
        <p14:creationId xmlns:p14="http://schemas.microsoft.com/office/powerpoint/2010/main" val="3210558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Win </a:t>
            </a:r>
            <a:r>
              <a:rPr lang="en-ZA" cap="none" dirty="0"/>
              <a:t>vs</a:t>
            </a:r>
            <a:r>
              <a:rPr lang="en-ZA" dirty="0"/>
              <a:t> draw</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pic>
        <p:nvPicPr>
          <p:cNvPr id="6" name="Content Placeholder 5" descr="Black wins">
            <a:extLst>
              <a:ext uri="{FF2B5EF4-FFF2-40B4-BE49-F238E27FC236}">
                <a16:creationId xmlns:a16="http://schemas.microsoft.com/office/drawing/2014/main" id="{34C0E9BA-CCA5-25B4-D1F0-7364341A5FB4}"/>
              </a:ext>
            </a:extLst>
          </p:cNvPr>
          <p:cNvPicPr>
            <a:picLocks noGrp="1" noChangeAspect="1"/>
          </p:cNvPicPr>
          <p:nvPr>
            <p:ph sz="half" idx="1"/>
          </p:nvPr>
        </p:nvPicPr>
        <p:blipFill>
          <a:blip r:embed="rId2"/>
          <a:stretch>
            <a:fillRect/>
          </a:stretch>
        </p:blipFill>
        <p:spPr>
          <a:xfrm>
            <a:off x="1552574" y="2221992"/>
            <a:ext cx="3469419" cy="3615582"/>
          </a:xfrm>
        </p:spPr>
      </p:pic>
      <p:pic>
        <p:nvPicPr>
          <p:cNvPr id="8" name="Picture 7" descr="Winning the game">
            <a:extLst>
              <a:ext uri="{FF2B5EF4-FFF2-40B4-BE49-F238E27FC236}">
                <a16:creationId xmlns:a16="http://schemas.microsoft.com/office/drawing/2014/main" id="{E259E926-CECA-5D61-71DC-8D4E3EC3A6BA}"/>
              </a:ext>
            </a:extLst>
          </p:cNvPr>
          <p:cNvPicPr>
            <a:picLocks noChangeAspect="1"/>
          </p:cNvPicPr>
          <p:nvPr/>
        </p:nvPicPr>
        <p:blipFill>
          <a:blip r:embed="rId3"/>
          <a:stretch>
            <a:fillRect/>
          </a:stretch>
        </p:blipFill>
        <p:spPr>
          <a:xfrm>
            <a:off x="7170009" y="2221992"/>
            <a:ext cx="3469420" cy="3615582"/>
          </a:xfrm>
          <a:prstGeom prst="rect">
            <a:avLst/>
          </a:prstGeom>
        </p:spPr>
      </p:pic>
      <p:sp>
        <p:nvSpPr>
          <p:cNvPr id="3" name="Rectangle 2">
            <a:extLst>
              <a:ext uri="{FF2B5EF4-FFF2-40B4-BE49-F238E27FC236}">
                <a16:creationId xmlns:a16="http://schemas.microsoft.com/office/drawing/2014/main" id="{509EA614-5AB7-798C-D1ED-89D1B26B344A}"/>
              </a:ext>
            </a:extLst>
          </p:cNvPr>
          <p:cNvSpPr/>
          <p:nvPr/>
        </p:nvSpPr>
        <p:spPr>
          <a:xfrm>
            <a:off x="7103452" y="3568118"/>
            <a:ext cx="3650871" cy="830997"/>
          </a:xfrm>
          <a:prstGeom prst="rect">
            <a:avLst/>
          </a:prstGeom>
          <a:noFill/>
        </p:spPr>
        <p:txBody>
          <a:bodyPr wrap="none" lIns="91440" tIns="45720" rIns="91440" bIns="45720">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Black Wins!</a:t>
            </a:r>
          </a:p>
        </p:txBody>
      </p:sp>
    </p:spTree>
    <p:extLst>
      <p:ext uri="{BB962C8B-B14F-4D97-AF65-F5344CB8AC3E}">
        <p14:creationId xmlns:p14="http://schemas.microsoft.com/office/powerpoint/2010/main" val="1774525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Making it work with ai</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548384" y="2203704"/>
            <a:ext cx="2434348" cy="785812"/>
          </a:xfrm>
        </p:spPr>
        <p:txBody>
          <a:bodyPr vert="horz" lIns="91440" tIns="45720" rIns="91440" bIns="45720" rtlCol="0" anchor="ctr" anchorCtr="0">
            <a:normAutofit/>
          </a:bodyPr>
          <a:lstStyle/>
          <a:p>
            <a:pPr algn="l"/>
            <a:r>
              <a:rPr lang="en-ZA" dirty="0"/>
              <a:t>Points</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548384" y="3465576"/>
            <a:ext cx="2434348" cy="785812"/>
          </a:xfrm>
        </p:spPr>
        <p:txBody>
          <a:bodyPr vert="horz" lIns="91440" tIns="45720" rIns="91440" bIns="45720" rtlCol="0" anchor="ctr" anchorCtr="0">
            <a:normAutofit/>
          </a:bodyPr>
          <a:lstStyle/>
          <a:p>
            <a:pPr algn="l"/>
            <a:r>
              <a:rPr lang="en-ZA" noProof="1"/>
              <a:t>Objective</a:t>
            </a: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548382" y="4745736"/>
            <a:ext cx="2434348" cy="785812"/>
          </a:xfrm>
        </p:spPr>
        <p:txBody>
          <a:bodyPr/>
          <a:lstStyle/>
          <a:p>
            <a:pPr algn="l"/>
            <a:r>
              <a:rPr lang="en-ZA" dirty="0"/>
              <a:t>Algorithm</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2022</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noProof="1"/>
              <a:t>Point is increased when one captures opposites piece</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US" dirty="0"/>
              <a:t>The AI wants to win the game by maximizing its point and minimizing human's point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US" dirty="0"/>
              <a:t>This objective can be achieved with help of Minimax Algorithm and </a:t>
            </a:r>
            <a:r>
              <a:rPr lang="el-GR" dirty="0">
                <a:cs typeface="Gautami" panose="020B0502040204020203" pitchFamily="34" charset="0"/>
              </a:rPr>
              <a:t>α</a:t>
            </a:r>
            <a:r>
              <a:rPr lang="en-US" dirty="0">
                <a:cs typeface="Gautami" panose="020B0502040204020203" pitchFamily="34" charset="0"/>
              </a:rPr>
              <a:t>-</a:t>
            </a:r>
            <a:r>
              <a:rPr lang="el-GR" dirty="0">
                <a:cs typeface="Gautami" panose="020B0502040204020203" pitchFamily="34" charset="0"/>
              </a:rPr>
              <a:t>β</a:t>
            </a:r>
            <a:r>
              <a:rPr lang="en-US" dirty="0">
                <a:cs typeface="Gautami" panose="020B0502040204020203" pitchFamily="34" charset="0"/>
              </a:rPr>
              <a:t> Pruning</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Canadian Checkers</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An 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b="1" i="0" dirty="0">
                <a:solidFill>
                  <a:srgbClr val="202122"/>
                </a:solidFill>
                <a:effectLst/>
              </a:rPr>
              <a:t>Canadian checkers</a:t>
            </a:r>
            <a:r>
              <a:rPr lang="en-US" b="0" i="0" dirty="0">
                <a:solidFill>
                  <a:srgbClr val="202122"/>
                </a:solidFill>
                <a:effectLst/>
              </a:rPr>
              <a:t> (or </a:t>
            </a:r>
            <a:r>
              <a:rPr lang="en-US" b="1" i="0" dirty="0">
                <a:solidFill>
                  <a:srgbClr val="202122"/>
                </a:solidFill>
                <a:effectLst/>
              </a:rPr>
              <a:t>Canadian draughts</a:t>
            </a:r>
            <a:r>
              <a:rPr lang="en-US" b="0" i="0" dirty="0">
                <a:solidFill>
                  <a:srgbClr val="202122"/>
                </a:solidFill>
                <a:effectLst/>
              </a:rPr>
              <a:t>) is a variant of the strategy board game </a:t>
            </a:r>
            <a:r>
              <a:rPr lang="en-US" i="1" dirty="0">
                <a:solidFill>
                  <a:srgbClr val="202122"/>
                </a:solidFill>
              </a:rPr>
              <a:t>“</a:t>
            </a:r>
            <a:r>
              <a:rPr lang="en-US" b="0" i="1" dirty="0">
                <a:solidFill>
                  <a:srgbClr val="202122"/>
                </a:solidFill>
                <a:effectLst/>
              </a:rPr>
              <a:t>draughts”</a:t>
            </a:r>
            <a:r>
              <a:rPr lang="en-US" b="0" i="0" dirty="0">
                <a:solidFill>
                  <a:srgbClr val="202122"/>
                </a:solidFill>
                <a:effectLst/>
              </a:rPr>
              <a:t> or </a:t>
            </a:r>
            <a:r>
              <a:rPr lang="en-US" b="0" i="1" dirty="0">
                <a:solidFill>
                  <a:srgbClr val="202122"/>
                </a:solidFill>
                <a:effectLst/>
              </a:rPr>
              <a:t>“checkers”</a:t>
            </a:r>
            <a:r>
              <a:rPr lang="en-US" b="0" i="0" dirty="0">
                <a:solidFill>
                  <a:srgbClr val="202122"/>
                </a:solidFill>
                <a:effectLst/>
              </a:rPr>
              <a:t>. </a:t>
            </a:r>
          </a:p>
          <a:p>
            <a:r>
              <a:rPr lang="en-US" b="0" i="0" dirty="0">
                <a:solidFill>
                  <a:srgbClr val="202122"/>
                </a:solidFill>
                <a:effectLst/>
              </a:rPr>
              <a:t>It is one of the largest draughts games, played on a 12×12 checkered board with 30 game pieces per player. </a:t>
            </a:r>
          </a:p>
          <a:p>
            <a:endParaRPr lang="en-US" dirty="0">
              <a:solidFill>
                <a:srgbClr val="202122"/>
              </a:solidFill>
            </a:endParaRPr>
          </a:p>
          <a:p>
            <a:r>
              <a:rPr lang="en-US" b="0" i="0" dirty="0">
                <a:solidFill>
                  <a:srgbClr val="202122"/>
                </a:solidFill>
                <a:effectLst/>
              </a:rPr>
              <a:t>The game was invented by the French settlers of </a:t>
            </a:r>
            <a:r>
              <a:rPr lang="en-US" b="0" i="1" dirty="0">
                <a:solidFill>
                  <a:srgbClr val="202122"/>
                </a:solidFill>
                <a:effectLst/>
              </a:rPr>
              <a:t>Quebec</a:t>
            </a:r>
            <a:r>
              <a:rPr lang="en-US" b="0" i="0" dirty="0">
                <a:solidFill>
                  <a:srgbClr val="202122"/>
                </a:solidFill>
                <a:effectLst/>
              </a:rPr>
              <a:t>, Canada; it was named </a:t>
            </a:r>
            <a:r>
              <a:rPr lang="en-US" b="0" i="1" dirty="0">
                <a:solidFill>
                  <a:srgbClr val="202122"/>
                </a:solidFill>
                <a:effectLst/>
              </a:rPr>
              <a:t>Grand jeu de dames</a:t>
            </a:r>
            <a:r>
              <a:rPr lang="en-US" b="0" i="0" dirty="0">
                <a:solidFill>
                  <a:srgbClr val="202122"/>
                </a:solidFill>
                <a:effectLst/>
              </a:rPr>
              <a: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2022</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Canadian Checkers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6800850" cy="1325880"/>
          </a:xfrm>
        </p:spPr>
        <p:txBody>
          <a:bodyPr anchor="t">
            <a:normAutofit/>
          </a:bodyPr>
          <a:lstStyle/>
          <a:p>
            <a:r>
              <a:rPr lang="en-ZA" dirty="0"/>
              <a:t>Minimax algorithm</a:t>
            </a:r>
          </a:p>
        </p:txBody>
      </p:sp>
      <p:sp>
        <p:nvSpPr>
          <p:cNvPr id="149" name="Text Placeholder 2">
            <a:extLst>
              <a:ext uri="{FF2B5EF4-FFF2-40B4-BE49-F238E27FC236}">
                <a16:creationId xmlns:a16="http://schemas.microsoft.com/office/drawing/2014/main" id="{83BA5EC6-B4A4-60BB-DE44-B57E77CEF33A}"/>
              </a:ext>
            </a:extLst>
          </p:cNvPr>
          <p:cNvSpPr>
            <a:spLocks noGrp="1"/>
          </p:cNvSpPr>
          <p:nvPr>
            <p:ph type="body" sz="quarter" idx="13"/>
          </p:nvPr>
        </p:nvSpPr>
        <p:spPr>
          <a:xfrm>
            <a:off x="914400" y="2206377"/>
            <a:ext cx="6800850" cy="3840480"/>
          </a:xfrm>
        </p:spPr>
        <p:txBody>
          <a:bodyPr>
            <a:normAutofit/>
          </a:bodyPr>
          <a:lstStyle/>
          <a:p>
            <a:r>
              <a:rPr lang="en-US" dirty="0"/>
              <a:t>Minimax is a kind of backtracking algorithm that is used in decision making and game theory to find the optimal move for a player, if your opponent also plays optimally.</a:t>
            </a:r>
          </a:p>
          <a:p>
            <a:r>
              <a:rPr lang="en-US" dirty="0"/>
              <a:t>In Minimax the two players are called maximizer and minimizer.</a:t>
            </a:r>
          </a:p>
          <a:p>
            <a:r>
              <a:rPr lang="en-US" dirty="0"/>
              <a:t>The maximizer tries to get the highest score possible while the minimizer tries to get the lowest score possible.</a:t>
            </a:r>
          </a:p>
          <a:p>
            <a:r>
              <a:rPr lang="en-US" dirty="0"/>
              <a:t>Every state has a value associated with it. In each state if the maximizer has upper hand, then, the score of the board will tend to be some positive value. If the minimizer has the upper hand in that board state, then it will tend to be some negative value.</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99886" y="635508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19B51A1E-902D-48AF-9020-955120F399B6}" type="slidenum">
              <a:rPr lang="en-ZA" smtClean="0"/>
              <a:pPr>
                <a:spcAft>
                  <a:spcPts val="600"/>
                </a:spcAft>
              </a:pPr>
              <a:t>20</a:t>
            </a:fld>
            <a:endParaRPr lang="en-ZA"/>
          </a:p>
        </p:txBody>
      </p:sp>
    </p:spTree>
    <p:extLst>
      <p:ext uri="{BB962C8B-B14F-4D97-AF65-F5344CB8AC3E}">
        <p14:creationId xmlns:p14="http://schemas.microsoft.com/office/powerpoint/2010/main" val="2752798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Minimax algorithm</a:t>
            </a:r>
          </a:p>
        </p:txBody>
      </p:sp>
      <p:graphicFrame>
        <p:nvGraphicFramePr>
          <p:cNvPr id="19" name="Content Placeholder 18" descr="Step - 1">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3301616183"/>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21</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2245523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Minimax algorithm</a:t>
            </a:r>
          </a:p>
        </p:txBody>
      </p:sp>
      <p:graphicFrame>
        <p:nvGraphicFramePr>
          <p:cNvPr id="19" name="Content Placeholder 18" descr="Step - 2">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4052767660"/>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22</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1941593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Minimax algorithm</a:t>
            </a:r>
          </a:p>
        </p:txBody>
      </p:sp>
      <p:graphicFrame>
        <p:nvGraphicFramePr>
          <p:cNvPr id="19" name="Content Placeholder 18" descr="Step - 3">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990167075"/>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23</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38212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Minimax algorithm</a:t>
            </a:r>
          </a:p>
        </p:txBody>
      </p:sp>
      <p:graphicFrame>
        <p:nvGraphicFramePr>
          <p:cNvPr id="19" name="Content Placeholder 18" descr="Step - 4">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2203675285"/>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24</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91512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6800850" cy="1325880"/>
          </a:xfrm>
        </p:spPr>
        <p:txBody>
          <a:bodyPr anchor="t">
            <a:normAutofit/>
          </a:bodyPr>
          <a:lstStyle/>
          <a:p>
            <a:r>
              <a:rPr lang="en-US"/>
              <a:t>Alpha-beta pruning</a:t>
            </a:r>
            <a:endParaRPr lang="en-ZA" dirty="0"/>
          </a:p>
        </p:txBody>
      </p:sp>
      <p:sp>
        <p:nvSpPr>
          <p:cNvPr id="71" name="Text Placeholder 2">
            <a:extLst>
              <a:ext uri="{FF2B5EF4-FFF2-40B4-BE49-F238E27FC236}">
                <a16:creationId xmlns:a16="http://schemas.microsoft.com/office/drawing/2014/main" id="{C0A5635C-B19C-33DF-0531-AD2EDAF94175}"/>
              </a:ext>
            </a:extLst>
          </p:cNvPr>
          <p:cNvSpPr>
            <a:spLocks noGrp="1"/>
          </p:cNvSpPr>
          <p:nvPr>
            <p:ph type="body" sz="quarter" idx="13"/>
          </p:nvPr>
        </p:nvSpPr>
        <p:spPr>
          <a:xfrm>
            <a:off x="914400" y="2206377"/>
            <a:ext cx="6800850" cy="3840480"/>
          </a:xfrm>
        </p:spPr>
        <p:txBody>
          <a:bodyPr/>
          <a:lstStyle/>
          <a:p>
            <a:r>
              <a:rPr lang="en-US" dirty="0"/>
              <a:t>Alpha-Beta pruning is not actually a new algorithm, rather an </a:t>
            </a:r>
            <a:r>
              <a:rPr lang="en-US" b="1" dirty="0"/>
              <a:t>optimization technique</a:t>
            </a:r>
            <a:r>
              <a:rPr lang="en-US" dirty="0"/>
              <a:t> for minimax algorithm.</a:t>
            </a:r>
          </a:p>
          <a:p>
            <a:r>
              <a:rPr lang="en-US" dirty="0"/>
              <a:t>It reduces the computation time by a huge factor. This allows us to search much faster and even go into deeper levels in the game tree.</a:t>
            </a:r>
          </a:p>
          <a:p>
            <a:r>
              <a:rPr lang="en-US" dirty="0"/>
              <a:t>It is called Alpha-Beta pruning because it passes </a:t>
            </a:r>
            <a:r>
              <a:rPr lang="en-US" b="1" dirty="0"/>
              <a:t>2 extra parameters</a:t>
            </a:r>
            <a:r>
              <a:rPr lang="en-US" dirty="0"/>
              <a:t> in the minimax function, namely </a:t>
            </a:r>
            <a:r>
              <a:rPr lang="en-US" i="1" dirty="0"/>
              <a:t>alpha</a:t>
            </a:r>
            <a:r>
              <a:rPr lang="en-US" dirty="0"/>
              <a:t> and </a:t>
            </a:r>
            <a:r>
              <a:rPr lang="en-US" i="1" dirty="0"/>
              <a:t>beta</a:t>
            </a:r>
            <a:r>
              <a:rPr lang="en-US" dirty="0"/>
              <a:t>.</a:t>
            </a:r>
          </a:p>
          <a:p>
            <a:r>
              <a:rPr lang="en-US" b="1" dirty="0"/>
              <a:t>Alpha</a:t>
            </a:r>
            <a:r>
              <a:rPr lang="en-US" dirty="0"/>
              <a:t> is the best value that the </a:t>
            </a:r>
            <a:r>
              <a:rPr lang="en-US" b="1" dirty="0"/>
              <a:t>maximizer</a:t>
            </a:r>
            <a:r>
              <a:rPr lang="en-US" dirty="0"/>
              <a:t> currently can guarantee at that level or above. </a:t>
            </a:r>
            <a:r>
              <a:rPr lang="en-US" b="1" dirty="0"/>
              <a:t>Beta</a:t>
            </a:r>
            <a:r>
              <a:rPr lang="en-US" dirty="0"/>
              <a:t> is the best value that the </a:t>
            </a:r>
            <a:r>
              <a:rPr lang="en-US" b="1" dirty="0"/>
              <a:t>minimizer</a:t>
            </a:r>
            <a:r>
              <a:rPr lang="en-US" dirty="0"/>
              <a:t> currently can guarantee at that level or above.</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99886" y="635508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19B51A1E-902D-48AF-9020-955120F399B6}" type="slidenum">
              <a:rPr lang="en-ZA" smtClean="0"/>
              <a:pPr>
                <a:spcAft>
                  <a:spcPts val="600"/>
                </a:spcAft>
              </a:pPr>
              <a:t>25</a:t>
            </a:fld>
            <a:endParaRPr lang="en-ZA"/>
          </a:p>
        </p:txBody>
      </p:sp>
    </p:spTree>
    <p:extLst>
      <p:ext uri="{BB962C8B-B14F-4D97-AF65-F5344CB8AC3E}">
        <p14:creationId xmlns:p14="http://schemas.microsoft.com/office/powerpoint/2010/main" val="3779582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descr="Step - 1">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1331609800"/>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26</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a:t>
            </a:r>
          </a:p>
        </p:txBody>
      </p:sp>
    </p:spTree>
    <p:extLst>
      <p:ext uri="{BB962C8B-B14F-4D97-AF65-F5344CB8AC3E}">
        <p14:creationId xmlns:p14="http://schemas.microsoft.com/office/powerpoint/2010/main" val="3649269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descr="Step - 2">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993365486"/>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27</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Tree>
    <p:extLst>
      <p:ext uri="{BB962C8B-B14F-4D97-AF65-F5344CB8AC3E}">
        <p14:creationId xmlns:p14="http://schemas.microsoft.com/office/powerpoint/2010/main" val="170966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descr="Step - 3">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4158615554"/>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28</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Tree>
    <p:extLst>
      <p:ext uri="{BB962C8B-B14F-4D97-AF65-F5344CB8AC3E}">
        <p14:creationId xmlns:p14="http://schemas.microsoft.com/office/powerpoint/2010/main" val="675367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descr="Step - 4">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4211631488"/>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29</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
        <p:nvSpPr>
          <p:cNvPr id="14" name="TextBox 13">
            <a:extLst>
              <a:ext uri="{FF2B5EF4-FFF2-40B4-BE49-F238E27FC236}">
                <a16:creationId xmlns:a16="http://schemas.microsoft.com/office/drawing/2014/main" id="{6D1A3758-C6FF-FB28-8FC2-2891FAC287FF}"/>
              </a:ext>
            </a:extLst>
          </p:cNvPr>
          <p:cNvSpPr txBox="1"/>
          <p:nvPr/>
        </p:nvSpPr>
        <p:spPr>
          <a:xfrm>
            <a:off x="4032949" y="3152001"/>
            <a:ext cx="1124021" cy="646331"/>
          </a:xfrm>
          <a:prstGeom prst="rect">
            <a:avLst/>
          </a:prstGeom>
          <a:noFill/>
        </p:spPr>
        <p:txBody>
          <a:bodyPr wrap="square" rtlCol="0">
            <a:spAutoFit/>
          </a:bodyPr>
          <a:lstStyle/>
          <a:p>
            <a:pPr algn="ctr"/>
            <a:r>
              <a:rPr lang="el-GR" dirty="0"/>
              <a:t>α</a:t>
            </a:r>
            <a:r>
              <a:rPr lang="en-US" dirty="0"/>
              <a:t> = 5</a:t>
            </a:r>
          </a:p>
          <a:p>
            <a:pPr algn="ctr"/>
            <a:r>
              <a:rPr lang="el-GR" dirty="0"/>
              <a:t>β</a:t>
            </a:r>
            <a:r>
              <a:rPr lang="en-US" dirty="0"/>
              <a:t> = 3</a:t>
            </a:r>
          </a:p>
        </p:txBody>
      </p:sp>
    </p:spTree>
    <p:extLst>
      <p:ext uri="{BB962C8B-B14F-4D97-AF65-F5344CB8AC3E}">
        <p14:creationId xmlns:p14="http://schemas.microsoft.com/office/powerpoint/2010/main" val="151560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Game description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Canadian checkers are played on a 12x12 board of alternating dark and light colours</a:t>
            </a:r>
          </a:p>
          <a:p>
            <a:r>
              <a:rPr lang="en-ZA" dirty="0"/>
              <a:t>The board is placed so that both players have the dark square on their left edge of the first row</a:t>
            </a:r>
          </a:p>
          <a:p>
            <a:r>
              <a:rPr lang="en-ZA" dirty="0"/>
              <a:t>Each player has 30 pieces to start with</a:t>
            </a:r>
          </a:p>
          <a:p>
            <a:r>
              <a:rPr lang="en-ZA" noProof="1"/>
              <a:t>The pieces are usually coloured in RED and WHITE</a:t>
            </a:r>
          </a:p>
          <a:p>
            <a:r>
              <a:rPr lang="en-ZA" noProof="1"/>
              <a:t>The pieces are placed on the dark squares of the first 5 rows of each side</a:t>
            </a:r>
          </a:p>
          <a:p>
            <a:r>
              <a:rPr lang="en-ZA" noProof="1"/>
              <a:t>The player with the lighter-coloured piece moves first. Then turn alternates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2022</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Canadian Checkers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descr="Step - 5">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3232747772"/>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30</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
        <p:nvSpPr>
          <p:cNvPr id="14" name="TextBox 13">
            <a:extLst>
              <a:ext uri="{FF2B5EF4-FFF2-40B4-BE49-F238E27FC236}">
                <a16:creationId xmlns:a16="http://schemas.microsoft.com/office/drawing/2014/main" id="{6D1A3758-C6FF-FB28-8FC2-2891FAC287FF}"/>
              </a:ext>
            </a:extLst>
          </p:cNvPr>
          <p:cNvSpPr txBox="1"/>
          <p:nvPr/>
        </p:nvSpPr>
        <p:spPr>
          <a:xfrm>
            <a:off x="4032949" y="3152001"/>
            <a:ext cx="1124021" cy="646331"/>
          </a:xfrm>
          <a:prstGeom prst="rect">
            <a:avLst/>
          </a:prstGeom>
          <a:noFill/>
        </p:spPr>
        <p:txBody>
          <a:bodyPr wrap="square" rtlCol="0">
            <a:spAutoFit/>
          </a:bodyPr>
          <a:lstStyle/>
          <a:p>
            <a:pPr algn="ctr"/>
            <a:r>
              <a:rPr lang="el-GR" dirty="0"/>
              <a:t>α</a:t>
            </a:r>
            <a:r>
              <a:rPr lang="en-US" dirty="0"/>
              <a:t> = 5</a:t>
            </a:r>
          </a:p>
          <a:p>
            <a:pPr algn="ctr"/>
            <a:r>
              <a:rPr lang="el-GR" dirty="0"/>
              <a:t>β</a:t>
            </a:r>
            <a:r>
              <a:rPr lang="en-US" dirty="0"/>
              <a:t> = 3</a:t>
            </a:r>
          </a:p>
        </p:txBody>
      </p:sp>
      <p:sp>
        <p:nvSpPr>
          <p:cNvPr id="16" name="TextBox 15">
            <a:extLst>
              <a:ext uri="{FF2B5EF4-FFF2-40B4-BE49-F238E27FC236}">
                <a16:creationId xmlns:a16="http://schemas.microsoft.com/office/drawing/2014/main" id="{8675E160-B5EF-C440-770F-BE3168DFAC56}"/>
              </a:ext>
            </a:extLst>
          </p:cNvPr>
          <p:cNvSpPr txBox="1"/>
          <p:nvPr/>
        </p:nvSpPr>
        <p:spPr>
          <a:xfrm>
            <a:off x="10047216" y="3152001"/>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7" name="TextBox 16">
            <a:extLst>
              <a:ext uri="{FF2B5EF4-FFF2-40B4-BE49-F238E27FC236}">
                <a16:creationId xmlns:a16="http://schemas.microsoft.com/office/drawing/2014/main" id="{C2434DF3-295B-DDD0-58B0-BE7D0B6FA63C}"/>
              </a:ext>
            </a:extLst>
          </p:cNvPr>
          <p:cNvSpPr txBox="1"/>
          <p:nvPr/>
        </p:nvSpPr>
        <p:spPr>
          <a:xfrm>
            <a:off x="6005477" y="3876152"/>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Tree>
    <p:extLst>
      <p:ext uri="{BB962C8B-B14F-4D97-AF65-F5344CB8AC3E}">
        <p14:creationId xmlns:p14="http://schemas.microsoft.com/office/powerpoint/2010/main" val="2533625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descr="Step - 6">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4233970195"/>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31</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
        <p:nvSpPr>
          <p:cNvPr id="14" name="TextBox 13">
            <a:extLst>
              <a:ext uri="{FF2B5EF4-FFF2-40B4-BE49-F238E27FC236}">
                <a16:creationId xmlns:a16="http://schemas.microsoft.com/office/drawing/2014/main" id="{6D1A3758-C6FF-FB28-8FC2-2891FAC287FF}"/>
              </a:ext>
            </a:extLst>
          </p:cNvPr>
          <p:cNvSpPr txBox="1"/>
          <p:nvPr/>
        </p:nvSpPr>
        <p:spPr>
          <a:xfrm>
            <a:off x="4032949" y="3152001"/>
            <a:ext cx="1124021" cy="646331"/>
          </a:xfrm>
          <a:prstGeom prst="rect">
            <a:avLst/>
          </a:prstGeom>
          <a:noFill/>
        </p:spPr>
        <p:txBody>
          <a:bodyPr wrap="square" rtlCol="0">
            <a:spAutoFit/>
          </a:bodyPr>
          <a:lstStyle/>
          <a:p>
            <a:pPr algn="ctr"/>
            <a:r>
              <a:rPr lang="el-GR" dirty="0"/>
              <a:t>α</a:t>
            </a:r>
            <a:r>
              <a:rPr lang="en-US" dirty="0"/>
              <a:t> = 5</a:t>
            </a:r>
          </a:p>
          <a:p>
            <a:pPr algn="ctr"/>
            <a:r>
              <a:rPr lang="el-GR" dirty="0"/>
              <a:t>β</a:t>
            </a:r>
            <a:r>
              <a:rPr lang="en-US" dirty="0"/>
              <a:t> = 3</a:t>
            </a:r>
          </a:p>
        </p:txBody>
      </p:sp>
      <p:sp>
        <p:nvSpPr>
          <p:cNvPr id="16" name="TextBox 15">
            <a:extLst>
              <a:ext uri="{FF2B5EF4-FFF2-40B4-BE49-F238E27FC236}">
                <a16:creationId xmlns:a16="http://schemas.microsoft.com/office/drawing/2014/main" id="{8675E160-B5EF-C440-770F-BE3168DFAC56}"/>
              </a:ext>
            </a:extLst>
          </p:cNvPr>
          <p:cNvSpPr txBox="1"/>
          <p:nvPr/>
        </p:nvSpPr>
        <p:spPr>
          <a:xfrm>
            <a:off x="10047216" y="3152001"/>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7" name="TextBox 16">
            <a:extLst>
              <a:ext uri="{FF2B5EF4-FFF2-40B4-BE49-F238E27FC236}">
                <a16:creationId xmlns:a16="http://schemas.microsoft.com/office/drawing/2014/main" id="{C2434DF3-295B-DDD0-58B0-BE7D0B6FA63C}"/>
              </a:ext>
            </a:extLst>
          </p:cNvPr>
          <p:cNvSpPr txBox="1"/>
          <p:nvPr/>
        </p:nvSpPr>
        <p:spPr>
          <a:xfrm>
            <a:off x="6005477" y="3876152"/>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Tree>
    <p:extLst>
      <p:ext uri="{BB962C8B-B14F-4D97-AF65-F5344CB8AC3E}">
        <p14:creationId xmlns:p14="http://schemas.microsoft.com/office/powerpoint/2010/main" val="1607930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descr="Step - 7">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723721643"/>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32</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
        <p:nvSpPr>
          <p:cNvPr id="14" name="TextBox 13">
            <a:extLst>
              <a:ext uri="{FF2B5EF4-FFF2-40B4-BE49-F238E27FC236}">
                <a16:creationId xmlns:a16="http://schemas.microsoft.com/office/drawing/2014/main" id="{6D1A3758-C6FF-FB28-8FC2-2891FAC287FF}"/>
              </a:ext>
            </a:extLst>
          </p:cNvPr>
          <p:cNvSpPr txBox="1"/>
          <p:nvPr/>
        </p:nvSpPr>
        <p:spPr>
          <a:xfrm>
            <a:off x="4032949" y="3152001"/>
            <a:ext cx="1124021" cy="646331"/>
          </a:xfrm>
          <a:prstGeom prst="rect">
            <a:avLst/>
          </a:prstGeom>
          <a:noFill/>
        </p:spPr>
        <p:txBody>
          <a:bodyPr wrap="square" rtlCol="0">
            <a:spAutoFit/>
          </a:bodyPr>
          <a:lstStyle/>
          <a:p>
            <a:pPr algn="ctr"/>
            <a:r>
              <a:rPr lang="el-GR" dirty="0"/>
              <a:t>α</a:t>
            </a:r>
            <a:r>
              <a:rPr lang="en-US" dirty="0"/>
              <a:t> = 5</a:t>
            </a:r>
          </a:p>
          <a:p>
            <a:pPr algn="ctr"/>
            <a:r>
              <a:rPr lang="el-GR" dirty="0"/>
              <a:t>β</a:t>
            </a:r>
            <a:r>
              <a:rPr lang="en-US" dirty="0"/>
              <a:t> = 3</a:t>
            </a:r>
          </a:p>
        </p:txBody>
      </p:sp>
      <p:sp>
        <p:nvSpPr>
          <p:cNvPr id="16" name="TextBox 15">
            <a:extLst>
              <a:ext uri="{FF2B5EF4-FFF2-40B4-BE49-F238E27FC236}">
                <a16:creationId xmlns:a16="http://schemas.microsoft.com/office/drawing/2014/main" id="{8675E160-B5EF-C440-770F-BE3168DFAC56}"/>
              </a:ext>
            </a:extLst>
          </p:cNvPr>
          <p:cNvSpPr txBox="1"/>
          <p:nvPr/>
        </p:nvSpPr>
        <p:spPr>
          <a:xfrm>
            <a:off x="10047216" y="3152001"/>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2</a:t>
            </a:r>
          </a:p>
        </p:txBody>
      </p:sp>
      <p:sp>
        <p:nvSpPr>
          <p:cNvPr id="17" name="TextBox 16">
            <a:extLst>
              <a:ext uri="{FF2B5EF4-FFF2-40B4-BE49-F238E27FC236}">
                <a16:creationId xmlns:a16="http://schemas.microsoft.com/office/drawing/2014/main" id="{C2434DF3-295B-DDD0-58B0-BE7D0B6FA63C}"/>
              </a:ext>
            </a:extLst>
          </p:cNvPr>
          <p:cNvSpPr txBox="1"/>
          <p:nvPr/>
        </p:nvSpPr>
        <p:spPr>
          <a:xfrm>
            <a:off x="6005477" y="3876152"/>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Tree>
    <p:extLst>
      <p:ext uri="{BB962C8B-B14F-4D97-AF65-F5344CB8AC3E}">
        <p14:creationId xmlns:p14="http://schemas.microsoft.com/office/powerpoint/2010/main" val="323759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descr="Step - 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608864673"/>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33</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92449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descr="Step - 9">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3155496269"/>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34</a:t>
            </a:fld>
            <a:endParaRPr lang="en-ZA"/>
          </a:p>
        </p:txBody>
      </p:sp>
      <p:grpSp>
        <p:nvGrpSpPr>
          <p:cNvPr id="23" name="Group 22">
            <a:extLst>
              <a:ext uri="{FF2B5EF4-FFF2-40B4-BE49-F238E27FC236}">
                <a16:creationId xmlns:a16="http://schemas.microsoft.com/office/drawing/2014/main" id="{E212F007-CACB-DAA3-99C7-6F2D17EDD3D3}"/>
              </a:ext>
              <a:ext uri="{C183D7F6-B498-43B3-948B-1728B52AA6E4}">
                <adec:decorative xmlns:adec="http://schemas.microsoft.com/office/drawing/2017/decorative" val="1"/>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90045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914400" y="896112"/>
            <a:ext cx="10515600" cy="1325563"/>
          </a:xfrm>
        </p:spPr>
        <p:txBody>
          <a:bodyPr anchor="t">
            <a:normAutofit/>
          </a:bodyPr>
          <a:lstStyle/>
          <a:p>
            <a:r>
              <a:rPr lang="en-US" dirty="0"/>
              <a:t>Technology used</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dirty="0"/>
              <a:t>Canadian Checkers</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35</a:t>
            </a:fld>
            <a:endParaRPr lang="en-US"/>
          </a:p>
        </p:txBody>
      </p:sp>
      <p:graphicFrame>
        <p:nvGraphicFramePr>
          <p:cNvPr id="14" name="Content Placeholder 2" descr="Technologies used">
            <a:extLst>
              <a:ext uri="{FF2B5EF4-FFF2-40B4-BE49-F238E27FC236}">
                <a16:creationId xmlns:a16="http://schemas.microsoft.com/office/drawing/2014/main" id="{E864A008-2C11-32E3-1C45-4B456D8CB520}"/>
              </a:ext>
            </a:extLst>
          </p:cNvPr>
          <p:cNvGraphicFramePr/>
          <p:nvPr>
            <p:extLst>
              <p:ext uri="{D42A27DB-BD31-4B8C-83A1-F6EECF244321}">
                <p14:modId xmlns:p14="http://schemas.microsoft.com/office/powerpoint/2010/main" val="827072994"/>
              </p:ext>
            </p:extLst>
          </p:nvPr>
        </p:nvGraphicFramePr>
        <p:xfrm>
          <a:off x="102108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17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Rahat Mahmud Khan</a:t>
            </a:r>
          </a:p>
          <a:p>
            <a:r>
              <a:rPr lang="en-US" dirty="0"/>
              <a:t>Talha Ibne Mahmud</a:t>
            </a:r>
          </a:p>
          <a:p>
            <a:r>
              <a:rPr lang="en-US" dirty="0"/>
              <a:t>Rakibul Haque</a:t>
            </a:r>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a:xfrm>
            <a:off x="914400" y="896112"/>
            <a:ext cx="10515600" cy="1325563"/>
          </a:xfrm>
        </p:spPr>
        <p:txBody>
          <a:bodyPr anchor="t">
            <a:normAutofit/>
          </a:bodyPr>
          <a:lstStyle/>
          <a:p>
            <a:r>
              <a:rPr lang="en-US" dirty="0"/>
              <a:t>Starting position &amp; Notation</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dirty="0"/>
              <a:t>Canadian Checkers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8" name="Picture 7" descr="Game Starting position">
            <a:extLst>
              <a:ext uri="{FF2B5EF4-FFF2-40B4-BE49-F238E27FC236}">
                <a16:creationId xmlns:a16="http://schemas.microsoft.com/office/drawing/2014/main" id="{0C0BE9BE-FCEF-DBE1-1CCF-7B265D25DA4A}"/>
              </a:ext>
            </a:extLst>
          </p:cNvPr>
          <p:cNvPicPr>
            <a:picLocks noChangeAspect="1"/>
          </p:cNvPicPr>
          <p:nvPr/>
        </p:nvPicPr>
        <p:blipFill>
          <a:blip r:embed="rId2"/>
          <a:stretch>
            <a:fillRect/>
          </a:stretch>
        </p:blipFill>
        <p:spPr>
          <a:xfrm>
            <a:off x="914400" y="1773598"/>
            <a:ext cx="4161100" cy="4161100"/>
          </a:xfrm>
          <a:prstGeom prst="rect">
            <a:avLst/>
          </a:prstGeom>
        </p:spPr>
      </p:pic>
      <p:pic>
        <p:nvPicPr>
          <p:cNvPr id="10" name="Picture 9" descr="Game position numbers">
            <a:extLst>
              <a:ext uri="{FF2B5EF4-FFF2-40B4-BE49-F238E27FC236}">
                <a16:creationId xmlns:a16="http://schemas.microsoft.com/office/drawing/2014/main" id="{23DCE0AF-DD9F-C414-5C2F-193288D61D6D}"/>
              </a:ext>
            </a:extLst>
          </p:cNvPr>
          <p:cNvPicPr>
            <a:picLocks noChangeAspect="1"/>
          </p:cNvPicPr>
          <p:nvPr/>
        </p:nvPicPr>
        <p:blipFill>
          <a:blip r:embed="rId3"/>
          <a:stretch>
            <a:fillRect/>
          </a:stretch>
        </p:blipFill>
        <p:spPr>
          <a:xfrm>
            <a:off x="6172200" y="1771749"/>
            <a:ext cx="4161099" cy="4161099"/>
          </a:xfrm>
          <a:prstGeom prst="rect">
            <a:avLst/>
          </a:prstGeom>
        </p:spPr>
      </p:pic>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Moves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ZA" sz="1800" noProof="1"/>
              <a:t>The general rule is that all moves and captures are made diagonally</a:t>
            </a:r>
          </a:p>
          <a:p>
            <a:r>
              <a:rPr lang="en-US" sz="1800" noProof="1"/>
              <a:t>The player with the light pieces moves first. Then turns alternate.</a:t>
            </a:r>
          </a:p>
          <a:p>
            <a:r>
              <a:rPr lang="en-US" sz="1800" noProof="1"/>
              <a:t>Ordinary pieces move one square diagonally forward to an unoccupied square.</a:t>
            </a:r>
            <a:endParaRPr lang="en-ZA" sz="1800" noProof="1"/>
          </a:p>
          <a:p>
            <a:endParaRPr lang="en-ZA" sz="1800" noProof="1"/>
          </a:p>
          <a:p>
            <a:endParaRPr lang="en-US" sz="1800" dirty="0"/>
          </a:p>
        </p:txBody>
      </p:sp>
      <p:pic>
        <p:nvPicPr>
          <p:cNvPr id="26" name="Content Placeholder 25" descr="Initial position">
            <a:extLst>
              <a:ext uri="{FF2B5EF4-FFF2-40B4-BE49-F238E27FC236}">
                <a16:creationId xmlns:a16="http://schemas.microsoft.com/office/drawing/2014/main" id="{182E0EEB-4482-035A-FB8B-C26C093F0942}"/>
              </a:ext>
            </a:extLst>
          </p:cNvPr>
          <p:cNvPicPr>
            <a:picLocks noGrp="1" noChangeAspect="1"/>
          </p:cNvPicPr>
          <p:nvPr>
            <p:ph sz="half" idx="2"/>
          </p:nvPr>
        </p:nvPicPr>
        <p:blipFill>
          <a:blip r:embed="rId2"/>
          <a:stretch>
            <a:fillRect/>
          </a:stretch>
        </p:blipFill>
        <p:spPr>
          <a:xfrm>
            <a:off x="6096000" y="2258568"/>
            <a:ext cx="3677728" cy="3832666"/>
          </a:xfrm>
        </p:spPr>
      </p:pic>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Moves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ZA" sz="1800" noProof="1"/>
              <a:t>The general rule is that all moves and captures are made diagonally</a:t>
            </a:r>
          </a:p>
          <a:p>
            <a:r>
              <a:rPr lang="en-US" sz="1800" noProof="1"/>
              <a:t>The player with the light pieces moves first. Then turns alternate.</a:t>
            </a:r>
          </a:p>
          <a:p>
            <a:r>
              <a:rPr lang="en-US" sz="1800" noProof="1"/>
              <a:t>Ordinary pieces move one square diagonally forward to an unoccupied square.</a:t>
            </a:r>
            <a:endParaRPr lang="en-ZA" sz="1800" noProof="1"/>
          </a:p>
          <a:p>
            <a:endParaRPr lang="en-ZA" sz="1800" noProof="1"/>
          </a:p>
          <a:p>
            <a:endParaRPr lang="en-US" sz="1800" dirty="0"/>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7" name="Content Placeholder 6" descr="Possible moves">
            <a:extLst>
              <a:ext uri="{FF2B5EF4-FFF2-40B4-BE49-F238E27FC236}">
                <a16:creationId xmlns:a16="http://schemas.microsoft.com/office/drawing/2014/main" id="{7D23185B-93AC-986C-86CB-3DA71DCC35D4}"/>
              </a:ext>
            </a:extLst>
          </p:cNvPr>
          <p:cNvPicPr>
            <a:picLocks noGrp="1" noChangeAspect="1"/>
          </p:cNvPicPr>
          <p:nvPr>
            <p:ph sz="half" idx="2"/>
          </p:nvPr>
        </p:nvPicPr>
        <p:blipFill>
          <a:blip r:embed="rId2"/>
          <a:stretch>
            <a:fillRect/>
          </a:stretch>
        </p:blipFill>
        <p:spPr>
          <a:xfrm>
            <a:off x="6096000" y="2258568"/>
            <a:ext cx="3682301" cy="3837432"/>
          </a:xfrm>
        </p:spPr>
      </p:pic>
    </p:spTree>
    <p:extLst>
      <p:ext uri="{BB962C8B-B14F-4D97-AF65-F5344CB8AC3E}">
        <p14:creationId xmlns:p14="http://schemas.microsoft.com/office/powerpoint/2010/main" val="4182826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Moves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ZA" sz="1800" noProof="1"/>
              <a:t>The general rule is that all moves and captures are made diagonally</a:t>
            </a:r>
          </a:p>
          <a:p>
            <a:r>
              <a:rPr lang="en-US" sz="1800" noProof="1"/>
              <a:t>The player with the light pieces moves first. Then turns alternate.</a:t>
            </a:r>
          </a:p>
          <a:p>
            <a:r>
              <a:rPr lang="en-US" sz="1800" noProof="1"/>
              <a:t>Ordinary pieces move one square diagonally forward to an unoccupied square.</a:t>
            </a:r>
            <a:endParaRPr lang="en-ZA" sz="1800" noProof="1"/>
          </a:p>
          <a:p>
            <a:endParaRPr lang="en-ZA" sz="1800" noProof="1"/>
          </a:p>
          <a:p>
            <a:endParaRPr lang="en-US" sz="1800" dirty="0"/>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7" name="Content Placeholder 6" descr="Piece moved">
            <a:extLst>
              <a:ext uri="{FF2B5EF4-FFF2-40B4-BE49-F238E27FC236}">
                <a16:creationId xmlns:a16="http://schemas.microsoft.com/office/drawing/2014/main" id="{880153DA-7922-2105-4024-61F9137299C7}"/>
              </a:ext>
            </a:extLst>
          </p:cNvPr>
          <p:cNvPicPr>
            <a:picLocks noGrp="1" noChangeAspect="1"/>
          </p:cNvPicPr>
          <p:nvPr>
            <p:ph sz="half" idx="2"/>
          </p:nvPr>
        </p:nvPicPr>
        <p:blipFill>
          <a:blip r:embed="rId2"/>
          <a:stretch>
            <a:fillRect/>
          </a:stretch>
        </p:blipFill>
        <p:spPr>
          <a:xfrm>
            <a:off x="6095999" y="2258568"/>
            <a:ext cx="3682301" cy="3837432"/>
          </a:xfrm>
        </p:spPr>
      </p:pic>
    </p:spTree>
    <p:extLst>
      <p:ext uri="{BB962C8B-B14F-4D97-AF65-F5344CB8AC3E}">
        <p14:creationId xmlns:p14="http://schemas.microsoft.com/office/powerpoint/2010/main" val="1855303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captures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Enemy pieces can and must be captured by jumping over the enemy piece, two squares forward or backward to an unoccupied square immediately beyond. If a jump is possible, it must be done, even if doing so incurs a disadvantage.</a:t>
            </a:r>
          </a:p>
          <a:p>
            <a:r>
              <a:rPr lang="en-US" sz="1800" noProof="1"/>
              <a:t>A jumped piece is removed from the board at the end of the turn.</a:t>
            </a:r>
            <a:endParaRPr lang="en-ZA" sz="1800" noProof="1"/>
          </a:p>
        </p:txBody>
      </p:sp>
      <p:pic>
        <p:nvPicPr>
          <p:cNvPr id="8" name="Content Placeholder 7" descr="Valid moves with possible captures">
            <a:extLst>
              <a:ext uri="{FF2B5EF4-FFF2-40B4-BE49-F238E27FC236}">
                <a16:creationId xmlns:a16="http://schemas.microsoft.com/office/drawing/2014/main" id="{34BCFC74-B85E-518A-BCF2-F37E3BCCC49A}"/>
              </a:ext>
            </a:extLst>
          </p:cNvPr>
          <p:cNvPicPr>
            <a:picLocks noGrp="1" noChangeAspect="1"/>
          </p:cNvPicPr>
          <p:nvPr>
            <p:ph sz="half" idx="2"/>
          </p:nvPr>
        </p:nvPicPr>
        <p:blipFill>
          <a:blip r:embed="rId2"/>
          <a:stretch>
            <a:fillRect/>
          </a:stretch>
        </p:blipFill>
        <p:spPr>
          <a:xfrm>
            <a:off x="6095999" y="2258568"/>
            <a:ext cx="3682301" cy="3837432"/>
          </a:xfrm>
        </p:spPr>
      </p:pic>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959057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captures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Enemy pieces can and must be captured by jumping over the enemy piece, two squares forward or backward to an unoccupied square immediately beyond. If a jump is possible, it must be done, even if doing so incurs a disadvantage.</a:t>
            </a:r>
          </a:p>
          <a:p>
            <a:r>
              <a:rPr lang="en-US" sz="1800" noProof="1"/>
              <a:t>A jumped piece is removed from the board at the end of the turn.</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7" name="Content Placeholder 6" descr="Before capture">
            <a:extLst>
              <a:ext uri="{FF2B5EF4-FFF2-40B4-BE49-F238E27FC236}">
                <a16:creationId xmlns:a16="http://schemas.microsoft.com/office/drawing/2014/main" id="{9F70403F-E2FC-0677-77AA-EB78B3C599CF}"/>
              </a:ext>
            </a:extLst>
          </p:cNvPr>
          <p:cNvPicPr>
            <a:picLocks noGrp="1" noChangeAspect="1"/>
          </p:cNvPicPr>
          <p:nvPr>
            <p:ph sz="half" idx="2"/>
          </p:nvPr>
        </p:nvPicPr>
        <p:blipFill>
          <a:blip r:embed="rId2"/>
          <a:stretch>
            <a:fillRect/>
          </a:stretch>
        </p:blipFill>
        <p:spPr>
          <a:xfrm>
            <a:off x="6095999" y="2258568"/>
            <a:ext cx="3682301" cy="3837432"/>
          </a:xfrm>
        </p:spPr>
      </p:pic>
    </p:spTree>
    <p:extLst>
      <p:ext uri="{BB962C8B-B14F-4D97-AF65-F5344CB8AC3E}">
        <p14:creationId xmlns:p14="http://schemas.microsoft.com/office/powerpoint/2010/main" val="2014501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purl.org/dc/terms/"/>
    <ds:schemaRef ds:uri="http://schemas.microsoft.com/sharepoint/v3"/>
    <ds:schemaRef ds:uri="http://www.w3.org/XML/1998/namespace"/>
    <ds:schemaRef ds:uri="http://schemas.microsoft.com/office/infopath/2007/PartnerControls"/>
    <ds:schemaRef ds:uri="http://purl.org/dc/dcmitype/"/>
    <ds:schemaRef ds:uri="http://purl.org/dc/elements/1.1/"/>
    <ds:schemaRef ds:uri="http://schemas.microsoft.com/office/2006/documentManagement/types"/>
    <ds:schemaRef ds:uri="16c05727-aa75-4e4a-9b5f-8a80a1165891"/>
    <ds:schemaRef ds:uri="http://schemas.openxmlformats.org/package/2006/metadata/core-properties"/>
    <ds:schemaRef ds:uri="230e9df3-be65-4c73-a93b-d1236ebd677e"/>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485</TotalTime>
  <Words>1612</Words>
  <Application>Microsoft Office PowerPoint</Application>
  <PresentationFormat>Widescreen</PresentationFormat>
  <Paragraphs>311</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Avenir Next LT Pro</vt:lpstr>
      <vt:lpstr>Calibri</vt:lpstr>
      <vt:lpstr>Office Theme</vt:lpstr>
      <vt:lpstr>CANADIAN CHECKERS</vt:lpstr>
      <vt:lpstr>An overview</vt:lpstr>
      <vt:lpstr>Game description</vt:lpstr>
      <vt:lpstr>Starting position &amp; Notation</vt:lpstr>
      <vt:lpstr>Game rules</vt:lpstr>
      <vt:lpstr>Game rules</vt:lpstr>
      <vt:lpstr>Game rules</vt:lpstr>
      <vt:lpstr>Game rules</vt:lpstr>
      <vt:lpstr>Game rules</vt:lpstr>
      <vt:lpstr>Game rules</vt:lpstr>
      <vt:lpstr>Game rules</vt:lpstr>
      <vt:lpstr>Game rules</vt:lpstr>
      <vt:lpstr>Game rules</vt:lpstr>
      <vt:lpstr>Game rules</vt:lpstr>
      <vt:lpstr>Game rules</vt:lpstr>
      <vt:lpstr>Win vs draw</vt:lpstr>
      <vt:lpstr>Win vs draw</vt:lpstr>
      <vt:lpstr>Win vs draw</vt:lpstr>
      <vt:lpstr>Making it work with ai</vt:lpstr>
      <vt:lpstr>Minimax algorithm</vt:lpstr>
      <vt:lpstr>Minimax algorithm</vt:lpstr>
      <vt:lpstr>Minimax algorithm</vt:lpstr>
      <vt:lpstr>Minimax algorithm</vt:lpstr>
      <vt:lpstr>Minimax algorithm</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Technology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CHECKERS</dc:title>
  <dc:creator>Talha Ibn Mahmud</dc:creator>
  <cp:lastModifiedBy>Talha Ibn Mahmud</cp:lastModifiedBy>
  <cp:revision>5</cp:revision>
  <dcterms:created xsi:type="dcterms:W3CDTF">2022-06-07T17:49:17Z</dcterms:created>
  <dcterms:modified xsi:type="dcterms:W3CDTF">2022-06-08T09:46:10Z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_MarkAsFinal">
    <vt:bool>true</vt:bool>
  </property>
</Properties>
</file>