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420" r:id="rId4"/>
    <p:sldId id="258" r:id="rId5"/>
    <p:sldId id="417" r:id="rId6"/>
    <p:sldId id="418" r:id="rId7"/>
    <p:sldId id="419" r:id="rId8"/>
    <p:sldId id="260" r:id="rId9"/>
    <p:sldId id="426" r:id="rId10"/>
    <p:sldId id="421" r:id="rId11"/>
    <p:sldId id="422" r:id="rId12"/>
    <p:sldId id="423" r:id="rId13"/>
    <p:sldId id="424" r:id="rId14"/>
    <p:sldId id="425" r:id="rId15"/>
    <p:sldId id="405" r:id="rId16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FFCC00"/>
    <a:srgbClr val="FFA833"/>
    <a:srgbClr val="B2B2B2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87044" autoAdjust="0"/>
  </p:normalViewPr>
  <p:slideViewPr>
    <p:cSldViewPr snapToGrid="0">
      <p:cViewPr varScale="1">
        <p:scale>
          <a:sx n="64" d="100"/>
          <a:sy n="64" d="100"/>
        </p:scale>
        <p:origin x="14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60"/>
    </p:cViewPr>
  </p:sorterViewPr>
  <p:notesViewPr>
    <p:cSldViewPr snapToGrid="0">
      <p:cViewPr>
        <p:scale>
          <a:sx n="100" d="100"/>
          <a:sy n="100" d="100"/>
        </p:scale>
        <p:origin x="-858" y="13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charset="0"/>
              </a:defRPr>
            </a:lvl1pPr>
          </a:lstStyle>
          <a:p>
            <a:r>
              <a:rPr lang="en-US"/>
              <a:t>An Interactive Introduction to OpenGL Programming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94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charset="0"/>
              </a:defRPr>
            </a:lvl1pPr>
          </a:lstStyle>
          <a:p>
            <a:r>
              <a:rPr lang="en-US"/>
              <a:t>SIGGRAPH 2000 - New Orleans</a:t>
            </a:r>
          </a:p>
        </p:txBody>
      </p:sp>
      <p:sp>
        <p:nvSpPr>
          <p:cNvPr id="394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fld id="{E703D21E-3A0B-47AD-BFE4-32EE7C0AC9A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12713" y="0"/>
            <a:ext cx="6629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en-US"/>
              <a:t>An Interactive Introduction to OpenGL Programming</a:t>
            </a:r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CEEED1-613E-4442-9654-C4FF39707B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2500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BC9961-00D2-408E-AB82-9BC6FD0918EC}" type="slidenum">
              <a:rPr lang="en-US"/>
              <a:pPr/>
              <a:t>1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5FB9C-76EF-4A06-8075-DC5C5325C39F}" type="slidenum">
              <a:rPr lang="en-US"/>
              <a:pPr/>
              <a:t>10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27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5FB9C-76EF-4A06-8075-DC5C5325C39F}" type="slidenum">
              <a:rPr lang="en-US"/>
              <a:pPr/>
              <a:t>11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23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5FB9C-76EF-4A06-8075-DC5C5325C39F}" type="slidenum">
              <a:rPr lang="en-US"/>
              <a:pPr/>
              <a:t>12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84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5FB9C-76EF-4A06-8075-DC5C5325C39F}" type="slidenum">
              <a:rPr lang="en-US"/>
              <a:pPr/>
              <a:t>13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39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5FB9C-76EF-4A06-8075-DC5C5325C39F}" type="slidenum">
              <a:rPr lang="en-US"/>
              <a:pPr/>
              <a:t>14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9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431C9-862A-4A7E-8018-2FCBB1D871A6}" type="slidenum">
              <a:rPr lang="en-US"/>
              <a:pPr/>
              <a:t>15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92FB7-1D62-4C1D-8DD3-30A47ADA04D2}" type="slidenum">
              <a:rPr lang="en-US"/>
              <a:pPr/>
              <a:t>2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0D5AA-49BD-4340-8D5D-A61D250E7E79}" type="slidenum">
              <a:rPr lang="en-US"/>
              <a:pPr/>
              <a:t>3</a:t>
            </a:fld>
            <a:endParaRPr 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70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77B73-D565-4322-9C51-FB9D752E0056}" type="slidenum">
              <a:rPr lang="en-US"/>
              <a:pPr/>
              <a:t>4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77B73-D565-4322-9C51-FB9D752E0056}" type="slidenum">
              <a:rPr lang="en-US"/>
              <a:pPr/>
              <a:t>5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54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77B73-D565-4322-9C51-FB9D752E0056}" type="slidenum">
              <a:rPr lang="en-US"/>
              <a:pPr/>
              <a:t>6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6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77B73-D565-4322-9C51-FB9D752E0056}" type="slidenum">
              <a:rPr lang="en-US"/>
              <a:pPr/>
              <a:t>7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07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5FB9C-76EF-4A06-8075-DC5C5325C39F}" type="slidenum">
              <a:rPr lang="en-US"/>
              <a:pPr/>
              <a:t>8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Interactive Introduction to OpenGL Programming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5FB9C-76EF-4A06-8075-DC5C5325C39F}" type="slidenum">
              <a:rPr lang="en-US"/>
              <a:pPr/>
              <a:t>9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5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050"/>
          <p:cNvSpPr>
            <a:spLocks noChangeArrowheads="1"/>
          </p:cNvSpPr>
          <p:nvPr/>
        </p:nvSpPr>
        <p:spPr bwMode="auto">
          <a:xfrm>
            <a:off x="139700" y="160338"/>
            <a:ext cx="8880475" cy="6594475"/>
          </a:xfrm>
          <a:prstGeom prst="rect">
            <a:avLst/>
          </a:prstGeom>
          <a:solidFill>
            <a:schemeClr val="bg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1683" name="Rectangle 2051"/>
          <p:cNvSpPr>
            <a:spLocks noChangeArrowheads="1"/>
          </p:cNvSpPr>
          <p:nvPr/>
        </p:nvSpPr>
        <p:spPr bwMode="auto">
          <a:xfrm>
            <a:off x="155575" y="1833563"/>
            <a:ext cx="8851900" cy="49053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tint val="80392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1684" name="Rectangle 205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1685" name="Rectangle 205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11687" name="Picture 2055" descr="C:\WINDOWS\Desktop\cresc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02563" y="403225"/>
            <a:ext cx="1106487" cy="1106488"/>
          </a:xfrm>
          <a:prstGeom prst="rect">
            <a:avLst/>
          </a:prstGeom>
          <a:noFill/>
        </p:spPr>
      </p:pic>
      <p:sp>
        <p:nvSpPr>
          <p:cNvPr id="711688" name="Line 2056"/>
          <p:cNvSpPr>
            <a:spLocks noChangeShapeType="1"/>
          </p:cNvSpPr>
          <p:nvPr/>
        </p:nvSpPr>
        <p:spPr bwMode="auto">
          <a:xfrm>
            <a:off x="139700" y="1824038"/>
            <a:ext cx="88773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11689" name="Picture 2057" descr="\\banshee\root\tmp\imaging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4438" y="6062663"/>
            <a:ext cx="1435100" cy="7381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1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5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16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116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19CFED-87F4-4598-80A7-6BBA185220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295275"/>
            <a:ext cx="2144713" cy="5800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400" y="295275"/>
            <a:ext cx="6286500" cy="5800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9FB440-FAFF-48AE-A09F-67C7230030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106F87-1D89-40E7-90EF-16868F1439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DE5022-2A3C-4A03-847B-1AF15100F7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981200"/>
            <a:ext cx="4203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981200"/>
            <a:ext cx="42052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C486CD-EE10-4D6B-B964-DB7CE7AE71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5C4E0E-6BFC-4353-A0B9-D52DCBB69E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9F3BAF-8CD2-4D0E-B823-C70B65421C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AD7809-F71C-417E-B792-DF1C1847D3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E463CD-6090-4D3A-92C8-6CB674D8F3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09C32E-888F-4932-801B-27076A6B25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019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ChangeArrowheads="1"/>
          </p:cNvSpPr>
          <p:nvPr/>
        </p:nvSpPr>
        <p:spPr bwMode="auto">
          <a:xfrm>
            <a:off x="139700" y="160338"/>
            <a:ext cx="8880475" cy="6594475"/>
          </a:xfrm>
          <a:prstGeom prst="rect">
            <a:avLst/>
          </a:prstGeom>
          <a:solidFill>
            <a:schemeClr val="bg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19" name="Rectangle 3"/>
          <p:cNvSpPr>
            <a:spLocks noChangeArrowheads="1"/>
          </p:cNvSpPr>
          <p:nvPr/>
        </p:nvSpPr>
        <p:spPr bwMode="auto">
          <a:xfrm>
            <a:off x="155575" y="1833563"/>
            <a:ext cx="8851900" cy="49053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tint val="80392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295275"/>
            <a:ext cx="74358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S2K Arial, Bold, 37 points, 105% line spacing</a:t>
            </a:r>
          </a:p>
        </p:txBody>
      </p:sp>
      <p:sp>
        <p:nvSpPr>
          <p:cNvPr id="393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1981200"/>
            <a:ext cx="856138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This is a white subtitle at 31pts </a:t>
            </a:r>
          </a:p>
          <a:p>
            <a:pPr lvl="1"/>
            <a:r>
              <a:rPr lang="en-US"/>
              <a:t>Bullets are gray; text is 26 points</a:t>
            </a:r>
          </a:p>
          <a:p>
            <a:pPr lvl="1"/>
            <a:r>
              <a:rPr lang="en-US"/>
              <a:t>They have 110% line spacing, 6 points before/after</a:t>
            </a:r>
          </a:p>
          <a:p>
            <a:pPr lvl="1"/>
            <a:r>
              <a:rPr lang="en-US"/>
              <a:t>Longer bullets in the form of a paragraph are harder to read if there is insufficient line spacing. This is the maximum recommended number of lines per slide (seven).</a:t>
            </a:r>
          </a:p>
          <a:p>
            <a:pPr lvl="2"/>
            <a:r>
              <a:rPr lang="en-US"/>
              <a:t>Sub-bullets look like this.</a:t>
            </a:r>
          </a:p>
        </p:txBody>
      </p:sp>
      <p:sp>
        <p:nvSpPr>
          <p:cNvPr id="393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8600" y="6494463"/>
            <a:ext cx="223838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5D18CEC-38D3-4E55-886C-FB7B7D7AF19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393224" name="Picture 8" descr="C:\WINDOWS\Desktop\crescent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02563" y="403225"/>
            <a:ext cx="1106487" cy="1106488"/>
          </a:xfrm>
          <a:prstGeom prst="rect">
            <a:avLst/>
          </a:prstGeom>
          <a:noFill/>
        </p:spPr>
      </p:pic>
      <p:sp>
        <p:nvSpPr>
          <p:cNvPr id="393225" name="Line 9"/>
          <p:cNvSpPr>
            <a:spLocks noChangeShapeType="1"/>
          </p:cNvSpPr>
          <p:nvPr/>
        </p:nvSpPr>
        <p:spPr bwMode="auto">
          <a:xfrm>
            <a:off x="139700" y="1824038"/>
            <a:ext cx="88773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93226" name="Picture 10" descr="\\banshee\root\tmp\imaging001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64438" y="6062663"/>
            <a:ext cx="1435100" cy="738187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3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93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3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3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3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1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3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322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3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322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3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32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9A5A5"/>
        </a:buClr>
        <a:buSzPct val="120000"/>
        <a:buChar char="•"/>
        <a:defRPr sz="3100" b="1">
          <a:solidFill>
            <a:schemeClr val="tx1"/>
          </a:solidFill>
          <a:effectLst>
            <a:outerShdw blurRad="38100" dist="38100" dir="2700000" algn="tl">
              <a:srgbClr val="863D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A9A5A5"/>
        </a:buClr>
        <a:buSzPct val="12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9A5A5"/>
        </a:buClr>
        <a:buSzPct val="12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image" Target="../media/image11.png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Illumination Model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" y="3886200"/>
            <a:ext cx="8394192" cy="17526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Dr. Sk. Mohammad </a:t>
            </a:r>
            <a:r>
              <a:rPr lang="en-US" dirty="0" err="1"/>
              <a:t>Masudul</a:t>
            </a:r>
            <a:r>
              <a:rPr lang="en-US" dirty="0"/>
              <a:t> </a:t>
            </a:r>
            <a:r>
              <a:rPr lang="en-US" dirty="0" smtClean="0"/>
              <a:t>Ahsan</a:t>
            </a:r>
          </a:p>
          <a:p>
            <a:r>
              <a:rPr lang="en-US" dirty="0" smtClean="0"/>
              <a:t>&amp; </a:t>
            </a:r>
          </a:p>
          <a:p>
            <a:r>
              <a:rPr lang="en-US" dirty="0" smtClean="0"/>
              <a:t>S. M. </a:t>
            </a:r>
            <a:r>
              <a:rPr lang="en-US" dirty="0" err="1" smtClean="0"/>
              <a:t>Taslim</a:t>
            </a:r>
            <a:r>
              <a:rPr lang="en-US" dirty="0" smtClean="0"/>
              <a:t> Uddin Raju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0F74-7E09-4685-8E8D-2BAE68A911AE}" type="slidenum">
              <a:rPr lang="en-US"/>
              <a:pPr/>
              <a:t>10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Ambient </a:t>
            </a:r>
            <a:r>
              <a:rPr lang="en-US" dirty="0"/>
              <a:t>L</a:t>
            </a:r>
            <a:r>
              <a:rPr lang="en-US" dirty="0" smtClean="0"/>
              <a:t>ight</a:t>
            </a:r>
            <a:endParaRPr lang="en-US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600" b="0" dirty="0"/>
              <a:t>Also called background light</a:t>
            </a:r>
            <a:endParaRPr lang="en-US" sz="2600" b="0" dirty="0" smtClean="0"/>
          </a:p>
          <a:p>
            <a:pPr algn="just"/>
            <a:r>
              <a:rPr lang="en-US" sz="2600" b="0" dirty="0" smtClean="0"/>
              <a:t>General </a:t>
            </a:r>
            <a:r>
              <a:rPr lang="en-US" sz="2600" b="0" dirty="0"/>
              <a:t>level of illumination that does not come directly from a light </a:t>
            </a:r>
            <a:r>
              <a:rPr lang="en-US" sz="2600" b="0" dirty="0" smtClean="0"/>
              <a:t>source</a:t>
            </a:r>
          </a:p>
          <a:p>
            <a:pPr algn="just"/>
            <a:r>
              <a:rPr lang="en-US" sz="2600" b="0" dirty="0" smtClean="0"/>
              <a:t>Consists </a:t>
            </a:r>
            <a:r>
              <a:rPr lang="en-US" sz="2600" b="0" dirty="0"/>
              <a:t>of light that has been reflected and re-reflected so many times </a:t>
            </a:r>
            <a:endParaRPr lang="en-US" sz="2600" b="0" dirty="0" smtClean="0"/>
          </a:p>
          <a:p>
            <a:pPr algn="just"/>
            <a:r>
              <a:rPr lang="en-US" sz="2600" b="0" dirty="0"/>
              <a:t>When ambient light strikes a surface, it's scattered equally in all directions.</a:t>
            </a:r>
            <a:endParaRPr lang="en-US" sz="2600" b="0" dirty="0" smtClean="0"/>
          </a:p>
          <a:p>
            <a:pPr algn="just"/>
            <a:r>
              <a:rPr lang="en-US" sz="2600" b="0" dirty="0"/>
              <a:t>I</a:t>
            </a:r>
            <a:r>
              <a:rPr lang="en-US" sz="2600" b="0" dirty="0" smtClean="0"/>
              <a:t>ts </a:t>
            </a:r>
            <a:r>
              <a:rPr lang="en-US" sz="2600" b="0" dirty="0"/>
              <a:t>direction is impossible to determine </a:t>
            </a:r>
            <a:endParaRPr lang="en-US" sz="2600" b="0" dirty="0" smtClean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89799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0F74-7E09-4685-8E8D-2BAE68A911AE}" type="slidenum">
              <a:rPr lang="en-US"/>
              <a:pPr/>
              <a:t>11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Ambient </a:t>
            </a:r>
            <a:r>
              <a:rPr lang="en-US" dirty="0" smtClean="0"/>
              <a:t>Light</a:t>
            </a:r>
            <a:endParaRPr lang="en-US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 smtClean="0"/>
              <a:t>Light from environment </a:t>
            </a:r>
            <a:endParaRPr lang="en-US" sz="2600" dirty="0"/>
          </a:p>
          <a:p>
            <a:r>
              <a:rPr lang="en-US" sz="2600" b="0" dirty="0" smtClean="0"/>
              <a:t>Light reflected or scattered from other objects</a:t>
            </a:r>
          </a:p>
          <a:p>
            <a:r>
              <a:rPr lang="en-US" sz="2600" b="0" dirty="0" smtClean="0"/>
              <a:t>Coming uniformly from all directions </a:t>
            </a:r>
            <a:r>
              <a:rPr lang="en-US" sz="2600" b="0" dirty="0"/>
              <a:t>a</a:t>
            </a:r>
            <a:r>
              <a:rPr lang="en-US" sz="2600" b="0" dirty="0" smtClean="0"/>
              <a:t>nd then reflected equally to all directions.</a:t>
            </a:r>
            <a:endParaRPr lang="en-US" sz="2600" b="0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936" y="3580228"/>
            <a:ext cx="2429214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7851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0F74-7E09-4685-8E8D-2BAE68A911AE}" type="slidenum">
              <a:rPr lang="en-US"/>
              <a:pPr/>
              <a:t>12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Diffuse Reflection</a:t>
            </a:r>
            <a:endParaRPr lang="en-US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b="0" dirty="0" smtClean="0"/>
              <a:t>Light </a:t>
            </a:r>
            <a:r>
              <a:rPr lang="en-US" sz="2600" b="0" dirty="0"/>
              <a:t>that comes from one </a:t>
            </a:r>
            <a:r>
              <a:rPr lang="en-US" sz="2600" b="0" dirty="0" smtClean="0"/>
              <a:t>direction</a:t>
            </a:r>
          </a:p>
          <a:p>
            <a:r>
              <a:rPr lang="en-US" sz="2600" b="0" dirty="0"/>
              <a:t> Light scattered with equal intensity in </a:t>
            </a:r>
            <a:r>
              <a:rPr lang="en-US" sz="2600" b="0" dirty="0" smtClean="0"/>
              <a:t>all directions </a:t>
            </a:r>
            <a:r>
              <a:rPr lang="en-US" sz="2600" b="0" dirty="0"/>
              <a:t>(ideal diffuse reflection)</a:t>
            </a:r>
            <a:endParaRPr lang="en-US" sz="26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82" y="3788229"/>
            <a:ext cx="3429961" cy="2609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354161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0F74-7E09-4685-8E8D-2BAE68A911AE}" type="slidenum">
              <a:rPr lang="en-US"/>
              <a:pPr/>
              <a:t>13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Diffuse Reflection</a:t>
            </a:r>
            <a:endParaRPr lang="en-US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b="0" dirty="0"/>
              <a:t>Light from a point is independent on </a:t>
            </a:r>
            <a:r>
              <a:rPr lang="en-US" sz="2600" b="0" dirty="0" smtClean="0"/>
              <a:t>viewing direction </a:t>
            </a:r>
            <a:r>
              <a:rPr lang="en-US" sz="2600" b="0" dirty="0"/>
              <a:t>(equally bright in all directions</a:t>
            </a:r>
            <a:r>
              <a:rPr lang="en-US" sz="2600" b="0" dirty="0" smtClean="0"/>
              <a:t>)</a:t>
            </a:r>
          </a:p>
          <a:p>
            <a:r>
              <a:rPr lang="en-US" sz="2600" b="0" dirty="0"/>
              <a:t>Once it hits a surface, however, it's </a:t>
            </a:r>
            <a:r>
              <a:rPr lang="en-US" sz="2600" b="0" dirty="0" smtClean="0"/>
              <a:t>scattered equally </a:t>
            </a:r>
            <a:r>
              <a:rPr lang="en-US" sz="2600" b="0" dirty="0"/>
              <a:t>in all directions, so it appears equally bright, no matter where the eye is located.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185457"/>
            <a:ext cx="3253706" cy="252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76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0F74-7E09-4685-8E8D-2BAE68A911AE}" type="slidenum">
              <a:rPr lang="en-US"/>
              <a:pPr/>
              <a:t>14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Specular Reflection</a:t>
            </a:r>
            <a:endParaRPr lang="en-US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b="0" dirty="0" smtClean="0"/>
              <a:t>Light </a:t>
            </a:r>
            <a:r>
              <a:rPr lang="en-US" sz="2600" b="0" dirty="0"/>
              <a:t>comes from a particular direction, and it tends to bounce off the surface in a preferred direction. </a:t>
            </a:r>
            <a:endParaRPr lang="en-US" sz="2600" b="0" dirty="0" smtClean="0"/>
          </a:p>
          <a:p>
            <a:r>
              <a:rPr lang="en-US" sz="2600" b="0" dirty="0" smtClean="0"/>
              <a:t>Depends </a:t>
            </a:r>
            <a:r>
              <a:rPr lang="en-US" sz="2600" b="0" dirty="0"/>
              <a:t>on angle of incident light and angle to </a:t>
            </a:r>
            <a:r>
              <a:rPr lang="en-US" sz="2600" b="0" dirty="0" smtClean="0"/>
              <a:t>viewer</a:t>
            </a:r>
          </a:p>
          <a:p>
            <a:r>
              <a:rPr lang="en-US" sz="2600" b="0" dirty="0"/>
              <a:t>Intensity depends on where the viewer is!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474" y="4462052"/>
            <a:ext cx="5353797" cy="1914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85" y="4406777"/>
            <a:ext cx="2544647" cy="208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58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E1E0A-1E57-46AD-A2AF-CFDA4F944FDE}" type="slidenum">
              <a:rPr lang="en-US"/>
              <a:pPr/>
              <a:t>15</a:t>
            </a:fld>
            <a:endParaRPr lang="en-US"/>
          </a:p>
        </p:txBody>
      </p:sp>
      <p:pic>
        <p:nvPicPr>
          <p:cNvPr id="3" name="Picture 2" descr="C:\Users\ME\AppData\Local\Microsoft\Windows\INetCache\Content.Word\44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39" y="2913740"/>
            <a:ext cx="4017364" cy="26840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295275"/>
            <a:ext cx="7435850" cy="1384300"/>
          </a:xfrm>
        </p:spPr>
        <p:txBody>
          <a:bodyPr/>
          <a:lstStyle/>
          <a:p>
            <a:r>
              <a:rPr lang="en-US" dirty="0" smtClean="0"/>
              <a:t>At a glance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18" y="2637462"/>
            <a:ext cx="3245137" cy="296032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5902C-5EEE-4F8F-B495-1FA9176BF6E0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You’ll See Today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Lighting Principles</a:t>
            </a:r>
            <a:endParaRPr lang="en-US" dirty="0"/>
          </a:p>
          <a:p>
            <a:r>
              <a:rPr lang="en-US" dirty="0" smtClean="0"/>
              <a:t>Illumination Model</a:t>
            </a:r>
            <a:endParaRPr lang="en-US" dirty="0"/>
          </a:p>
          <a:p>
            <a:r>
              <a:rPr lang="en-US" dirty="0" smtClean="0"/>
              <a:t>Ambient</a:t>
            </a:r>
            <a:endParaRPr lang="en-US" dirty="0"/>
          </a:p>
          <a:p>
            <a:r>
              <a:rPr lang="en-US" dirty="0" smtClean="0"/>
              <a:t>Diffuse</a:t>
            </a:r>
            <a:endParaRPr lang="en-US" dirty="0"/>
          </a:p>
          <a:p>
            <a:r>
              <a:rPr lang="en-US" dirty="0" smtClean="0"/>
              <a:t>Specular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54014-8648-4E12-9F9E-5783FE3353E9}" type="slidenum">
              <a:rPr lang="en-US"/>
              <a:pPr/>
              <a:t>3</a:t>
            </a:fld>
            <a:endParaRPr lang="en-US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Lighting Principles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Lighting simulates how objects reflect light</a:t>
            </a:r>
          </a:p>
          <a:p>
            <a:r>
              <a:rPr lang="en-US" sz="2600" b="0" dirty="0"/>
              <a:t>material composition of object</a:t>
            </a:r>
          </a:p>
          <a:p>
            <a:r>
              <a:rPr lang="en-US" sz="2600" b="0" dirty="0"/>
              <a:t>light’s color and position</a:t>
            </a:r>
          </a:p>
          <a:p>
            <a:r>
              <a:rPr lang="en-US" sz="2600" b="0" dirty="0"/>
              <a:t>global lighting parameters</a:t>
            </a:r>
          </a:p>
          <a:p>
            <a:pPr lvl="1"/>
            <a:r>
              <a:rPr lang="en-US" dirty="0"/>
              <a:t>ambient light</a:t>
            </a:r>
          </a:p>
          <a:p>
            <a:pPr lvl="1"/>
            <a:r>
              <a:rPr lang="en-US" dirty="0"/>
              <a:t>two sided lighting</a:t>
            </a:r>
          </a:p>
          <a:p>
            <a:r>
              <a:rPr lang="en-US" sz="2600" b="0" dirty="0"/>
              <a:t>available in both color index</a:t>
            </a:r>
            <a:br>
              <a:rPr lang="en-US" sz="2600" b="0" dirty="0"/>
            </a:br>
            <a:r>
              <a:rPr lang="en-US" sz="2600" b="0" dirty="0"/>
              <a:t>and RGBA mode</a:t>
            </a:r>
          </a:p>
        </p:txBody>
      </p:sp>
      <p:pic>
        <p:nvPicPr>
          <p:cNvPr id="544772" name="Picture 4" descr="S:\Graphics\Siggraph\Siggraph.99\Presentation\Images\litObjects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DC6C6"/>
              </a:clrFrom>
              <a:clrTo>
                <a:srgbClr val="BDC6C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95900" y="2597150"/>
            <a:ext cx="2647950" cy="2209800"/>
          </a:xfrm>
          <a:prstGeom prst="rect">
            <a:avLst/>
          </a:prstGeom>
          <a:noFill/>
        </p:spPr>
      </p:pic>
      <p:pic>
        <p:nvPicPr>
          <p:cNvPr id="544773" name="Picture 5" descr="S:\Graphics\Siggraph\Siggraph.99\Presentation\Images\unlitObjects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BDC6C6"/>
              </a:clrFrom>
              <a:clrTo>
                <a:srgbClr val="BDC6C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0" y="3962400"/>
            <a:ext cx="2647950" cy="22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1018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D32CF-5032-4077-8A3D-593AC743BCAD}" type="slidenum">
              <a:rPr lang="en-US"/>
              <a:pPr/>
              <a:t>4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Source Model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Simple Mathematical Models:</a:t>
            </a:r>
          </a:p>
          <a:p>
            <a:r>
              <a:rPr lang="en-US" sz="2600" b="0" dirty="0"/>
              <a:t> Point light</a:t>
            </a:r>
          </a:p>
          <a:p>
            <a:r>
              <a:rPr lang="en-US" sz="2600" b="0" dirty="0"/>
              <a:t> Directional light</a:t>
            </a:r>
          </a:p>
          <a:p>
            <a:r>
              <a:rPr lang="en-US" sz="2600" b="0" dirty="0"/>
              <a:t> Spot </a:t>
            </a:r>
            <a:r>
              <a:rPr lang="en-US" sz="2600" b="0" dirty="0" smtClean="0"/>
              <a:t>light</a:t>
            </a:r>
            <a:endParaRPr lang="en-US" sz="2600" b="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569" y="2823899"/>
            <a:ext cx="796867" cy="1263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172" y="4392090"/>
            <a:ext cx="4637088" cy="2102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D32CF-5032-4077-8A3D-593AC743BCAD}" type="slidenum">
              <a:rPr lang="en-US"/>
              <a:pPr/>
              <a:t>5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Light Source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600" dirty="0">
                <a:ea typeface="굴림" pitchFamily="50" charset="-128"/>
              </a:rPr>
              <a:t>Models Omni-Directional Point Source (E.g., Bulb)</a:t>
            </a:r>
          </a:p>
          <a:p>
            <a:r>
              <a:rPr lang="en-US" altLang="ko-KR" sz="2600" b="0" dirty="0">
                <a:ea typeface="굴림" pitchFamily="50" charset="-128"/>
              </a:rPr>
              <a:t> Intensity (I</a:t>
            </a:r>
            <a:r>
              <a:rPr lang="en-US" altLang="ko-KR" sz="2600" b="0" baseline="-25000" dirty="0">
                <a:ea typeface="굴림" pitchFamily="50" charset="-128"/>
              </a:rPr>
              <a:t>0</a:t>
            </a:r>
            <a:r>
              <a:rPr lang="en-US" altLang="ko-KR" sz="2600" b="0" dirty="0">
                <a:ea typeface="굴림" pitchFamily="50" charset="-128"/>
              </a:rPr>
              <a:t>)</a:t>
            </a:r>
          </a:p>
          <a:p>
            <a:r>
              <a:rPr lang="en-US" altLang="ko-KR" sz="2600" b="0" dirty="0">
                <a:ea typeface="굴림" pitchFamily="50" charset="-128"/>
              </a:rPr>
              <a:t> Position (</a:t>
            </a:r>
            <a:r>
              <a:rPr lang="en-US" altLang="ko-KR" sz="2600" b="0" dirty="0" err="1">
                <a:ea typeface="굴림" pitchFamily="50" charset="-128"/>
              </a:rPr>
              <a:t>px</a:t>
            </a:r>
            <a:r>
              <a:rPr lang="en-US" altLang="ko-KR" sz="2600" b="0" dirty="0">
                <a:ea typeface="굴림" pitchFamily="50" charset="-128"/>
              </a:rPr>
              <a:t>, </a:t>
            </a:r>
            <a:r>
              <a:rPr lang="en-US" altLang="ko-KR" sz="2600" b="0" dirty="0" err="1">
                <a:ea typeface="굴림" pitchFamily="50" charset="-128"/>
              </a:rPr>
              <a:t>py</a:t>
            </a:r>
            <a:r>
              <a:rPr lang="en-US" altLang="ko-KR" sz="2600" b="0" dirty="0">
                <a:ea typeface="굴림" pitchFamily="50" charset="-128"/>
              </a:rPr>
              <a:t>, </a:t>
            </a:r>
            <a:r>
              <a:rPr lang="en-US" altLang="ko-KR" sz="2600" b="0" dirty="0" err="1">
                <a:ea typeface="굴림" pitchFamily="50" charset="-128"/>
              </a:rPr>
              <a:t>pz</a:t>
            </a:r>
            <a:r>
              <a:rPr lang="en-US" altLang="ko-KR" sz="2600" b="0" dirty="0">
                <a:ea typeface="굴림" pitchFamily="50" charset="-128"/>
              </a:rPr>
              <a:t>)</a:t>
            </a:r>
          </a:p>
          <a:p>
            <a:r>
              <a:rPr lang="en-US" altLang="ko-KR" sz="2600" b="0" dirty="0">
                <a:ea typeface="굴림" pitchFamily="50" charset="-128"/>
              </a:rPr>
              <a:t> Factors (k</a:t>
            </a:r>
            <a:r>
              <a:rPr lang="en-US" altLang="ko-KR" sz="2600" b="0" baseline="-25000" dirty="0">
                <a:ea typeface="굴림" pitchFamily="50" charset="-128"/>
              </a:rPr>
              <a:t>c</a:t>
            </a:r>
            <a:r>
              <a:rPr lang="en-US" altLang="ko-KR" sz="2600" b="0" dirty="0">
                <a:ea typeface="굴림" pitchFamily="50" charset="-128"/>
              </a:rPr>
              <a:t>, k</a:t>
            </a:r>
            <a:r>
              <a:rPr lang="en-US" altLang="ko-KR" sz="2600" b="0" baseline="-25000" dirty="0">
                <a:ea typeface="굴림" pitchFamily="50" charset="-128"/>
              </a:rPr>
              <a:t>l</a:t>
            </a:r>
            <a:r>
              <a:rPr lang="en-US" altLang="ko-KR" sz="2600" b="0" dirty="0">
                <a:ea typeface="굴림" pitchFamily="50" charset="-128"/>
              </a:rPr>
              <a:t>, </a:t>
            </a:r>
            <a:r>
              <a:rPr lang="en-US" altLang="ko-KR" sz="2600" b="0" dirty="0" err="1">
                <a:ea typeface="굴림" pitchFamily="50" charset="-128"/>
              </a:rPr>
              <a:t>k</a:t>
            </a:r>
            <a:r>
              <a:rPr lang="en-US" altLang="ko-KR" sz="2600" b="0" baseline="-25000" dirty="0" err="1">
                <a:ea typeface="굴림" pitchFamily="50" charset="-128"/>
              </a:rPr>
              <a:t>q</a:t>
            </a:r>
            <a:r>
              <a:rPr lang="en-US" altLang="ko-KR" sz="2600" b="0" dirty="0">
                <a:ea typeface="굴림" pitchFamily="50" charset="-128"/>
              </a:rPr>
              <a:t>) for attenuation with distance (</a:t>
            </a:r>
            <a:r>
              <a:rPr lang="en-US" altLang="ko-KR" sz="2600" b="0" dirty="0" smtClean="0">
                <a:ea typeface="굴림" pitchFamily="50" charset="-128"/>
              </a:rPr>
              <a:t>d)</a:t>
            </a:r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937" y="4229820"/>
            <a:ext cx="3436076" cy="1272188"/>
          </a:xfrm>
          <a:prstGeom prst="rect">
            <a:avLst/>
          </a:prstGeom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44" y="4127498"/>
            <a:ext cx="3009275" cy="2472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637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D32CF-5032-4077-8A3D-593AC743BCAD}" type="slidenum">
              <a:rPr lang="en-US"/>
              <a:pPr/>
              <a:t>6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Directional Light Source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600" dirty="0">
                <a:ea typeface="굴림" pitchFamily="50" charset="-128"/>
              </a:rPr>
              <a:t>Models Point Light Source at Infinity (E.g., Sun</a:t>
            </a:r>
            <a:r>
              <a:rPr lang="en-US" altLang="ko-KR" sz="2600" dirty="0" smtClean="0">
                <a:ea typeface="굴림" pitchFamily="50" charset="-128"/>
              </a:rPr>
              <a:t>)</a:t>
            </a:r>
          </a:p>
          <a:p>
            <a:r>
              <a:rPr lang="en-US" altLang="ko-KR" sz="2600" dirty="0" smtClean="0">
                <a:ea typeface="굴림" pitchFamily="50" charset="-128"/>
              </a:rPr>
              <a:t> </a:t>
            </a:r>
            <a:r>
              <a:rPr lang="en-US" altLang="ko-KR" sz="2600" b="0" dirty="0">
                <a:ea typeface="굴림" pitchFamily="50" charset="-128"/>
              </a:rPr>
              <a:t>Intensity (I</a:t>
            </a:r>
            <a:r>
              <a:rPr lang="en-US" altLang="ko-KR" sz="2600" b="0" baseline="-25000" dirty="0">
                <a:ea typeface="굴림" pitchFamily="50" charset="-128"/>
              </a:rPr>
              <a:t>0</a:t>
            </a:r>
            <a:r>
              <a:rPr lang="en-US" altLang="ko-KR" sz="2600" b="0" dirty="0">
                <a:ea typeface="굴림" pitchFamily="50" charset="-128"/>
              </a:rPr>
              <a:t>)</a:t>
            </a:r>
          </a:p>
          <a:p>
            <a:r>
              <a:rPr lang="en-US" altLang="ko-KR" sz="2600" b="0" dirty="0" smtClean="0">
                <a:ea typeface="굴림" pitchFamily="50" charset="-128"/>
              </a:rPr>
              <a:t> </a:t>
            </a:r>
            <a:r>
              <a:rPr lang="en-US" altLang="ko-KR" sz="2600" b="0" dirty="0">
                <a:ea typeface="굴림" pitchFamily="50" charset="-128"/>
              </a:rPr>
              <a:t>Direction (</a:t>
            </a:r>
            <a:r>
              <a:rPr lang="en-US" altLang="ko-KR" sz="2600" b="0" dirty="0" err="1">
                <a:ea typeface="굴림" pitchFamily="50" charset="-128"/>
              </a:rPr>
              <a:t>dx,dy,dz</a:t>
            </a:r>
            <a:r>
              <a:rPr lang="en-US" altLang="ko-KR" sz="2600" b="0" dirty="0" smtClean="0">
                <a:ea typeface="굴림" pitchFamily="50" charset="-128"/>
              </a:rPr>
              <a:t>)</a:t>
            </a:r>
            <a:endParaRPr lang="en-US" altLang="ko-KR" sz="2600" b="0" dirty="0">
              <a:ea typeface="굴림" pitchFamily="50" charset="-128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778462"/>
              </p:ext>
            </p:extLst>
          </p:nvPr>
        </p:nvGraphicFramePr>
        <p:xfrm>
          <a:off x="3417836" y="3918055"/>
          <a:ext cx="2847975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18" name="Image" r:id="rId4" imgW="2847619" imgH="2019048" progId="Photoshop.Image.5">
                  <p:embed/>
                </p:oleObj>
              </mc:Choice>
              <mc:Fallback>
                <p:oleObj name="Image" r:id="rId4" imgW="2847619" imgH="2019048" progId="Photoshop.Image.5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36" y="3918055"/>
                        <a:ext cx="2847975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1188" y="5265003"/>
            <a:ext cx="218842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ko-KR" sz="2400" dirty="0" smtClean="0">
                <a:latin typeface="Arial" panose="020B0604020202020204" pitchFamily="34" charset="0"/>
                <a:ea typeface="굴림" pitchFamily="50" charset="-128"/>
              </a:rPr>
              <a:t>No attenuation</a:t>
            </a:r>
          </a:p>
          <a:p>
            <a:pPr algn="ctr" eaLnBrk="1" hangingPunct="1"/>
            <a:r>
              <a:rPr lang="en-US" altLang="ko-KR" sz="2400" dirty="0" smtClean="0">
                <a:latin typeface="Arial" panose="020B0604020202020204" pitchFamily="34" charset="0"/>
                <a:ea typeface="굴림" pitchFamily="50" charset="-128"/>
              </a:rPr>
              <a:t>with distance</a:t>
            </a: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7008813" y="5127625"/>
          <a:ext cx="9921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19" name="Equation" r:id="rId6" imgW="444240" imgH="228600" progId="Equation.3">
                  <p:embed/>
                </p:oleObj>
              </mc:Choice>
              <mc:Fallback>
                <p:oleObj name="Equation" r:id="rId6" imgW="444240" imgH="228600" progId="Equation.3">
                  <p:embed/>
                  <p:pic>
                    <p:nvPicPr>
                      <p:cNvPr id="11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813" y="5127625"/>
                        <a:ext cx="992187" cy="5111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194293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6432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D32CF-5032-4077-8A3D-593AC743BCAD}" type="slidenum">
              <a:rPr lang="en-US"/>
              <a:pPr/>
              <a:t>7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Light Source 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981199"/>
            <a:ext cx="8561388" cy="45132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600" dirty="0">
                <a:ea typeface="굴림" pitchFamily="50" charset="-128"/>
              </a:rPr>
              <a:t>Models Point Light Source with Direction (E.g., </a:t>
            </a:r>
            <a:r>
              <a:rPr lang="en-US" altLang="ko-KR" sz="2600" dirty="0" err="1">
                <a:ea typeface="굴림" pitchFamily="50" charset="-128"/>
              </a:rPr>
              <a:t>Luxo</a:t>
            </a:r>
            <a:r>
              <a:rPr lang="en-US" altLang="ko-KR" sz="2600" dirty="0">
                <a:ea typeface="굴림" pitchFamily="50" charset="-128"/>
              </a:rPr>
              <a:t>)</a:t>
            </a:r>
          </a:p>
          <a:p>
            <a:r>
              <a:rPr lang="en-US" altLang="ko-KR" sz="2600" dirty="0" smtClean="0">
                <a:ea typeface="굴림" pitchFamily="50" charset="-128"/>
              </a:rPr>
              <a:t> </a:t>
            </a:r>
            <a:r>
              <a:rPr lang="en-US" altLang="ko-KR" sz="2600" b="0" dirty="0">
                <a:ea typeface="굴림" pitchFamily="50" charset="-128"/>
              </a:rPr>
              <a:t>Intensity (I</a:t>
            </a:r>
            <a:r>
              <a:rPr lang="en-US" altLang="ko-KR" sz="2600" b="0" baseline="-25000" dirty="0">
                <a:ea typeface="굴림" pitchFamily="50" charset="-128"/>
              </a:rPr>
              <a:t>0</a:t>
            </a:r>
            <a:r>
              <a:rPr lang="en-US" altLang="ko-KR" sz="2600" b="0" dirty="0">
                <a:ea typeface="굴림" pitchFamily="50" charset="-128"/>
              </a:rPr>
              <a:t>)</a:t>
            </a:r>
          </a:p>
          <a:p>
            <a:r>
              <a:rPr lang="en-US" altLang="ko-KR" sz="2600" b="0" dirty="0" smtClean="0">
                <a:ea typeface="굴림" pitchFamily="50" charset="-128"/>
              </a:rPr>
              <a:t> </a:t>
            </a:r>
            <a:r>
              <a:rPr lang="fr-FR" altLang="ko-KR" sz="2600" b="0" dirty="0">
                <a:ea typeface="굴림" pitchFamily="50" charset="-128"/>
              </a:rPr>
              <a:t>Position (px, </a:t>
            </a:r>
            <a:r>
              <a:rPr lang="fr-FR" altLang="ko-KR" sz="2600" b="0" dirty="0" err="1">
                <a:ea typeface="굴림" pitchFamily="50" charset="-128"/>
              </a:rPr>
              <a:t>py</a:t>
            </a:r>
            <a:r>
              <a:rPr lang="fr-FR" altLang="ko-KR" sz="2600" b="0" dirty="0">
                <a:ea typeface="굴림" pitchFamily="50" charset="-128"/>
              </a:rPr>
              <a:t>, pz)</a:t>
            </a:r>
          </a:p>
          <a:p>
            <a:r>
              <a:rPr lang="fr-FR" altLang="ko-KR" sz="2600" b="0" dirty="0">
                <a:ea typeface="굴림" pitchFamily="50" charset="-128"/>
              </a:rPr>
              <a:t> Direction (dx, </a:t>
            </a:r>
            <a:r>
              <a:rPr lang="fr-FR" altLang="ko-KR" sz="2600" b="0" dirty="0" err="1">
                <a:ea typeface="굴림" pitchFamily="50" charset="-128"/>
              </a:rPr>
              <a:t>dy</a:t>
            </a:r>
            <a:r>
              <a:rPr lang="fr-FR" altLang="ko-KR" sz="2600" b="0" dirty="0">
                <a:ea typeface="굴림" pitchFamily="50" charset="-128"/>
              </a:rPr>
              <a:t>, dz)</a:t>
            </a:r>
          </a:p>
          <a:p>
            <a:r>
              <a:rPr lang="fr-FR" altLang="ko-KR" sz="2600" b="0" dirty="0">
                <a:ea typeface="굴림" pitchFamily="50" charset="-128"/>
              </a:rPr>
              <a:t> </a:t>
            </a:r>
            <a:r>
              <a:rPr lang="fr-FR" altLang="ko-KR" sz="2600" b="0" dirty="0" err="1">
                <a:ea typeface="굴림" pitchFamily="50" charset="-128"/>
              </a:rPr>
              <a:t>Attenuation</a:t>
            </a:r>
            <a:endParaRPr lang="fr-FR" altLang="ko-KR" sz="2600" b="0" dirty="0">
              <a:ea typeface="굴림" pitchFamily="50" charset="-128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260507"/>
              </p:ext>
            </p:extLst>
          </p:nvPr>
        </p:nvGraphicFramePr>
        <p:xfrm>
          <a:off x="3029858" y="4141674"/>
          <a:ext cx="3781532" cy="2458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145" name="Image" r:id="rId4" imgW="4980952" imgH="3238095" progId="Photoshop.Image.5">
                  <p:embed/>
                </p:oleObj>
              </mc:Choice>
              <mc:Fallback>
                <p:oleObj name="Image" r:id="rId4" imgW="4980952" imgH="3238095" progId="Photoshop.Image.5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9858" y="4141674"/>
                        <a:ext cx="3781532" cy="2458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692" y="5011065"/>
            <a:ext cx="2075053" cy="76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82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0F74-7E09-4685-8E8D-2BAE68A911AE}" type="slidenum">
              <a:rPr lang="en-US"/>
              <a:pPr/>
              <a:t>8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Illumination Model</a:t>
            </a:r>
            <a:endParaRPr lang="en-US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b="0" dirty="0" smtClean="0"/>
              <a:t>How </a:t>
            </a:r>
            <a:r>
              <a:rPr lang="en-US" sz="2600" b="0" dirty="0"/>
              <a:t>to compute color to represent a </a:t>
            </a:r>
            <a:r>
              <a:rPr lang="en-US" sz="2600" b="0" dirty="0" smtClean="0"/>
              <a:t>scene</a:t>
            </a:r>
          </a:p>
          <a:p>
            <a:r>
              <a:rPr lang="en-US" sz="2600" b="0" dirty="0"/>
              <a:t>As in taking a photo in real life: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Camera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Lighting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Object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/>
              <a:t>Geometry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/>
              <a:t>Material </a:t>
            </a:r>
            <a:endParaRPr lang="en-US" sz="2600" b="0" dirty="0"/>
          </a:p>
          <a:p>
            <a:endParaRPr lang="en-US" sz="2600" b="0" dirty="0" smtClean="0"/>
          </a:p>
          <a:p>
            <a:r>
              <a:rPr lang="en-US" sz="2600" b="0" dirty="0" smtClean="0"/>
              <a:t>Illumination </a:t>
            </a:r>
            <a:r>
              <a:rPr lang="en-US" sz="2600" b="0" dirty="0"/>
              <a:t>model: </a:t>
            </a:r>
            <a:endParaRPr lang="en-US" sz="2600" b="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Combine all to produce a color Light </a:t>
            </a:r>
            <a:r>
              <a:rPr lang="en-US" sz="2100" dirty="0" smtClean="0"/>
              <a:t>source</a:t>
            </a:r>
            <a:endParaRPr lang="en-US" sz="2100" b="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128" y="2856167"/>
            <a:ext cx="4485885" cy="331328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F0F74-7E09-4685-8E8D-2BAE68A911AE}" type="slidenum">
              <a:rPr lang="en-US"/>
              <a:pPr/>
              <a:t>9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Illumination Model</a:t>
            </a:r>
            <a:endParaRPr lang="en-US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 smtClean="0"/>
              <a:t>An object is illuminated from ambient light and from interrelated light source. </a:t>
            </a:r>
          </a:p>
          <a:p>
            <a:r>
              <a:rPr lang="en-US" sz="2600" dirty="0" smtClean="0"/>
              <a:t>The important components are: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Ambient Light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Diffuse Refection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Specular Reflection</a:t>
            </a:r>
          </a:p>
          <a:p>
            <a:pPr marL="0" indent="0">
              <a:buNone/>
            </a:pPr>
            <a:r>
              <a:rPr lang="en-US" sz="2600" dirty="0" smtClean="0"/>
              <a:t>Global </a:t>
            </a:r>
            <a:r>
              <a:rPr lang="en-US" sz="2600" dirty="0"/>
              <a:t>Illumination = Ambient Light + Diffuse Light + Specular Light + Emissive Light</a:t>
            </a:r>
          </a:p>
        </p:txBody>
      </p:sp>
    </p:spTree>
    <p:extLst>
      <p:ext uri="{BB962C8B-B14F-4D97-AF65-F5344CB8AC3E}">
        <p14:creationId xmlns:p14="http://schemas.microsoft.com/office/powerpoint/2010/main" val="3719172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2ksans">
  <a:themeElements>
    <a:clrScheme name="s2ksans 3">
      <a:dk1>
        <a:srgbClr val="863D00"/>
      </a:dk1>
      <a:lt1>
        <a:srgbClr val="FFFFFF"/>
      </a:lt1>
      <a:dk2>
        <a:srgbClr val="000000"/>
      </a:dk2>
      <a:lt2>
        <a:srgbClr val="979393"/>
      </a:lt2>
      <a:accent1>
        <a:srgbClr val="9E4700"/>
      </a:accent1>
      <a:accent2>
        <a:srgbClr val="404988"/>
      </a:accent2>
      <a:accent3>
        <a:srgbClr val="AAAAAA"/>
      </a:accent3>
      <a:accent4>
        <a:srgbClr val="DADADA"/>
      </a:accent4>
      <a:accent5>
        <a:srgbClr val="CCB1AA"/>
      </a:accent5>
      <a:accent6>
        <a:srgbClr val="39417B"/>
      </a:accent6>
      <a:hlink>
        <a:srgbClr val="007D96"/>
      </a:hlink>
      <a:folHlink>
        <a:srgbClr val="7200A0"/>
      </a:folHlink>
    </a:clrScheme>
    <a:fontScheme name="s2ksa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2ksans 1">
        <a:dk1>
          <a:srgbClr val="908F8E"/>
        </a:dk1>
        <a:lt1>
          <a:srgbClr val="FFFFFF"/>
        </a:lt1>
        <a:dk2>
          <a:srgbClr val="000000"/>
        </a:dk2>
        <a:lt2>
          <a:srgbClr val="AA4D00"/>
        </a:lt2>
        <a:accent1>
          <a:srgbClr val="973181"/>
        </a:accent1>
        <a:accent2>
          <a:srgbClr val="404988"/>
        </a:accent2>
        <a:accent3>
          <a:srgbClr val="AAAAAA"/>
        </a:accent3>
        <a:accent4>
          <a:srgbClr val="DADADA"/>
        </a:accent4>
        <a:accent5>
          <a:srgbClr val="C9ADC1"/>
        </a:accent5>
        <a:accent6>
          <a:srgbClr val="39417B"/>
        </a:accent6>
        <a:hlink>
          <a:srgbClr val="007D96"/>
        </a:hlink>
        <a:folHlink>
          <a:srgbClr val="7200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2ksans 2">
        <a:dk1>
          <a:srgbClr val="863D00"/>
        </a:dk1>
        <a:lt1>
          <a:srgbClr val="FFFFFF"/>
        </a:lt1>
        <a:dk2>
          <a:srgbClr val="000000"/>
        </a:dk2>
        <a:lt2>
          <a:srgbClr val="979393"/>
        </a:lt2>
        <a:accent1>
          <a:srgbClr val="973181"/>
        </a:accent1>
        <a:accent2>
          <a:srgbClr val="404988"/>
        </a:accent2>
        <a:accent3>
          <a:srgbClr val="AAAAAA"/>
        </a:accent3>
        <a:accent4>
          <a:srgbClr val="DADADA"/>
        </a:accent4>
        <a:accent5>
          <a:srgbClr val="C9ADC1"/>
        </a:accent5>
        <a:accent6>
          <a:srgbClr val="39417B"/>
        </a:accent6>
        <a:hlink>
          <a:srgbClr val="007D96"/>
        </a:hlink>
        <a:folHlink>
          <a:srgbClr val="7200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2ksans 3">
        <a:dk1>
          <a:srgbClr val="863D00"/>
        </a:dk1>
        <a:lt1>
          <a:srgbClr val="FFFFFF"/>
        </a:lt1>
        <a:dk2>
          <a:srgbClr val="000000"/>
        </a:dk2>
        <a:lt2>
          <a:srgbClr val="979393"/>
        </a:lt2>
        <a:accent1>
          <a:srgbClr val="9E4700"/>
        </a:accent1>
        <a:accent2>
          <a:srgbClr val="404988"/>
        </a:accent2>
        <a:accent3>
          <a:srgbClr val="AAAAAA"/>
        </a:accent3>
        <a:accent4>
          <a:srgbClr val="DADADA"/>
        </a:accent4>
        <a:accent5>
          <a:srgbClr val="CCB1AA"/>
        </a:accent5>
        <a:accent6>
          <a:srgbClr val="39417B"/>
        </a:accent6>
        <a:hlink>
          <a:srgbClr val="007D96"/>
        </a:hlink>
        <a:folHlink>
          <a:srgbClr val="7200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Documents\Siggraph\s2000\Presentation\Templates\s2ksans.pot</Template>
  <TotalTime>1314</TotalTime>
  <Words>569</Words>
  <Application>Microsoft Office PowerPoint</Application>
  <PresentationFormat>On-screen Show (4:3)</PresentationFormat>
  <Paragraphs>123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굴림</vt:lpstr>
      <vt:lpstr>Times New Roman</vt:lpstr>
      <vt:lpstr>Wingdings</vt:lpstr>
      <vt:lpstr>s2ksans</vt:lpstr>
      <vt:lpstr>Image</vt:lpstr>
      <vt:lpstr>Equation</vt:lpstr>
      <vt:lpstr>Illumination Model</vt:lpstr>
      <vt:lpstr>What You’ll See Today</vt:lpstr>
      <vt:lpstr>Lighting Principles</vt:lpstr>
      <vt:lpstr>Light Source Model</vt:lpstr>
      <vt:lpstr>Point Light Source</vt:lpstr>
      <vt:lpstr>Directional Light Source</vt:lpstr>
      <vt:lpstr>Spot Light Source </vt:lpstr>
      <vt:lpstr>Illumination Model</vt:lpstr>
      <vt:lpstr>Illumination Model</vt:lpstr>
      <vt:lpstr>Ambient Light</vt:lpstr>
      <vt:lpstr>Ambient Light</vt:lpstr>
      <vt:lpstr>Diffuse Reflection</vt:lpstr>
      <vt:lpstr>Diffuse Reflection</vt:lpstr>
      <vt:lpstr>Specular Reflection</vt:lpstr>
      <vt:lpstr>At a glance</vt:lpstr>
    </vt:vector>
  </TitlesOfParts>
  <Company>Silicon Graphics Computer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Interactive Introduction to OpenGL Programming</dc:title>
  <dc:creator>Dave Shreiner</dc:creator>
  <cp:lastModifiedBy>PC</cp:lastModifiedBy>
  <cp:revision>161</cp:revision>
  <cp:lastPrinted>1999-04-17T20:22:35Z</cp:lastPrinted>
  <dcterms:created xsi:type="dcterms:W3CDTF">1999-04-11T03:30:43Z</dcterms:created>
  <dcterms:modified xsi:type="dcterms:W3CDTF">2022-09-12T07:25:01Z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shreiner@plunk.org</vt:lpwstr>
  </property>
  <property fmtid="{D5CDD505-2E9C-101B-9397-08002B2CF9AE}" pid="8" name="HomePage">
    <vt:lpwstr>http://www.plunk.org/COEN-290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3</vt:i4>
  </property>
  <property fmtid="{D5CDD505-2E9C-101B-9397-08002B2CF9AE}" pid="21" name="OutputDir">
    <vt:lpwstr>T:\</vt:lpwstr>
  </property>
</Properties>
</file>