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8" r:id="rId4"/>
    <p:sldId id="328" r:id="rId5"/>
    <p:sldId id="266" r:id="rId6"/>
    <p:sldId id="329" r:id="rId7"/>
    <p:sldId id="312" r:id="rId8"/>
    <p:sldId id="270" r:id="rId9"/>
    <p:sldId id="273" r:id="rId10"/>
    <p:sldId id="275" r:id="rId11"/>
    <p:sldId id="276" r:id="rId12"/>
    <p:sldId id="277" r:id="rId13"/>
    <p:sldId id="279" r:id="rId14"/>
    <p:sldId id="290" r:id="rId15"/>
    <p:sldId id="291" r:id="rId16"/>
    <p:sldId id="306" r:id="rId17"/>
    <p:sldId id="282" r:id="rId18"/>
    <p:sldId id="283" r:id="rId19"/>
    <p:sldId id="296" r:id="rId20"/>
    <p:sldId id="305" r:id="rId21"/>
    <p:sldId id="318" r:id="rId22"/>
    <p:sldId id="308" r:id="rId23"/>
    <p:sldId id="331" r:id="rId24"/>
    <p:sldId id="332" r:id="rId25"/>
    <p:sldId id="313" r:id="rId26"/>
    <p:sldId id="314" r:id="rId27"/>
    <p:sldId id="330" r:id="rId28"/>
    <p:sldId id="284" r:id="rId29"/>
    <p:sldId id="286" r:id="rId30"/>
    <p:sldId id="320" r:id="rId31"/>
    <p:sldId id="310" r:id="rId32"/>
    <p:sldId id="321" r:id="rId33"/>
    <p:sldId id="322" r:id="rId34"/>
    <p:sldId id="323" r:id="rId35"/>
    <p:sldId id="324" r:id="rId36"/>
    <p:sldId id="325" r:id="rId37"/>
    <p:sldId id="326" r:id="rId38"/>
    <p:sldId id="32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344B-4C19-40BC-AE73-40002A201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ACE46A-96AA-4140-BDB0-263A64AD33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30DBE1-67FA-4749-B6AA-349C02CD19D6}"/>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5" name="Footer Placeholder 4">
            <a:extLst>
              <a:ext uri="{FF2B5EF4-FFF2-40B4-BE49-F238E27FC236}">
                <a16:creationId xmlns:a16="http://schemas.microsoft.com/office/drawing/2014/main" id="{DFA89AE5-B6F3-40FB-838B-6F30FBF70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F6C40-4806-4693-AC0A-09FE937FA5A3}"/>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135942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D862-DF19-403C-A04F-A09225E484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359F5-1F71-4ADB-B681-AC0EE444D1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9CDE5-6BEC-42AB-B78E-6095C0A17B3A}"/>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5" name="Footer Placeholder 4">
            <a:extLst>
              <a:ext uri="{FF2B5EF4-FFF2-40B4-BE49-F238E27FC236}">
                <a16:creationId xmlns:a16="http://schemas.microsoft.com/office/drawing/2014/main" id="{B486982E-C59A-47F3-A129-369D8A0AC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BE2F4-E858-4A96-A714-F8D83EB1C3FA}"/>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335496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144680-31F8-4B9C-A5A8-31DB75D19D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1A2DF5-02B7-4172-8751-418AEE345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77CA5-654F-44AC-8A56-B936E689DBA6}"/>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5" name="Footer Placeholder 4">
            <a:extLst>
              <a:ext uri="{FF2B5EF4-FFF2-40B4-BE49-F238E27FC236}">
                <a16:creationId xmlns:a16="http://schemas.microsoft.com/office/drawing/2014/main" id="{0DDC7095-DB29-464F-A17D-1A53F09B0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6664E-A5B4-4B02-9908-40837B5D60CF}"/>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322112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6E2F-EBA0-48AD-A313-75F93BA2C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C25E9A-2FF5-409B-B186-CB8F64486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0CED5-3743-4AF6-9737-ADB6C2FD86D2}"/>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5" name="Footer Placeholder 4">
            <a:extLst>
              <a:ext uri="{FF2B5EF4-FFF2-40B4-BE49-F238E27FC236}">
                <a16:creationId xmlns:a16="http://schemas.microsoft.com/office/drawing/2014/main" id="{87715814-C1E8-47B1-BA08-748557369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95911-8E53-4DD7-BF3F-B4444CC85C00}"/>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331643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0A05-1D68-4125-A957-3CE097FBA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8FF199-8434-4820-953B-D883FA68C1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A6D0D4-F960-4072-A6CE-AB636C9BF8FA}"/>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5" name="Footer Placeholder 4">
            <a:extLst>
              <a:ext uri="{FF2B5EF4-FFF2-40B4-BE49-F238E27FC236}">
                <a16:creationId xmlns:a16="http://schemas.microsoft.com/office/drawing/2014/main" id="{52F50954-015D-4BBC-BB3C-24CB246AE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D552B-0183-48DD-8029-B96A3626F197}"/>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336246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0B45-87C4-4973-AC21-63BAD9C65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B79EC-B276-4746-B4FE-1DD3D1783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F806E-0C67-411C-9961-E0F93AAB7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5C2A9-45D0-4224-B9D3-33D4A90C958C}"/>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6" name="Footer Placeholder 5">
            <a:extLst>
              <a:ext uri="{FF2B5EF4-FFF2-40B4-BE49-F238E27FC236}">
                <a16:creationId xmlns:a16="http://schemas.microsoft.com/office/drawing/2014/main" id="{895AE368-36C5-4FEB-AE22-CA24F32A0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4D850-01D8-4CB1-80C8-30DC4B225434}"/>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324679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E2A4-98F7-466F-B34F-953462762B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0935BB-2D77-442C-8E44-8A19C2506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D4CBFD-417C-4214-A40C-D61C7BF6FE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45AE4E-3192-47AB-A118-BD1B9E7D2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FAD88-D517-4EEE-8D8E-CDD052E35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DA792-571C-4651-952E-8702AA47DB4F}"/>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8" name="Footer Placeholder 7">
            <a:extLst>
              <a:ext uri="{FF2B5EF4-FFF2-40B4-BE49-F238E27FC236}">
                <a16:creationId xmlns:a16="http://schemas.microsoft.com/office/drawing/2014/main" id="{7713780E-909E-4AE1-8E3F-1B60928165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0A4B03-396C-47F5-9A22-2E17A9DC046B}"/>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165353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1333-EA0B-44DF-A6BF-CF8FDFCF63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80B984-86DC-46B1-8BB5-FB115E4B0B30}"/>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4" name="Footer Placeholder 3">
            <a:extLst>
              <a:ext uri="{FF2B5EF4-FFF2-40B4-BE49-F238E27FC236}">
                <a16:creationId xmlns:a16="http://schemas.microsoft.com/office/drawing/2014/main" id="{D7FC4F94-178F-49DA-B43B-C8AAEFB062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1BB87F-AB0D-4D3F-AC08-A915ED8EBFD8}"/>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329353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321C0-8BAA-471B-9EA8-B7BB6DEF77E9}"/>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3" name="Footer Placeholder 2">
            <a:extLst>
              <a:ext uri="{FF2B5EF4-FFF2-40B4-BE49-F238E27FC236}">
                <a16:creationId xmlns:a16="http://schemas.microsoft.com/office/drawing/2014/main" id="{3AF09A30-F154-44AB-BB41-D4663C0062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F0B144-4B6C-4E8E-B2EA-61A862D5D286}"/>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90766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B995-F807-46C9-BD5C-680A5DC51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5A77E-D59B-49AF-986B-DC7B98589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BA3540-AF2F-4E8A-90FA-41F4024AA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DB35D-E45A-42FE-A470-74BDA059622D}"/>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6" name="Footer Placeholder 5">
            <a:extLst>
              <a:ext uri="{FF2B5EF4-FFF2-40B4-BE49-F238E27FC236}">
                <a16:creationId xmlns:a16="http://schemas.microsoft.com/office/drawing/2014/main" id="{CFC43EE5-0201-40C7-BA2C-7B7FC3D13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CE5A3-BEA0-4ABD-825A-A1D0FE272857}"/>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24929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380C-2F45-4FE5-8F95-CF42FFB80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2214C4-1E46-4527-ACF6-9133FDE54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82497E-C515-4FA5-B48C-19DAC780C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5A935-1F8E-44A5-A110-E371CBC8C980}"/>
              </a:ext>
            </a:extLst>
          </p:cNvPr>
          <p:cNvSpPr>
            <a:spLocks noGrp="1"/>
          </p:cNvSpPr>
          <p:nvPr>
            <p:ph type="dt" sz="half" idx="10"/>
          </p:nvPr>
        </p:nvSpPr>
        <p:spPr/>
        <p:txBody>
          <a:bodyPr/>
          <a:lstStyle/>
          <a:p>
            <a:fld id="{CB096525-2466-45C8-B277-058E1F85109C}" type="datetimeFigureOut">
              <a:rPr lang="en-US" smtClean="0"/>
              <a:t>26-Sep-22</a:t>
            </a:fld>
            <a:endParaRPr lang="en-US"/>
          </a:p>
        </p:txBody>
      </p:sp>
      <p:sp>
        <p:nvSpPr>
          <p:cNvPr id="6" name="Footer Placeholder 5">
            <a:extLst>
              <a:ext uri="{FF2B5EF4-FFF2-40B4-BE49-F238E27FC236}">
                <a16:creationId xmlns:a16="http://schemas.microsoft.com/office/drawing/2014/main" id="{111E315B-94C6-431B-9CF7-5AF0845EE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F6935-854B-4DB9-AE53-5FDB0E0B8C0D}"/>
              </a:ext>
            </a:extLst>
          </p:cNvPr>
          <p:cNvSpPr>
            <a:spLocks noGrp="1"/>
          </p:cNvSpPr>
          <p:nvPr>
            <p:ph type="sldNum" sz="quarter" idx="12"/>
          </p:nvPr>
        </p:nvSpPr>
        <p:spPr/>
        <p:txBody>
          <a:bodyPr/>
          <a:lstStyle/>
          <a:p>
            <a:fld id="{1BA19BC1-DC1A-4A81-809D-B4C4A2F78DAF}" type="slidenum">
              <a:rPr lang="en-US" smtClean="0"/>
              <a:t>‹#›</a:t>
            </a:fld>
            <a:endParaRPr lang="en-US"/>
          </a:p>
        </p:txBody>
      </p:sp>
    </p:spTree>
    <p:extLst>
      <p:ext uri="{BB962C8B-B14F-4D97-AF65-F5344CB8AC3E}">
        <p14:creationId xmlns:p14="http://schemas.microsoft.com/office/powerpoint/2010/main" val="137960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B2907-3207-403D-AC22-7A839C0D0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57D1D5-C94E-4175-8304-FC17D56BF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47309-59EF-4335-830F-9E5AA3E18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96525-2466-45C8-B277-058E1F85109C}" type="datetimeFigureOut">
              <a:rPr lang="en-US" smtClean="0"/>
              <a:t>26-Sep-22</a:t>
            </a:fld>
            <a:endParaRPr lang="en-US"/>
          </a:p>
        </p:txBody>
      </p:sp>
      <p:sp>
        <p:nvSpPr>
          <p:cNvPr id="5" name="Footer Placeholder 4">
            <a:extLst>
              <a:ext uri="{FF2B5EF4-FFF2-40B4-BE49-F238E27FC236}">
                <a16:creationId xmlns:a16="http://schemas.microsoft.com/office/drawing/2014/main" id="{F68CAA87-7DAA-4367-BDCF-F6BFA99A9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D6CF25-39B3-4F1C-B4E4-469A2B7BD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19BC1-DC1A-4A81-809D-B4C4A2F78DAF}" type="slidenum">
              <a:rPr lang="en-US" smtClean="0"/>
              <a:t>‹#›</a:t>
            </a:fld>
            <a:endParaRPr lang="en-US"/>
          </a:p>
        </p:txBody>
      </p:sp>
    </p:spTree>
    <p:extLst>
      <p:ext uri="{BB962C8B-B14F-4D97-AF65-F5344CB8AC3E}">
        <p14:creationId xmlns:p14="http://schemas.microsoft.com/office/powerpoint/2010/main" val="381716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hatis.techtarget.com/definition/3-D-three-dimensions-or-three-dimension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84BF0B-359A-4728-A136-954B9B8C39F6}"/>
              </a:ext>
            </a:extLst>
          </p:cNvPr>
          <p:cNvSpPr>
            <a:spLocks noGrp="1"/>
          </p:cNvSpPr>
          <p:nvPr>
            <p:ph type="ctrTitle"/>
          </p:nvPr>
        </p:nvSpPr>
        <p:spPr>
          <a:xfrm>
            <a:off x="1524000" y="1122363"/>
            <a:ext cx="9144000" cy="2387600"/>
          </a:xfrm>
        </p:spPr>
        <p:txBody>
          <a:bodyPr/>
          <a:lstStyle/>
          <a:p>
            <a:r>
              <a:rPr lang="en-US" dirty="0"/>
              <a:t>Texture Mapping</a:t>
            </a:r>
          </a:p>
        </p:txBody>
      </p:sp>
    </p:spTree>
    <p:extLst>
      <p:ext uri="{BB962C8B-B14F-4D97-AF65-F5344CB8AC3E}">
        <p14:creationId xmlns:p14="http://schemas.microsoft.com/office/powerpoint/2010/main" val="545310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B5C-F093-4312-BEC1-59165AF7FC0F}"/>
              </a:ext>
            </a:extLst>
          </p:cNvPr>
          <p:cNvSpPr>
            <a:spLocks noGrp="1"/>
          </p:cNvSpPr>
          <p:nvPr>
            <p:ph type="title"/>
          </p:nvPr>
        </p:nvSpPr>
        <p:spPr/>
        <p:txBody>
          <a:bodyPr/>
          <a:lstStyle/>
          <a:p>
            <a:r>
              <a:rPr lang="en-US" dirty="0"/>
              <a:t>Two Dimensional Texture Mapping</a:t>
            </a:r>
          </a:p>
        </p:txBody>
      </p:sp>
      <p:sp>
        <p:nvSpPr>
          <p:cNvPr id="3" name="Content Placeholder 2">
            <a:extLst>
              <a:ext uri="{FF2B5EF4-FFF2-40B4-BE49-F238E27FC236}">
                <a16:creationId xmlns:a16="http://schemas.microsoft.com/office/drawing/2014/main" id="{D91B7821-B8AE-470E-A01F-0E01627F3438}"/>
              </a:ext>
            </a:extLst>
          </p:cNvPr>
          <p:cNvSpPr>
            <a:spLocks noGrp="1"/>
          </p:cNvSpPr>
          <p:nvPr>
            <p:ph idx="1"/>
          </p:nvPr>
        </p:nvSpPr>
        <p:spPr/>
        <p:txBody>
          <a:bodyPr/>
          <a:lstStyle/>
          <a:p>
            <a:r>
              <a:rPr lang="en-US" dirty="0"/>
              <a:t>A </a:t>
            </a:r>
            <a:r>
              <a:rPr lang="en-US" b="1" dirty="0"/>
              <a:t>texture map </a:t>
            </a:r>
            <a:r>
              <a:rPr lang="en-US" dirty="0"/>
              <a:t>associates a </a:t>
            </a:r>
            <a:r>
              <a:rPr lang="en-US" dirty="0" err="1"/>
              <a:t>texel</a:t>
            </a:r>
            <a:r>
              <a:rPr lang="en-US" dirty="0"/>
              <a:t> with each point on a geometric object that is itself mapped to screen coordinates for display. If the object is represented in homogeneous or </a:t>
            </a:r>
            <a:r>
              <a:rPr lang="en-US" i="1" dirty="0"/>
              <a:t>(x</a:t>
            </a:r>
            <a:r>
              <a:rPr lang="en-US" dirty="0"/>
              <a:t>, </a:t>
            </a:r>
            <a:r>
              <a:rPr lang="en-US" i="1" dirty="0"/>
              <a:t>y</a:t>
            </a:r>
            <a:r>
              <a:rPr lang="en-US" dirty="0"/>
              <a:t>, </a:t>
            </a:r>
            <a:r>
              <a:rPr lang="en-US" i="1" dirty="0"/>
              <a:t>z</a:t>
            </a:r>
            <a:r>
              <a:rPr lang="en-US" dirty="0"/>
              <a:t>, </a:t>
            </a:r>
            <a:r>
              <a:rPr lang="en-US" i="1" dirty="0"/>
              <a:t>w) </a:t>
            </a:r>
            <a:r>
              <a:rPr lang="en-US" dirty="0"/>
              <a:t>coordinates, then there are functions such that</a:t>
            </a:r>
          </a:p>
          <a:p>
            <a:r>
              <a:rPr lang="en-US" i="1" dirty="0"/>
              <a:t>x </a:t>
            </a:r>
            <a:r>
              <a:rPr lang="en-US" dirty="0"/>
              <a:t>= </a:t>
            </a:r>
            <a:r>
              <a:rPr lang="en-US" i="1" dirty="0"/>
              <a:t>x(s</a:t>
            </a:r>
            <a:r>
              <a:rPr lang="en-US" dirty="0"/>
              <a:t>, </a:t>
            </a:r>
            <a:r>
              <a:rPr lang="en-US" i="1" dirty="0"/>
              <a:t>t)</a:t>
            </a:r>
            <a:r>
              <a:rPr lang="en-US" dirty="0"/>
              <a:t>,</a:t>
            </a:r>
          </a:p>
          <a:p>
            <a:r>
              <a:rPr lang="en-US" i="1" dirty="0"/>
              <a:t>y </a:t>
            </a:r>
            <a:r>
              <a:rPr lang="en-US" dirty="0"/>
              <a:t>= </a:t>
            </a:r>
            <a:r>
              <a:rPr lang="en-US" i="1" dirty="0"/>
              <a:t>y(s</a:t>
            </a:r>
            <a:r>
              <a:rPr lang="en-US" dirty="0"/>
              <a:t>, </a:t>
            </a:r>
            <a:r>
              <a:rPr lang="en-US" i="1" dirty="0"/>
              <a:t>t)</a:t>
            </a:r>
            <a:r>
              <a:rPr lang="en-US" dirty="0"/>
              <a:t>,</a:t>
            </a:r>
          </a:p>
          <a:p>
            <a:r>
              <a:rPr lang="en-US" i="1" dirty="0"/>
              <a:t>z </a:t>
            </a:r>
            <a:r>
              <a:rPr lang="en-US" dirty="0"/>
              <a:t>= </a:t>
            </a:r>
            <a:r>
              <a:rPr lang="en-US" i="1" dirty="0"/>
              <a:t>z(s</a:t>
            </a:r>
            <a:r>
              <a:rPr lang="en-US" dirty="0"/>
              <a:t>, </a:t>
            </a:r>
            <a:r>
              <a:rPr lang="en-US" i="1" dirty="0"/>
              <a:t>t)</a:t>
            </a:r>
            <a:r>
              <a:rPr lang="en-US" dirty="0"/>
              <a:t>,</a:t>
            </a:r>
          </a:p>
          <a:p>
            <a:r>
              <a:rPr lang="en-US" i="1" dirty="0"/>
              <a:t>w </a:t>
            </a:r>
            <a:r>
              <a:rPr lang="en-US" dirty="0"/>
              <a:t>= </a:t>
            </a:r>
            <a:r>
              <a:rPr lang="en-US" i="1" dirty="0"/>
              <a:t>w(s</a:t>
            </a:r>
            <a:r>
              <a:rPr lang="en-US" dirty="0"/>
              <a:t>, </a:t>
            </a:r>
            <a:r>
              <a:rPr lang="en-US" i="1" dirty="0"/>
              <a:t>t)</a:t>
            </a:r>
            <a:r>
              <a:rPr lang="en-US" dirty="0"/>
              <a:t>.</a:t>
            </a:r>
          </a:p>
        </p:txBody>
      </p:sp>
    </p:spTree>
    <p:extLst>
      <p:ext uri="{BB962C8B-B14F-4D97-AF65-F5344CB8AC3E}">
        <p14:creationId xmlns:p14="http://schemas.microsoft.com/office/powerpoint/2010/main" val="1065608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6A9-CDF5-4035-848D-2771B8AA2DA7}"/>
              </a:ext>
            </a:extLst>
          </p:cNvPr>
          <p:cNvSpPr>
            <a:spLocks noGrp="1"/>
          </p:cNvSpPr>
          <p:nvPr>
            <p:ph type="title"/>
          </p:nvPr>
        </p:nvSpPr>
        <p:spPr/>
        <p:txBody>
          <a:bodyPr/>
          <a:lstStyle/>
          <a:p>
            <a:r>
              <a:rPr lang="en-US" dirty="0"/>
              <a:t>Two Dimensional Texture Mapping</a:t>
            </a:r>
          </a:p>
        </p:txBody>
      </p:sp>
      <p:sp>
        <p:nvSpPr>
          <p:cNvPr id="3" name="Content Placeholder 2">
            <a:extLst>
              <a:ext uri="{FF2B5EF4-FFF2-40B4-BE49-F238E27FC236}">
                <a16:creationId xmlns:a16="http://schemas.microsoft.com/office/drawing/2014/main" id="{A5ED5D1B-683D-4A73-80B3-918E34628455}"/>
              </a:ext>
            </a:extLst>
          </p:cNvPr>
          <p:cNvSpPr>
            <a:spLocks noGrp="1"/>
          </p:cNvSpPr>
          <p:nvPr>
            <p:ph idx="1"/>
          </p:nvPr>
        </p:nvSpPr>
        <p:spPr/>
        <p:txBody>
          <a:bodyPr>
            <a:normAutofit/>
          </a:bodyPr>
          <a:lstStyle/>
          <a:p>
            <a:r>
              <a:rPr lang="en-US" dirty="0"/>
              <a:t>One of the difficulties we must confront is that although these functions exist conceptually, finding them may not be possible in practice. In addition, we are worried about the inverse problem: Having been given a point </a:t>
            </a:r>
            <a:r>
              <a:rPr lang="en-US" i="1" dirty="0"/>
              <a:t>(x</a:t>
            </a:r>
            <a:r>
              <a:rPr lang="en-US" dirty="0"/>
              <a:t>, </a:t>
            </a:r>
            <a:r>
              <a:rPr lang="en-US" i="1" dirty="0"/>
              <a:t>y</a:t>
            </a:r>
            <a:r>
              <a:rPr lang="en-US" dirty="0"/>
              <a:t>, </a:t>
            </a:r>
            <a:r>
              <a:rPr lang="en-US" i="1" dirty="0"/>
              <a:t>z) </a:t>
            </a:r>
            <a:r>
              <a:rPr lang="en-US" dirty="0"/>
              <a:t>or </a:t>
            </a:r>
            <a:r>
              <a:rPr lang="en-US" i="1" dirty="0"/>
              <a:t>(x</a:t>
            </a:r>
            <a:r>
              <a:rPr lang="en-US" dirty="0"/>
              <a:t>, </a:t>
            </a:r>
            <a:r>
              <a:rPr lang="en-US" i="1" dirty="0"/>
              <a:t>y</a:t>
            </a:r>
            <a:r>
              <a:rPr lang="en-US" dirty="0"/>
              <a:t>, </a:t>
            </a:r>
            <a:r>
              <a:rPr lang="en-US" i="1" dirty="0"/>
              <a:t>z </a:t>
            </a:r>
            <a:r>
              <a:rPr lang="en-US" dirty="0"/>
              <a:t>, </a:t>
            </a:r>
            <a:r>
              <a:rPr lang="en-US" i="1" dirty="0"/>
              <a:t>w) </a:t>
            </a:r>
            <a:r>
              <a:rPr lang="en-US" dirty="0"/>
              <a:t>on an object, how do we find the corresponding texture coordinates, or equivalently, how do we find the “inverse” functions</a:t>
            </a:r>
          </a:p>
          <a:p>
            <a:r>
              <a:rPr lang="pl-PL" i="1" dirty="0"/>
              <a:t>s </a:t>
            </a:r>
            <a:r>
              <a:rPr lang="pl-PL" dirty="0"/>
              <a:t>= </a:t>
            </a:r>
            <a:r>
              <a:rPr lang="pl-PL" i="1" dirty="0"/>
              <a:t>s(x</a:t>
            </a:r>
            <a:r>
              <a:rPr lang="pl-PL" dirty="0"/>
              <a:t>, </a:t>
            </a:r>
            <a:r>
              <a:rPr lang="pl-PL" i="1" dirty="0"/>
              <a:t>y</a:t>
            </a:r>
            <a:r>
              <a:rPr lang="pl-PL" dirty="0"/>
              <a:t>, </a:t>
            </a:r>
            <a:r>
              <a:rPr lang="pl-PL" i="1" dirty="0"/>
              <a:t>z </a:t>
            </a:r>
            <a:r>
              <a:rPr lang="pl-PL" dirty="0"/>
              <a:t>, </a:t>
            </a:r>
            <a:r>
              <a:rPr lang="pl-PL" i="1" dirty="0"/>
              <a:t>w)</a:t>
            </a:r>
            <a:r>
              <a:rPr lang="pl-PL" dirty="0"/>
              <a:t>,</a:t>
            </a:r>
          </a:p>
          <a:p>
            <a:r>
              <a:rPr lang="fr-FR" i="1" dirty="0"/>
              <a:t>t </a:t>
            </a:r>
            <a:r>
              <a:rPr lang="fr-FR" dirty="0"/>
              <a:t>= </a:t>
            </a:r>
            <a:r>
              <a:rPr lang="fr-FR" i="1" dirty="0"/>
              <a:t>t(x</a:t>
            </a:r>
            <a:r>
              <a:rPr lang="fr-FR" dirty="0"/>
              <a:t>, </a:t>
            </a:r>
            <a:r>
              <a:rPr lang="fr-FR" i="1" dirty="0"/>
              <a:t>y</a:t>
            </a:r>
            <a:r>
              <a:rPr lang="fr-FR" dirty="0"/>
              <a:t>, </a:t>
            </a:r>
            <a:r>
              <a:rPr lang="fr-FR" i="1" dirty="0"/>
              <a:t>z </a:t>
            </a:r>
            <a:r>
              <a:rPr lang="fr-FR" dirty="0"/>
              <a:t>, </a:t>
            </a:r>
            <a:r>
              <a:rPr lang="fr-FR" i="1" dirty="0"/>
              <a:t>w)</a:t>
            </a:r>
          </a:p>
          <a:p>
            <a:r>
              <a:rPr lang="en-US" dirty="0"/>
              <a:t>to use to find the </a:t>
            </a:r>
            <a:r>
              <a:rPr lang="en-US" dirty="0" err="1"/>
              <a:t>texel</a:t>
            </a:r>
            <a:r>
              <a:rPr lang="en-US" dirty="0"/>
              <a:t> </a:t>
            </a:r>
            <a:r>
              <a:rPr lang="en-US" i="1" dirty="0"/>
              <a:t>T(s</a:t>
            </a:r>
            <a:r>
              <a:rPr lang="en-US" dirty="0"/>
              <a:t>, </a:t>
            </a:r>
            <a:r>
              <a:rPr lang="en-US" i="1" dirty="0"/>
              <a:t>t)</a:t>
            </a:r>
            <a:r>
              <a:rPr lang="en-US" dirty="0"/>
              <a:t>?</a:t>
            </a:r>
          </a:p>
        </p:txBody>
      </p:sp>
    </p:spTree>
    <p:extLst>
      <p:ext uri="{BB962C8B-B14F-4D97-AF65-F5344CB8AC3E}">
        <p14:creationId xmlns:p14="http://schemas.microsoft.com/office/powerpoint/2010/main" val="398896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661C-7CCD-44BA-9A9A-BC898D83AB3E}"/>
              </a:ext>
            </a:extLst>
          </p:cNvPr>
          <p:cNvSpPr>
            <a:spLocks noGrp="1"/>
          </p:cNvSpPr>
          <p:nvPr>
            <p:ph type="title"/>
          </p:nvPr>
        </p:nvSpPr>
        <p:spPr/>
        <p:txBody>
          <a:bodyPr/>
          <a:lstStyle/>
          <a:p>
            <a:r>
              <a:rPr lang="en-US" dirty="0"/>
              <a:t>Two Dimensional Texture Mapping</a:t>
            </a:r>
          </a:p>
        </p:txBody>
      </p:sp>
      <p:sp>
        <p:nvSpPr>
          <p:cNvPr id="3" name="Content Placeholder 2">
            <a:extLst>
              <a:ext uri="{FF2B5EF4-FFF2-40B4-BE49-F238E27FC236}">
                <a16:creationId xmlns:a16="http://schemas.microsoft.com/office/drawing/2014/main" id="{080B4822-9ECA-479A-9C72-A0AD4E925368}"/>
              </a:ext>
            </a:extLst>
          </p:cNvPr>
          <p:cNvSpPr>
            <a:spLocks noGrp="1"/>
          </p:cNvSpPr>
          <p:nvPr>
            <p:ph idx="1"/>
          </p:nvPr>
        </p:nvSpPr>
        <p:spPr/>
        <p:txBody>
          <a:bodyPr/>
          <a:lstStyle/>
          <a:p>
            <a:r>
              <a:rPr lang="en-US" dirty="0"/>
              <a:t>If we define the geometric object using parametric (</a:t>
            </a:r>
            <a:r>
              <a:rPr lang="en-US" i="1" dirty="0"/>
              <a:t>u</a:t>
            </a:r>
            <a:r>
              <a:rPr lang="en-US" dirty="0"/>
              <a:t>, </a:t>
            </a:r>
            <a:r>
              <a:rPr lang="en-US" i="1" dirty="0"/>
              <a:t>v</a:t>
            </a:r>
            <a:r>
              <a:rPr lang="en-US" dirty="0"/>
              <a:t>) surfaces, there is an additional mapping function that gives object coordinate values, </a:t>
            </a:r>
            <a:r>
              <a:rPr lang="en-US" i="1" dirty="0"/>
              <a:t>(x</a:t>
            </a:r>
            <a:r>
              <a:rPr lang="en-US" dirty="0"/>
              <a:t>, </a:t>
            </a:r>
            <a:r>
              <a:rPr lang="en-US" i="1" dirty="0"/>
              <a:t>y</a:t>
            </a:r>
            <a:r>
              <a:rPr lang="en-US" dirty="0"/>
              <a:t>, </a:t>
            </a:r>
            <a:r>
              <a:rPr lang="en-US" i="1" dirty="0"/>
              <a:t>z) </a:t>
            </a:r>
            <a:r>
              <a:rPr lang="en-US" dirty="0"/>
              <a:t>or </a:t>
            </a:r>
            <a:r>
              <a:rPr lang="en-US" i="1" dirty="0"/>
              <a:t>(x</a:t>
            </a:r>
            <a:r>
              <a:rPr lang="en-US" dirty="0"/>
              <a:t>, </a:t>
            </a:r>
            <a:r>
              <a:rPr lang="en-US" i="1" dirty="0"/>
              <a:t>y</a:t>
            </a:r>
            <a:r>
              <a:rPr lang="en-US" dirty="0"/>
              <a:t>, </a:t>
            </a:r>
            <a:r>
              <a:rPr lang="en-US" i="1" dirty="0"/>
              <a:t>z </a:t>
            </a:r>
            <a:r>
              <a:rPr lang="en-US" dirty="0"/>
              <a:t>, </a:t>
            </a:r>
            <a:r>
              <a:rPr lang="en-US" i="1" dirty="0"/>
              <a:t>w) </a:t>
            </a:r>
            <a:r>
              <a:rPr lang="en-US" dirty="0"/>
              <a:t>in terms of </a:t>
            </a:r>
            <a:r>
              <a:rPr lang="en-US" i="1" dirty="0"/>
              <a:t>u </a:t>
            </a:r>
            <a:r>
              <a:rPr lang="en-US" dirty="0"/>
              <a:t>and </a:t>
            </a:r>
            <a:r>
              <a:rPr lang="en-US" i="1" dirty="0"/>
              <a:t>v</a:t>
            </a:r>
            <a:r>
              <a:rPr lang="en-US" dirty="0"/>
              <a:t>.</a:t>
            </a:r>
          </a:p>
          <a:p>
            <a:r>
              <a:rPr lang="en-US" dirty="0"/>
              <a:t>we also need the mapping from parametric coordinates </a:t>
            </a:r>
            <a:r>
              <a:rPr lang="en-US" i="1" dirty="0"/>
              <a:t>(u</a:t>
            </a:r>
            <a:r>
              <a:rPr lang="en-US" dirty="0"/>
              <a:t>, </a:t>
            </a:r>
            <a:r>
              <a:rPr lang="en-US" i="1" dirty="0"/>
              <a:t>v) </a:t>
            </a:r>
            <a:r>
              <a:rPr lang="en-US" dirty="0"/>
              <a:t>to texture coordinates and sometimes the inverse mapping from texture coordinates to parametric coordinates.</a:t>
            </a:r>
          </a:p>
        </p:txBody>
      </p:sp>
    </p:spTree>
    <p:extLst>
      <p:ext uri="{BB962C8B-B14F-4D97-AF65-F5344CB8AC3E}">
        <p14:creationId xmlns:p14="http://schemas.microsoft.com/office/powerpoint/2010/main" val="295551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CB9E-C7E9-4983-844A-F4A376668D5B}"/>
              </a:ext>
            </a:extLst>
          </p:cNvPr>
          <p:cNvSpPr>
            <a:spLocks noGrp="1"/>
          </p:cNvSpPr>
          <p:nvPr>
            <p:ph type="title"/>
          </p:nvPr>
        </p:nvSpPr>
        <p:spPr/>
        <p:txBody>
          <a:bodyPr/>
          <a:lstStyle/>
          <a:p>
            <a:r>
              <a:rPr lang="en-US" dirty="0"/>
              <a:t>Two Dimensional Texture Mapping</a:t>
            </a:r>
          </a:p>
        </p:txBody>
      </p:sp>
      <p:sp>
        <p:nvSpPr>
          <p:cNvPr id="3" name="Content Placeholder 2">
            <a:extLst>
              <a:ext uri="{FF2B5EF4-FFF2-40B4-BE49-F238E27FC236}">
                <a16:creationId xmlns:a16="http://schemas.microsoft.com/office/drawing/2014/main" id="{2559E865-1B89-4E9F-9C48-F56D033B1B8A}"/>
              </a:ext>
            </a:extLst>
          </p:cNvPr>
          <p:cNvSpPr>
            <a:spLocks noGrp="1"/>
          </p:cNvSpPr>
          <p:nvPr>
            <p:ph idx="1"/>
          </p:nvPr>
        </p:nvSpPr>
        <p:spPr/>
        <p:txBody>
          <a:bodyPr/>
          <a:lstStyle/>
          <a:p>
            <a:r>
              <a:rPr lang="en-US" dirty="0"/>
              <a:t>One way to think about texture mapping is in terms of two concurrent mappings: the first from </a:t>
            </a:r>
            <a:r>
              <a:rPr lang="en-US" dirty="0">
                <a:solidFill>
                  <a:srgbClr val="FF0000"/>
                </a:solidFill>
              </a:rPr>
              <a:t>texture coordinates </a:t>
            </a:r>
            <a:r>
              <a:rPr lang="en-US" dirty="0"/>
              <a:t>to </a:t>
            </a:r>
            <a:r>
              <a:rPr lang="en-US" dirty="0" smtClean="0">
                <a:solidFill>
                  <a:srgbClr val="FF0000"/>
                </a:solidFill>
              </a:rPr>
              <a:t>parametric coordinates</a:t>
            </a:r>
            <a:r>
              <a:rPr lang="en-US" dirty="0"/>
              <a:t>, and the second from </a:t>
            </a:r>
            <a:r>
              <a:rPr lang="en-US" dirty="0">
                <a:solidFill>
                  <a:srgbClr val="FF0000"/>
                </a:solidFill>
              </a:rPr>
              <a:t>parametric coordinates </a:t>
            </a:r>
            <a:r>
              <a:rPr lang="en-US" dirty="0"/>
              <a:t>to </a:t>
            </a:r>
            <a:r>
              <a:rPr lang="en-US" dirty="0">
                <a:solidFill>
                  <a:srgbClr val="FF0000"/>
                </a:solidFill>
              </a:rPr>
              <a:t>object coordinates</a:t>
            </a:r>
            <a:r>
              <a:rPr lang="en-US" dirty="0"/>
              <a:t>, as shown in Figure 7.9. A third mapping takes us from </a:t>
            </a:r>
            <a:r>
              <a:rPr lang="en-US" dirty="0">
                <a:solidFill>
                  <a:srgbClr val="FF0000"/>
                </a:solidFill>
              </a:rPr>
              <a:t>object coordinates </a:t>
            </a:r>
            <a:r>
              <a:rPr lang="en-US" dirty="0"/>
              <a:t>to </a:t>
            </a:r>
            <a:r>
              <a:rPr lang="en-US" dirty="0">
                <a:solidFill>
                  <a:srgbClr val="FF0000"/>
                </a:solidFill>
              </a:rPr>
              <a:t>screen coordinates</a:t>
            </a:r>
            <a:r>
              <a:rPr lang="en-US" dirty="0"/>
              <a:t>.</a:t>
            </a:r>
          </a:p>
        </p:txBody>
      </p:sp>
    </p:spTree>
    <p:extLst>
      <p:ext uri="{BB962C8B-B14F-4D97-AF65-F5344CB8AC3E}">
        <p14:creationId xmlns:p14="http://schemas.microsoft.com/office/powerpoint/2010/main" val="321546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1B7B-C3BD-40F8-AE5A-8FB7CCCCE44E}"/>
              </a:ext>
            </a:extLst>
          </p:cNvPr>
          <p:cNvSpPr>
            <a:spLocks noGrp="1"/>
          </p:cNvSpPr>
          <p:nvPr>
            <p:ph type="title"/>
          </p:nvPr>
        </p:nvSpPr>
        <p:spPr/>
        <p:txBody>
          <a:bodyPr/>
          <a:lstStyle/>
          <a:p>
            <a:r>
              <a:rPr lang="en-US" dirty="0"/>
              <a:t>Two Dimensional Texture Mapping</a:t>
            </a:r>
          </a:p>
        </p:txBody>
      </p:sp>
      <p:pic>
        <p:nvPicPr>
          <p:cNvPr id="5" name="Content Placeholder 4">
            <a:extLst>
              <a:ext uri="{FF2B5EF4-FFF2-40B4-BE49-F238E27FC236}">
                <a16:creationId xmlns:a16="http://schemas.microsoft.com/office/drawing/2014/main" id="{F038EC44-8390-43C4-BA76-4FFA69192C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357" y="1449696"/>
            <a:ext cx="9746495" cy="4777980"/>
          </a:xfrm>
        </p:spPr>
      </p:pic>
    </p:spTree>
    <p:extLst>
      <p:ext uri="{BB962C8B-B14F-4D97-AF65-F5344CB8AC3E}">
        <p14:creationId xmlns:p14="http://schemas.microsoft.com/office/powerpoint/2010/main" val="278005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81C3-1DB0-40D1-8955-C2AE6D85D325}"/>
              </a:ext>
            </a:extLst>
          </p:cNvPr>
          <p:cNvSpPr>
            <a:spLocks noGrp="1"/>
          </p:cNvSpPr>
          <p:nvPr>
            <p:ph type="title"/>
          </p:nvPr>
        </p:nvSpPr>
        <p:spPr/>
        <p:txBody>
          <a:bodyPr/>
          <a:lstStyle/>
          <a:p>
            <a:r>
              <a:rPr lang="en-US" dirty="0"/>
              <a:t>Linear Texture Mapping</a:t>
            </a:r>
          </a:p>
        </p:txBody>
      </p:sp>
      <p:sp>
        <p:nvSpPr>
          <p:cNvPr id="3" name="Content Placeholder 2">
            <a:extLst>
              <a:ext uri="{FF2B5EF4-FFF2-40B4-BE49-F238E27FC236}">
                <a16:creationId xmlns:a16="http://schemas.microsoft.com/office/drawing/2014/main" id="{37FFF912-758F-471A-9915-43210765434E}"/>
              </a:ext>
            </a:extLst>
          </p:cNvPr>
          <p:cNvSpPr>
            <a:spLocks noGrp="1"/>
          </p:cNvSpPr>
          <p:nvPr>
            <p:ph idx="1"/>
          </p:nvPr>
        </p:nvSpPr>
        <p:spPr/>
        <p:txBody>
          <a:bodyPr/>
          <a:lstStyle/>
          <a:p>
            <a:r>
              <a:rPr lang="en-US" dirty="0"/>
              <a:t>Do a direct mapping of a block of texture to a surface patch:</a:t>
            </a:r>
          </a:p>
          <a:p>
            <a:endParaRPr lang="en-US" dirty="0"/>
          </a:p>
        </p:txBody>
      </p:sp>
      <p:pic>
        <p:nvPicPr>
          <p:cNvPr id="5" name="Picture 4">
            <a:extLst>
              <a:ext uri="{FF2B5EF4-FFF2-40B4-BE49-F238E27FC236}">
                <a16:creationId xmlns:a16="http://schemas.microsoft.com/office/drawing/2014/main" id="{DB178BCA-C844-4809-A538-6FDA3A4C6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937" y="2258593"/>
            <a:ext cx="7490214" cy="4053307"/>
          </a:xfrm>
          <a:prstGeom prst="rect">
            <a:avLst/>
          </a:prstGeom>
        </p:spPr>
      </p:pic>
    </p:spTree>
    <p:extLst>
      <p:ext uri="{BB962C8B-B14F-4D97-AF65-F5344CB8AC3E}">
        <p14:creationId xmlns:p14="http://schemas.microsoft.com/office/powerpoint/2010/main" val="3378065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AEFE-0C68-4576-9327-E7E5ED34533A}"/>
              </a:ext>
            </a:extLst>
          </p:cNvPr>
          <p:cNvSpPr>
            <a:spLocks noGrp="1"/>
          </p:cNvSpPr>
          <p:nvPr>
            <p:ph type="title"/>
          </p:nvPr>
        </p:nvSpPr>
        <p:spPr/>
        <p:txBody>
          <a:bodyPr/>
          <a:lstStyle/>
          <a:p>
            <a:r>
              <a:rPr lang="en-US" dirty="0"/>
              <a:t>Linear Texture Mapping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68E843-6B12-485E-B06D-BBC234217F24}"/>
                  </a:ext>
                </a:extLst>
              </p:cNvPr>
              <p:cNvSpPr>
                <a:spLocks noGrp="1"/>
              </p:cNvSpPr>
              <p:nvPr>
                <p:ph idx="1"/>
              </p:nvPr>
            </p:nvSpPr>
            <p:spPr/>
            <p:txBody>
              <a:bodyPr>
                <a:normAutofit fontScale="92500" lnSpcReduction="20000"/>
              </a:bodyPr>
              <a:lstStyle/>
              <a:p>
                <a:r>
                  <a:rPr lang="en-US" dirty="0"/>
                  <a:t>A point </a:t>
                </a:r>
                <a:r>
                  <a:rPr lang="en-US" b="1" dirty="0"/>
                  <a:t>p </a:t>
                </a:r>
                <a:r>
                  <a:rPr lang="en-US" dirty="0"/>
                  <a:t>on the surface is a function of two parameters </a:t>
                </a:r>
                <a:r>
                  <a:rPr lang="en-US" i="1" dirty="0"/>
                  <a:t>u </a:t>
                </a:r>
                <a:r>
                  <a:rPr lang="en-US" dirty="0"/>
                  <a:t>and </a:t>
                </a:r>
                <a:r>
                  <a:rPr lang="en-US" i="1" dirty="0"/>
                  <a:t>v</a:t>
                </a:r>
                <a:r>
                  <a:rPr lang="en-US" dirty="0"/>
                  <a:t>. For each pair of values, we generate the point:</a:t>
                </a:r>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e>
                          </m:mr>
                          <m:mr>
                            <m:e>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e>
                          </m:mr>
                          <m:mr>
                            <m:e>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e>
                          </m:mr>
                        </m:m>
                      </m:e>
                    </m:d>
                  </m:oMath>
                </a14:m>
                <a:endParaRPr lang="en-US" dirty="0"/>
              </a:p>
              <a:p>
                <a:r>
                  <a:rPr lang="en-US" dirty="0"/>
                  <a:t>In Figure 7.12, the patch determined by the corners </a:t>
                </a:r>
                <a:r>
                  <a:rPr lang="en-US" i="1" dirty="0"/>
                  <a:t>(</a:t>
                </a:r>
                <a:r>
                  <a:rPr lang="en-US" i="1" dirty="0" err="1"/>
                  <a:t>s</a:t>
                </a:r>
                <a:r>
                  <a:rPr lang="en-US" dirty="0" err="1"/>
                  <a:t>min</a:t>
                </a:r>
                <a:r>
                  <a:rPr lang="en-US" dirty="0"/>
                  <a:t>, </a:t>
                </a:r>
                <a:r>
                  <a:rPr lang="en-US" i="1" dirty="0" err="1"/>
                  <a:t>t</a:t>
                </a:r>
                <a:r>
                  <a:rPr lang="en-US" dirty="0" err="1"/>
                  <a:t>min</a:t>
                </a:r>
                <a:r>
                  <a:rPr lang="en-US" i="1" dirty="0"/>
                  <a:t>) </a:t>
                </a:r>
                <a:r>
                  <a:rPr lang="en-US" dirty="0"/>
                  <a:t>and </a:t>
                </a:r>
                <a:r>
                  <a:rPr lang="en-US" i="1" dirty="0"/>
                  <a:t>(</a:t>
                </a:r>
                <a:r>
                  <a:rPr lang="en-US" i="1" dirty="0" err="1"/>
                  <a:t>s</a:t>
                </a:r>
                <a:r>
                  <a:rPr lang="en-US" dirty="0" err="1"/>
                  <a:t>max</a:t>
                </a:r>
                <a:r>
                  <a:rPr lang="en-US" dirty="0"/>
                  <a:t>, </a:t>
                </a:r>
                <a:r>
                  <a:rPr lang="en-US" i="1" dirty="0" err="1"/>
                  <a:t>t</a:t>
                </a:r>
                <a:r>
                  <a:rPr lang="en-US" dirty="0" err="1"/>
                  <a:t>max</a:t>
                </a:r>
                <a:r>
                  <a:rPr lang="en-US" i="1" dirty="0"/>
                  <a:t>) </a:t>
                </a:r>
                <a:r>
                  <a:rPr lang="en-US" dirty="0"/>
                  <a:t>corresponds to the surface patch with corners </a:t>
                </a:r>
                <a:r>
                  <a:rPr lang="en-US" i="1" dirty="0"/>
                  <a:t>(</a:t>
                </a:r>
                <a:r>
                  <a:rPr lang="en-US" i="1" dirty="0" err="1"/>
                  <a:t>u</a:t>
                </a:r>
                <a:r>
                  <a:rPr lang="en-US" dirty="0" err="1"/>
                  <a:t>min</a:t>
                </a:r>
                <a:r>
                  <a:rPr lang="en-US" dirty="0"/>
                  <a:t>, </a:t>
                </a:r>
                <a:r>
                  <a:rPr lang="en-US" i="1" dirty="0" err="1"/>
                  <a:t>v</a:t>
                </a:r>
                <a:r>
                  <a:rPr lang="en-US" dirty="0" err="1"/>
                  <a:t>min</a:t>
                </a:r>
                <a:r>
                  <a:rPr lang="en-US" i="1" dirty="0"/>
                  <a:t>) </a:t>
                </a:r>
                <a:r>
                  <a:rPr lang="en-US" dirty="0"/>
                  <a:t>and </a:t>
                </a:r>
                <a:r>
                  <a:rPr lang="en-US" i="1" dirty="0"/>
                  <a:t>(</a:t>
                </a:r>
                <a:r>
                  <a:rPr lang="en-US" i="1" dirty="0" err="1"/>
                  <a:t>u</a:t>
                </a:r>
                <a:r>
                  <a:rPr lang="en-US" dirty="0" err="1"/>
                  <a:t>max</a:t>
                </a:r>
                <a:r>
                  <a:rPr lang="en-US" dirty="0"/>
                  <a:t>, </a:t>
                </a:r>
                <a:r>
                  <a:rPr lang="en-US" i="1" dirty="0" err="1"/>
                  <a:t>v</a:t>
                </a:r>
                <a:r>
                  <a:rPr lang="en-US" dirty="0" err="1"/>
                  <a:t>max</a:t>
                </a:r>
                <a:r>
                  <a:rPr lang="en-US" i="1" dirty="0"/>
                  <a:t>)</a:t>
                </a:r>
                <a:r>
                  <a:rPr lang="en-US" dirty="0"/>
                  <a:t>, then the mapping is</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𝑢</m:t>
                        </m:r>
                      </m:e>
                      <m:sub>
                        <m:r>
                          <a:rPr lang="en-US" b="0" i="1" smtClean="0">
                            <a:latin typeface="Cambria Math" panose="02040503050406030204" pitchFamily="18" charset="0"/>
                          </a:rPr>
                          <m:t>𝑚𝑖𝑛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𝑚𝑖𝑛</m:t>
                            </m:r>
                          </m:sub>
                        </m:sSub>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𝑚𝑖𝑛</m:t>
                            </m:r>
                          </m:sub>
                        </m:sSub>
                      </m:e>
                    </m:d>
                    <m:r>
                      <a:rPr lang="en-US" b="0" i="1" smtClean="0">
                        <a:latin typeface="Cambria Math" panose="02040503050406030204" pitchFamily="18" charset="0"/>
                      </a:rPr>
                      <m:t>,</m:t>
                    </m:r>
                  </m:oMath>
                </a14:m>
                <a:endParaRPr lang="en-US" dirty="0"/>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𝑣</m:t>
                        </m:r>
                        <m:r>
                          <a:rPr lang="en-US" i="1">
                            <a:latin typeface="Cambria Math" panose="02040503050406030204" pitchFamily="18" charset="0"/>
                          </a:rPr>
                          <m:t>=</m:t>
                        </m:r>
                        <m:r>
                          <a:rPr lang="en-US" b="0" i="1" smtClean="0">
                            <a:latin typeface="Cambria Math" panose="02040503050406030204" pitchFamily="18" charset="0"/>
                          </a:rPr>
                          <m:t>𝑣</m:t>
                        </m:r>
                      </m:e>
                      <m:sub>
                        <m:r>
                          <a:rPr lang="en-US" i="1">
                            <a:latin typeface="Cambria Math" panose="02040503050406030204" pitchFamily="18" charset="0"/>
                          </a:rPr>
                          <m:t>𝑚𝑖𝑛</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𝑚𝑖𝑛</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𝑚𝑎𝑥</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𝑚𝑖𝑛</m:t>
                            </m:r>
                          </m:sub>
                        </m:sSub>
                      </m:den>
                    </m:f>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𝑚𝑎𝑥</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𝑚𝑖𝑛</m:t>
                            </m:r>
                          </m:sub>
                        </m:sSub>
                      </m:e>
                    </m:d>
                  </m:oMath>
                </a14:m>
                <a:endParaRPr lang="en-US" dirty="0"/>
              </a:p>
            </p:txBody>
          </p:sp>
        </mc:Choice>
        <mc:Fallback xmlns="">
          <p:sp>
            <p:nvSpPr>
              <p:cNvPr id="3" name="Content Placeholder 2">
                <a:extLst>
                  <a:ext uri="{FF2B5EF4-FFF2-40B4-BE49-F238E27FC236}">
                    <a16:creationId xmlns:a16="http://schemas.microsoft.com/office/drawing/2014/main" id="{8268E843-6B12-485E-B06D-BBC234217F24}"/>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147407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9CF7-A7F8-4ED8-ABFF-508904F27FA2}"/>
              </a:ext>
            </a:extLst>
          </p:cNvPr>
          <p:cNvSpPr>
            <a:spLocks noGrp="1"/>
          </p:cNvSpPr>
          <p:nvPr>
            <p:ph type="title"/>
          </p:nvPr>
        </p:nvSpPr>
        <p:spPr/>
        <p:txBody>
          <a:bodyPr/>
          <a:lstStyle/>
          <a:p>
            <a:r>
              <a:rPr lang="en-US" dirty="0"/>
              <a:t>Difficulties in Texture Mapping</a:t>
            </a:r>
          </a:p>
        </p:txBody>
      </p:sp>
      <p:sp>
        <p:nvSpPr>
          <p:cNvPr id="3" name="Content Placeholder 2">
            <a:extLst>
              <a:ext uri="{FF2B5EF4-FFF2-40B4-BE49-F238E27FC236}">
                <a16:creationId xmlns:a16="http://schemas.microsoft.com/office/drawing/2014/main" id="{F5444953-72B6-4B08-ACFC-BCB4F4570D34}"/>
              </a:ext>
            </a:extLst>
          </p:cNvPr>
          <p:cNvSpPr>
            <a:spLocks noGrp="1"/>
          </p:cNvSpPr>
          <p:nvPr>
            <p:ph idx="1"/>
          </p:nvPr>
        </p:nvSpPr>
        <p:spPr/>
        <p:txBody>
          <a:bodyPr>
            <a:normAutofit/>
          </a:bodyPr>
          <a:lstStyle/>
          <a:p>
            <a:r>
              <a:rPr lang="en-US" dirty="0"/>
              <a:t>First, we must determine the map from texture coordinates to object coordinates. A two-dimensional texture usually is defined over a rectangular region in texture space. The mapping from this rectangle to an arbitrary region in three-dimensional space may be a complex function or may have undesirable properties. For example, if we wish to map a rectangle to a sphere, we cannot do so without distortion of shapes and distances.</a:t>
            </a:r>
          </a:p>
          <a:p>
            <a:r>
              <a:rPr lang="en-US" dirty="0"/>
              <a:t>Second, owing to the nature of the rendering process, which works on a pixel-by-pixel basis, we are more interested in the inverse map from screen coordinates to texture coordinates.</a:t>
            </a:r>
          </a:p>
        </p:txBody>
      </p:sp>
    </p:spTree>
    <p:extLst>
      <p:ext uri="{BB962C8B-B14F-4D97-AF65-F5344CB8AC3E}">
        <p14:creationId xmlns:p14="http://schemas.microsoft.com/office/powerpoint/2010/main" val="254845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9FD5-8AF2-4766-9865-8506B55D75BE}"/>
              </a:ext>
            </a:extLst>
          </p:cNvPr>
          <p:cNvSpPr>
            <a:spLocks noGrp="1"/>
          </p:cNvSpPr>
          <p:nvPr>
            <p:ph type="title"/>
          </p:nvPr>
        </p:nvSpPr>
        <p:spPr/>
        <p:txBody>
          <a:bodyPr/>
          <a:lstStyle/>
          <a:p>
            <a:r>
              <a:rPr lang="en-US" dirty="0"/>
              <a:t>Difficulties in Texture Mapping</a:t>
            </a:r>
          </a:p>
        </p:txBody>
      </p:sp>
      <p:sp>
        <p:nvSpPr>
          <p:cNvPr id="3" name="Content Placeholder 2">
            <a:extLst>
              <a:ext uri="{FF2B5EF4-FFF2-40B4-BE49-F238E27FC236}">
                <a16:creationId xmlns:a16="http://schemas.microsoft.com/office/drawing/2014/main" id="{20BC65FD-2598-43D2-8A17-A0651BCB2431}"/>
              </a:ext>
            </a:extLst>
          </p:cNvPr>
          <p:cNvSpPr>
            <a:spLocks noGrp="1"/>
          </p:cNvSpPr>
          <p:nvPr>
            <p:ph idx="1"/>
          </p:nvPr>
        </p:nvSpPr>
        <p:spPr/>
        <p:txBody>
          <a:bodyPr/>
          <a:lstStyle/>
          <a:p>
            <a:r>
              <a:rPr lang="en-US" dirty="0"/>
              <a:t>Third, because each pixel corresponds to a small rectangle on the display, we are interested in mapping not points to points, but rather areas to areas. Here again is a potential aliasing problem that we must treat carefully if we are to avoid artifacts, such as wavy sinusoidal or </a:t>
            </a:r>
            <a:r>
              <a:rPr lang="en-US" dirty="0" err="1"/>
              <a:t>moire</a:t>
            </a:r>
            <a:r>
              <a:rPr lang="en-US" dirty="0"/>
              <a:t>’ patterns.</a:t>
            </a:r>
          </a:p>
        </p:txBody>
      </p:sp>
    </p:spTree>
    <p:extLst>
      <p:ext uri="{BB962C8B-B14F-4D97-AF65-F5344CB8AC3E}">
        <p14:creationId xmlns:p14="http://schemas.microsoft.com/office/powerpoint/2010/main" val="408774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2204-BA52-4081-BDFE-477CA53F44FC}"/>
              </a:ext>
            </a:extLst>
          </p:cNvPr>
          <p:cNvSpPr>
            <a:spLocks noGrp="1"/>
          </p:cNvSpPr>
          <p:nvPr>
            <p:ph type="title"/>
          </p:nvPr>
        </p:nvSpPr>
        <p:spPr/>
        <p:txBody>
          <a:bodyPr/>
          <a:lstStyle/>
          <a:p>
            <a:r>
              <a:rPr lang="en-US" dirty="0"/>
              <a:t>What is aliasing?</a:t>
            </a:r>
          </a:p>
        </p:txBody>
      </p:sp>
      <p:sp>
        <p:nvSpPr>
          <p:cNvPr id="3" name="Content Placeholder 2">
            <a:extLst>
              <a:ext uri="{FF2B5EF4-FFF2-40B4-BE49-F238E27FC236}">
                <a16:creationId xmlns:a16="http://schemas.microsoft.com/office/drawing/2014/main" id="{7A9DB48D-D236-4D87-A79A-98A2C1F2787B}"/>
              </a:ext>
            </a:extLst>
          </p:cNvPr>
          <p:cNvSpPr>
            <a:spLocks noGrp="1"/>
          </p:cNvSpPr>
          <p:nvPr>
            <p:ph idx="1"/>
          </p:nvPr>
        </p:nvSpPr>
        <p:spPr/>
        <p:txBody>
          <a:bodyPr/>
          <a:lstStyle/>
          <a:p>
            <a:r>
              <a:rPr lang="en-US" dirty="0"/>
              <a:t>An on-screen pixel does not always map neatly to a </a:t>
            </a:r>
            <a:r>
              <a:rPr lang="en-US" dirty="0" err="1"/>
              <a:t>texel</a:t>
            </a:r>
            <a:r>
              <a:rPr lang="en-US" dirty="0"/>
              <a:t>. Particularly severe problems in regular textures.</a:t>
            </a:r>
          </a:p>
        </p:txBody>
      </p:sp>
      <p:pic>
        <p:nvPicPr>
          <p:cNvPr id="5" name="Picture 4">
            <a:extLst>
              <a:ext uri="{FF2B5EF4-FFF2-40B4-BE49-F238E27FC236}">
                <a16:creationId xmlns:a16="http://schemas.microsoft.com/office/drawing/2014/main" id="{9A66DFBE-B8C0-419C-B1B5-BF592286C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55" y="2606350"/>
            <a:ext cx="6683043" cy="3810508"/>
          </a:xfrm>
          <a:prstGeom prst="rect">
            <a:avLst/>
          </a:prstGeom>
        </p:spPr>
      </p:pic>
    </p:spTree>
    <p:extLst>
      <p:ext uri="{BB962C8B-B14F-4D97-AF65-F5344CB8AC3E}">
        <p14:creationId xmlns:p14="http://schemas.microsoft.com/office/powerpoint/2010/main" val="240470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A7E4-CAEC-4224-AAAF-DF71A9E7A02E}"/>
              </a:ext>
            </a:extLst>
          </p:cNvPr>
          <p:cNvSpPr>
            <a:spLocks noGrp="1"/>
          </p:cNvSpPr>
          <p:nvPr>
            <p:ph type="title"/>
          </p:nvPr>
        </p:nvSpPr>
        <p:spPr/>
        <p:txBody>
          <a:bodyPr/>
          <a:lstStyle/>
          <a:p>
            <a:r>
              <a:rPr lang="en-US" dirty="0"/>
              <a:t>Color Palette</a:t>
            </a:r>
          </a:p>
        </p:txBody>
      </p:sp>
      <p:sp>
        <p:nvSpPr>
          <p:cNvPr id="3" name="Content Placeholder 2">
            <a:extLst>
              <a:ext uri="{FF2B5EF4-FFF2-40B4-BE49-F238E27FC236}">
                <a16:creationId xmlns:a16="http://schemas.microsoft.com/office/drawing/2014/main" id="{16497604-14C1-4686-AE58-5610F2570CC4}"/>
              </a:ext>
            </a:extLst>
          </p:cNvPr>
          <p:cNvSpPr>
            <a:spLocks noGrp="1"/>
          </p:cNvSpPr>
          <p:nvPr>
            <p:ph idx="1"/>
          </p:nvPr>
        </p:nvSpPr>
        <p:spPr/>
        <p:txBody>
          <a:bodyPr/>
          <a:lstStyle/>
          <a:p>
            <a:r>
              <a:rPr lang="en-US" dirty="0"/>
              <a:t>Framebuffers have traditionally supported a wide variety of color modes. Due to the expense of memory, most early framebuffers used 1-bit (2-color), 2-bit (4-color), 4-bit (16-color) or 8-bit (256-color) color depths. </a:t>
            </a:r>
          </a:p>
          <a:p>
            <a:r>
              <a:rPr lang="en-US" dirty="0" smtClean="0"/>
              <a:t>Here is a typical indexed 256-color image and its own palette</a:t>
            </a:r>
          </a:p>
          <a:p>
            <a:endParaRPr lang="en-US" dirty="0"/>
          </a:p>
        </p:txBody>
      </p:sp>
      <p:pic>
        <p:nvPicPr>
          <p:cNvPr id="8" name="Picture 7">
            <a:extLst>
              <a:ext uri="{FF2B5EF4-FFF2-40B4-BE49-F238E27FC236}">
                <a16:creationId xmlns:a16="http://schemas.microsoft.com/office/drawing/2014/main" id="{6F0C8909-9F31-4352-8D32-792602D19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846" y="4271963"/>
            <a:ext cx="1428750" cy="1905000"/>
          </a:xfrm>
          <a:prstGeom prst="rect">
            <a:avLst/>
          </a:prstGeom>
        </p:spPr>
      </p:pic>
    </p:spTree>
    <p:extLst>
      <p:ext uri="{BB962C8B-B14F-4D97-AF65-F5344CB8AC3E}">
        <p14:creationId xmlns:p14="http://schemas.microsoft.com/office/powerpoint/2010/main" val="2351395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A62A-D276-4818-B4D0-0DB336F6AFD1}"/>
              </a:ext>
            </a:extLst>
          </p:cNvPr>
          <p:cNvSpPr>
            <a:spLocks noGrp="1"/>
          </p:cNvSpPr>
          <p:nvPr>
            <p:ph type="title"/>
          </p:nvPr>
        </p:nvSpPr>
        <p:spPr/>
        <p:txBody>
          <a:bodyPr/>
          <a:lstStyle/>
          <a:p>
            <a:r>
              <a:rPr lang="en-US" dirty="0"/>
              <a:t>Aliasing</a:t>
            </a:r>
          </a:p>
        </p:txBody>
      </p:sp>
      <p:pic>
        <p:nvPicPr>
          <p:cNvPr id="5" name="Content Placeholder 4">
            <a:extLst>
              <a:ext uri="{FF2B5EF4-FFF2-40B4-BE49-F238E27FC236}">
                <a16:creationId xmlns:a16="http://schemas.microsoft.com/office/drawing/2014/main" id="{D92F457B-BB2E-4389-9A08-ACF68FA921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743" y="1400504"/>
            <a:ext cx="7903032" cy="5357988"/>
          </a:xfrm>
        </p:spPr>
      </p:pic>
    </p:spTree>
    <p:extLst>
      <p:ext uri="{BB962C8B-B14F-4D97-AF65-F5344CB8AC3E}">
        <p14:creationId xmlns:p14="http://schemas.microsoft.com/office/powerpoint/2010/main" val="322189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ED95-65ED-4445-AF29-AE4490DCD6A5}"/>
              </a:ext>
            </a:extLst>
          </p:cNvPr>
          <p:cNvSpPr>
            <a:spLocks noGrp="1"/>
          </p:cNvSpPr>
          <p:nvPr>
            <p:ph type="title"/>
          </p:nvPr>
        </p:nvSpPr>
        <p:spPr/>
        <p:txBody>
          <a:bodyPr/>
          <a:lstStyle/>
          <a:p>
            <a:r>
              <a:rPr lang="en-US" dirty="0" err="1"/>
              <a:t>Moire</a:t>
            </a:r>
            <a:r>
              <a:rPr lang="en-US" dirty="0"/>
              <a:t> Pattern</a:t>
            </a:r>
          </a:p>
        </p:txBody>
      </p:sp>
      <p:pic>
        <p:nvPicPr>
          <p:cNvPr id="5" name="Content Placeholder 4">
            <a:extLst>
              <a:ext uri="{FF2B5EF4-FFF2-40B4-BE49-F238E27FC236}">
                <a16:creationId xmlns:a16="http://schemas.microsoft.com/office/drawing/2014/main" id="{42704517-02A9-4ECA-B030-04D7C8F7D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858" y="1426215"/>
            <a:ext cx="7733324" cy="5066660"/>
          </a:xfrm>
        </p:spPr>
      </p:pic>
    </p:spTree>
    <p:extLst>
      <p:ext uri="{BB962C8B-B14F-4D97-AF65-F5344CB8AC3E}">
        <p14:creationId xmlns:p14="http://schemas.microsoft.com/office/powerpoint/2010/main" val="2376603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6855-17E3-4EBA-AD38-262CFD3E6F73}"/>
              </a:ext>
            </a:extLst>
          </p:cNvPr>
          <p:cNvSpPr>
            <a:spLocks noGrp="1"/>
          </p:cNvSpPr>
          <p:nvPr>
            <p:ph type="title"/>
          </p:nvPr>
        </p:nvSpPr>
        <p:spPr/>
        <p:txBody>
          <a:bodyPr/>
          <a:lstStyle/>
          <a:p>
            <a:r>
              <a:rPr lang="en-US" dirty="0"/>
              <a:t>Anti-Aliasing</a:t>
            </a:r>
          </a:p>
        </p:txBody>
      </p:sp>
      <p:sp>
        <p:nvSpPr>
          <p:cNvPr id="3" name="Content Placeholder 2">
            <a:extLst>
              <a:ext uri="{FF2B5EF4-FFF2-40B4-BE49-F238E27FC236}">
                <a16:creationId xmlns:a16="http://schemas.microsoft.com/office/drawing/2014/main" id="{6233A34F-4588-4194-AB51-33EC31CBDB49}"/>
              </a:ext>
            </a:extLst>
          </p:cNvPr>
          <p:cNvSpPr>
            <a:spLocks noGrp="1"/>
          </p:cNvSpPr>
          <p:nvPr>
            <p:ph idx="1"/>
          </p:nvPr>
        </p:nvSpPr>
        <p:spPr/>
        <p:txBody>
          <a:bodyPr/>
          <a:lstStyle/>
          <a:p>
            <a:r>
              <a:rPr lang="en-US" dirty="0"/>
              <a:t>Pre-calculate how the texture should look at various distances, then use the appropriate texture at each distance. This is called </a:t>
            </a:r>
            <a:r>
              <a:rPr lang="en-US" i="1" dirty="0"/>
              <a:t>mipmapping</a:t>
            </a:r>
            <a:r>
              <a:rPr lang="en-US" dirty="0"/>
              <a:t>.</a:t>
            </a:r>
          </a:p>
        </p:txBody>
      </p:sp>
      <p:pic>
        <p:nvPicPr>
          <p:cNvPr id="5" name="Picture 4">
            <a:extLst>
              <a:ext uri="{FF2B5EF4-FFF2-40B4-BE49-F238E27FC236}">
                <a16:creationId xmlns:a16="http://schemas.microsoft.com/office/drawing/2014/main" id="{19AFC6C6-D406-4B70-BF86-1BDC1212D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213" y="3218622"/>
            <a:ext cx="6585574" cy="3274253"/>
          </a:xfrm>
          <a:prstGeom prst="rect">
            <a:avLst/>
          </a:prstGeom>
        </p:spPr>
      </p:pic>
    </p:spTree>
    <p:extLst>
      <p:ext uri="{BB962C8B-B14F-4D97-AF65-F5344CB8AC3E}">
        <p14:creationId xmlns:p14="http://schemas.microsoft.com/office/powerpoint/2010/main" val="53804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Specify the Texture</a:t>
            </a:r>
            <a:endParaRPr lang="en-US" b="1" dirty="0"/>
          </a:p>
        </p:txBody>
      </p:sp>
      <p:sp>
        <p:nvSpPr>
          <p:cNvPr id="3" name="Content Placeholder 2"/>
          <p:cNvSpPr>
            <a:spLocks noGrp="1"/>
          </p:cNvSpPr>
          <p:nvPr>
            <p:ph idx="1"/>
          </p:nvPr>
        </p:nvSpPr>
        <p:spPr/>
        <p:txBody>
          <a:bodyPr/>
          <a:lstStyle/>
          <a:p>
            <a:pPr>
              <a:lnSpc>
                <a:spcPct val="150000"/>
              </a:lnSpc>
            </a:pPr>
            <a:r>
              <a:rPr lang="en-US" dirty="0" smtClean="0"/>
              <a:t>The texture is a single image</a:t>
            </a:r>
          </a:p>
          <a:p>
            <a:pPr>
              <a:lnSpc>
                <a:spcPct val="150000"/>
              </a:lnSpc>
            </a:pPr>
            <a:r>
              <a:rPr lang="en-US" dirty="0" smtClean="0"/>
              <a:t>Thought of as being two-dimensional but it can be one-dimensional</a:t>
            </a:r>
          </a:p>
          <a:p>
            <a:pPr>
              <a:lnSpc>
                <a:spcPct val="150000"/>
              </a:lnSpc>
            </a:pPr>
            <a:r>
              <a:rPr lang="en-US" dirty="0" smtClean="0"/>
              <a:t>Four elements per </a:t>
            </a:r>
            <a:r>
              <a:rPr lang="en-US" dirty="0" err="1" smtClean="0"/>
              <a:t>texels</a:t>
            </a:r>
            <a:r>
              <a:rPr lang="en-US" dirty="0" smtClean="0"/>
              <a:t> (R, G, B, A)</a:t>
            </a:r>
          </a:p>
          <a:p>
            <a:pPr>
              <a:lnSpc>
                <a:spcPct val="150000"/>
              </a:lnSpc>
            </a:pPr>
            <a:r>
              <a:rPr lang="en-US" dirty="0" smtClean="0"/>
              <a:t>Specify a single texture at many different resolution called </a:t>
            </a:r>
            <a:r>
              <a:rPr lang="en-US" b="1" i="1" dirty="0" err="1" smtClean="0"/>
              <a:t>mipmapping</a:t>
            </a:r>
            <a:endParaRPr lang="en-US" b="1" i="1" dirty="0"/>
          </a:p>
        </p:txBody>
      </p:sp>
    </p:spTree>
    <p:extLst>
      <p:ext uri="{BB962C8B-B14F-4D97-AF65-F5344CB8AC3E}">
        <p14:creationId xmlns:p14="http://schemas.microsoft.com/office/powerpoint/2010/main" val="1916299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6CDB-F3C6-4764-A945-A3E6AD5322A2}"/>
              </a:ext>
            </a:extLst>
          </p:cNvPr>
          <p:cNvSpPr>
            <a:spLocks noGrp="1"/>
          </p:cNvSpPr>
          <p:nvPr>
            <p:ph type="title"/>
          </p:nvPr>
        </p:nvSpPr>
        <p:spPr/>
        <p:txBody>
          <a:bodyPr/>
          <a:lstStyle/>
          <a:p>
            <a:r>
              <a:rPr lang="en-US" dirty="0"/>
              <a:t>Two Dimensional Texture Mapping</a:t>
            </a:r>
          </a:p>
        </p:txBody>
      </p:sp>
      <p:pic>
        <p:nvPicPr>
          <p:cNvPr id="5" name="Content Placeholder 4">
            <a:extLst>
              <a:ext uri="{FF2B5EF4-FFF2-40B4-BE49-F238E27FC236}">
                <a16:creationId xmlns:a16="http://schemas.microsoft.com/office/drawing/2014/main" id="{7B26E3DA-9DFD-45CE-B96B-501BBE078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713810"/>
            <a:ext cx="10373750" cy="4513254"/>
          </a:xfrm>
        </p:spPr>
      </p:pic>
    </p:spTree>
    <p:extLst>
      <p:ext uri="{BB962C8B-B14F-4D97-AF65-F5344CB8AC3E}">
        <p14:creationId xmlns:p14="http://schemas.microsoft.com/office/powerpoint/2010/main" val="136163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B95B-7F76-416A-8B6C-E75C7A0C629C}"/>
              </a:ext>
            </a:extLst>
          </p:cNvPr>
          <p:cNvSpPr>
            <a:spLocks noGrp="1"/>
          </p:cNvSpPr>
          <p:nvPr>
            <p:ph type="title"/>
          </p:nvPr>
        </p:nvSpPr>
        <p:spPr/>
        <p:txBody>
          <a:bodyPr/>
          <a:lstStyle/>
          <a:p>
            <a:r>
              <a:rPr lang="en-US" dirty="0"/>
              <a:t>Texture magnification</a:t>
            </a:r>
          </a:p>
        </p:txBody>
      </p:sp>
      <p:sp>
        <p:nvSpPr>
          <p:cNvPr id="3" name="Content Placeholder 2">
            <a:extLst>
              <a:ext uri="{FF2B5EF4-FFF2-40B4-BE49-F238E27FC236}">
                <a16:creationId xmlns:a16="http://schemas.microsoft.com/office/drawing/2014/main" id="{41F8267F-2349-4C41-B48A-4246E42366C1}"/>
              </a:ext>
            </a:extLst>
          </p:cNvPr>
          <p:cNvSpPr>
            <a:spLocks noGrp="1"/>
          </p:cNvSpPr>
          <p:nvPr>
            <p:ph idx="1"/>
          </p:nvPr>
        </p:nvSpPr>
        <p:spPr/>
        <p:txBody>
          <a:bodyPr/>
          <a:lstStyle/>
          <a:p>
            <a:r>
              <a:rPr lang="en-US" dirty="0"/>
              <a:t>a pixel in texture image ('</a:t>
            </a:r>
            <a:r>
              <a:rPr lang="en-US" dirty="0" err="1"/>
              <a:t>texel</a:t>
            </a:r>
            <a:r>
              <a:rPr lang="en-US" dirty="0"/>
              <a:t>') maps to an area larger than one pixel in image</a:t>
            </a:r>
          </a:p>
          <a:p>
            <a:endParaRPr lang="en-US" dirty="0"/>
          </a:p>
        </p:txBody>
      </p:sp>
      <p:pic>
        <p:nvPicPr>
          <p:cNvPr id="5" name="Picture 4">
            <a:extLst>
              <a:ext uri="{FF2B5EF4-FFF2-40B4-BE49-F238E27FC236}">
                <a16:creationId xmlns:a16="http://schemas.microsoft.com/office/drawing/2014/main" id="{02C01AD8-1115-4DB1-88D0-3B20E6D1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890" y="2916657"/>
            <a:ext cx="6954220" cy="3781953"/>
          </a:xfrm>
          <a:prstGeom prst="rect">
            <a:avLst/>
          </a:prstGeom>
        </p:spPr>
      </p:pic>
    </p:spTree>
    <p:extLst>
      <p:ext uri="{BB962C8B-B14F-4D97-AF65-F5344CB8AC3E}">
        <p14:creationId xmlns:p14="http://schemas.microsoft.com/office/powerpoint/2010/main" val="1767297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2254-31AC-4613-9D6E-6678A6B8B88E}"/>
              </a:ext>
            </a:extLst>
          </p:cNvPr>
          <p:cNvSpPr>
            <a:spLocks noGrp="1"/>
          </p:cNvSpPr>
          <p:nvPr>
            <p:ph type="title"/>
          </p:nvPr>
        </p:nvSpPr>
        <p:spPr/>
        <p:txBody>
          <a:bodyPr/>
          <a:lstStyle/>
          <a:p>
            <a:r>
              <a:rPr lang="en-US" dirty="0"/>
              <a:t>Texture minification</a:t>
            </a:r>
          </a:p>
        </p:txBody>
      </p:sp>
      <p:sp>
        <p:nvSpPr>
          <p:cNvPr id="3" name="Content Placeholder 2">
            <a:extLst>
              <a:ext uri="{FF2B5EF4-FFF2-40B4-BE49-F238E27FC236}">
                <a16:creationId xmlns:a16="http://schemas.microsoft.com/office/drawing/2014/main" id="{853422D2-6540-420F-A49A-E52FD73B03D3}"/>
              </a:ext>
            </a:extLst>
          </p:cNvPr>
          <p:cNvSpPr>
            <a:spLocks noGrp="1"/>
          </p:cNvSpPr>
          <p:nvPr>
            <p:ph idx="1"/>
          </p:nvPr>
        </p:nvSpPr>
        <p:spPr/>
        <p:txBody>
          <a:bodyPr/>
          <a:lstStyle/>
          <a:p>
            <a:r>
              <a:rPr lang="en-US" dirty="0"/>
              <a:t>a pixel in texture image('</a:t>
            </a:r>
            <a:r>
              <a:rPr lang="en-US" dirty="0" err="1"/>
              <a:t>texel</a:t>
            </a:r>
            <a:r>
              <a:rPr lang="en-US" dirty="0"/>
              <a:t>') maps to an area smaller than a pixel in image:</a:t>
            </a:r>
          </a:p>
          <a:p>
            <a:endParaRPr lang="en-US" dirty="0"/>
          </a:p>
        </p:txBody>
      </p:sp>
      <p:pic>
        <p:nvPicPr>
          <p:cNvPr id="5" name="Picture 4">
            <a:extLst>
              <a:ext uri="{FF2B5EF4-FFF2-40B4-BE49-F238E27FC236}">
                <a16:creationId xmlns:a16="http://schemas.microsoft.com/office/drawing/2014/main" id="{EE842614-3952-46B9-9749-5A7784DE9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732" y="2834764"/>
            <a:ext cx="7068536" cy="3658111"/>
          </a:xfrm>
          <a:prstGeom prst="rect">
            <a:avLst/>
          </a:prstGeom>
        </p:spPr>
      </p:pic>
    </p:spTree>
    <p:extLst>
      <p:ext uri="{BB962C8B-B14F-4D97-AF65-F5344CB8AC3E}">
        <p14:creationId xmlns:p14="http://schemas.microsoft.com/office/powerpoint/2010/main" val="37096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4862-DA60-49F9-B55F-C0E8D1972100}"/>
              </a:ext>
            </a:extLst>
          </p:cNvPr>
          <p:cNvSpPr>
            <a:spLocks noGrp="1"/>
          </p:cNvSpPr>
          <p:nvPr>
            <p:ph type="title"/>
          </p:nvPr>
        </p:nvSpPr>
        <p:spPr/>
        <p:txBody>
          <a:bodyPr/>
          <a:lstStyle/>
          <a:p>
            <a:r>
              <a:rPr lang="en-US" dirty="0"/>
              <a:t>Mipmapping</a:t>
            </a:r>
          </a:p>
        </p:txBody>
      </p:sp>
      <p:pic>
        <p:nvPicPr>
          <p:cNvPr id="5" name="Content Placeholder 4">
            <a:extLst>
              <a:ext uri="{FF2B5EF4-FFF2-40B4-BE49-F238E27FC236}">
                <a16:creationId xmlns:a16="http://schemas.microsoft.com/office/drawing/2014/main" id="{E0003B29-686D-4475-8F08-47583A31F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364" y="1690688"/>
            <a:ext cx="9048879" cy="5115113"/>
          </a:xfrm>
        </p:spPr>
      </p:pic>
    </p:spTree>
    <p:extLst>
      <p:ext uri="{BB962C8B-B14F-4D97-AF65-F5344CB8AC3E}">
        <p14:creationId xmlns:p14="http://schemas.microsoft.com/office/powerpoint/2010/main" val="4286568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AED5-5E92-403E-92EC-D9730D1DA14F}"/>
              </a:ext>
            </a:extLst>
          </p:cNvPr>
          <p:cNvSpPr>
            <a:spLocks noGrp="1"/>
          </p:cNvSpPr>
          <p:nvPr>
            <p:ph type="title"/>
          </p:nvPr>
        </p:nvSpPr>
        <p:spPr/>
        <p:txBody>
          <a:bodyPr/>
          <a:lstStyle/>
          <a:p>
            <a:r>
              <a:rPr lang="en-US" dirty="0"/>
              <a:t>OpenGL Texture Mapping</a:t>
            </a:r>
          </a:p>
        </p:txBody>
      </p:sp>
      <p:sp>
        <p:nvSpPr>
          <p:cNvPr id="3" name="Content Placeholder 2">
            <a:extLst>
              <a:ext uri="{FF2B5EF4-FFF2-40B4-BE49-F238E27FC236}">
                <a16:creationId xmlns:a16="http://schemas.microsoft.com/office/drawing/2014/main" id="{F827FE0D-BA8C-4AC4-8019-793718CCFF3A}"/>
              </a:ext>
            </a:extLst>
          </p:cNvPr>
          <p:cNvSpPr>
            <a:spLocks noGrp="1"/>
          </p:cNvSpPr>
          <p:nvPr>
            <p:ph idx="1"/>
          </p:nvPr>
        </p:nvSpPr>
        <p:spPr/>
        <p:txBody>
          <a:bodyPr>
            <a:normAutofit/>
          </a:bodyPr>
          <a:lstStyle/>
          <a:p>
            <a:r>
              <a:rPr lang="en-US" dirty="0"/>
              <a:t>OpenGL’s texture maps rely on its pipeline architecture. We have seen that there are actually two parallel pipelines: the geometric pipeline and the pixel pipeline. For texture mapping, the pixel pipeline merges with fragment processing after rasterization, as shown in Figure 7.16. This architecture determines the type of texture mapping that is supported. In particular, texture mapping is done as part of fragment processing. Each fragment that is generated is then tested for visibility with the </a:t>
            </a:r>
            <a:r>
              <a:rPr lang="en-US" i="1" dirty="0" err="1"/>
              <a:t>z</a:t>
            </a:r>
            <a:r>
              <a:rPr lang="en-US" dirty="0" err="1"/>
              <a:t>-buffer</a:t>
            </a:r>
            <a:r>
              <a:rPr lang="en-US" dirty="0"/>
              <a:t>. We can think of texture mapping as a part of the shading process, but a part that is done on a fragment-by-fragment basis.</a:t>
            </a:r>
          </a:p>
        </p:txBody>
      </p:sp>
    </p:spTree>
    <p:extLst>
      <p:ext uri="{BB962C8B-B14F-4D97-AF65-F5344CB8AC3E}">
        <p14:creationId xmlns:p14="http://schemas.microsoft.com/office/powerpoint/2010/main" val="40190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D907-45E9-4DC9-B0B3-8B06A7965A66}"/>
              </a:ext>
            </a:extLst>
          </p:cNvPr>
          <p:cNvSpPr>
            <a:spLocks noGrp="1"/>
          </p:cNvSpPr>
          <p:nvPr>
            <p:ph type="title"/>
          </p:nvPr>
        </p:nvSpPr>
        <p:spPr/>
        <p:txBody>
          <a:bodyPr/>
          <a:lstStyle/>
          <a:p>
            <a:r>
              <a:rPr lang="en-US" dirty="0"/>
              <a:t>OpenGL Texture Mapping</a:t>
            </a:r>
          </a:p>
        </p:txBody>
      </p:sp>
      <p:sp>
        <p:nvSpPr>
          <p:cNvPr id="3" name="Content Placeholder 2">
            <a:extLst>
              <a:ext uri="{FF2B5EF4-FFF2-40B4-BE49-F238E27FC236}">
                <a16:creationId xmlns:a16="http://schemas.microsoft.com/office/drawing/2014/main" id="{52662263-4130-40A5-B33B-98766696162B}"/>
              </a:ext>
            </a:extLst>
          </p:cNvPr>
          <p:cNvSpPr>
            <a:spLocks noGrp="1"/>
          </p:cNvSpPr>
          <p:nvPr>
            <p:ph idx="1"/>
          </p:nvPr>
        </p:nvSpPr>
        <p:spPr/>
        <p:txBody>
          <a:bodyPr/>
          <a:lstStyle/>
          <a:p>
            <a:r>
              <a:rPr lang="en-US" dirty="0"/>
              <a:t>Texture mapping requires interaction among the application program, the vertex shader, and the fragment shader. There are three basic steps. First, we must form a texture image and place it in texture memory on the GPU. Second, we must assign texture coordinates to each fragment. Finally, we must apply the texture to each fragment.</a:t>
            </a:r>
          </a:p>
        </p:txBody>
      </p:sp>
    </p:spTree>
    <p:extLst>
      <p:ext uri="{BB962C8B-B14F-4D97-AF65-F5344CB8AC3E}">
        <p14:creationId xmlns:p14="http://schemas.microsoft.com/office/powerpoint/2010/main" val="217218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455A-A598-420F-9E3E-FC3DD12AA4D0}"/>
              </a:ext>
            </a:extLst>
          </p:cNvPr>
          <p:cNvSpPr>
            <a:spLocks noGrp="1"/>
          </p:cNvSpPr>
          <p:nvPr>
            <p:ph type="title"/>
          </p:nvPr>
        </p:nvSpPr>
        <p:spPr/>
        <p:txBody>
          <a:bodyPr/>
          <a:lstStyle/>
          <a:p>
            <a:r>
              <a:rPr lang="en-US" dirty="0"/>
              <a:t>Digital Images</a:t>
            </a:r>
          </a:p>
        </p:txBody>
      </p:sp>
      <p:pic>
        <p:nvPicPr>
          <p:cNvPr id="5" name="Content Placeholder 4">
            <a:extLst>
              <a:ext uri="{FF2B5EF4-FFF2-40B4-BE49-F238E27FC236}">
                <a16:creationId xmlns:a16="http://schemas.microsoft.com/office/drawing/2014/main" id="{BB4B54E4-565C-4037-96AE-697B9370A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52" y="1414656"/>
            <a:ext cx="3488788" cy="5243755"/>
          </a:xfrm>
        </p:spPr>
      </p:pic>
    </p:spTree>
    <p:extLst>
      <p:ext uri="{BB962C8B-B14F-4D97-AF65-F5344CB8AC3E}">
        <p14:creationId xmlns:p14="http://schemas.microsoft.com/office/powerpoint/2010/main" val="3126790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5BBE-047C-4D30-AC4F-B9D3822DB157}"/>
              </a:ext>
            </a:extLst>
          </p:cNvPr>
          <p:cNvSpPr>
            <a:spLocks noGrp="1"/>
          </p:cNvSpPr>
          <p:nvPr>
            <p:ph type="title"/>
          </p:nvPr>
        </p:nvSpPr>
        <p:spPr/>
        <p:txBody>
          <a:bodyPr/>
          <a:lstStyle/>
          <a:p>
            <a:r>
              <a:rPr lang="en-US" dirty="0" err="1"/>
              <a:t>glBindTexture</a:t>
            </a:r>
            <a:endParaRPr lang="en-US" dirty="0"/>
          </a:p>
        </p:txBody>
      </p:sp>
      <p:sp>
        <p:nvSpPr>
          <p:cNvPr id="3" name="Content Placeholder 2">
            <a:extLst>
              <a:ext uri="{FF2B5EF4-FFF2-40B4-BE49-F238E27FC236}">
                <a16:creationId xmlns:a16="http://schemas.microsoft.com/office/drawing/2014/main" id="{F6D04432-8CD1-446E-ADD9-6D78CE870096}"/>
              </a:ext>
            </a:extLst>
          </p:cNvPr>
          <p:cNvSpPr>
            <a:spLocks noGrp="1"/>
          </p:cNvSpPr>
          <p:nvPr>
            <p:ph idx="1"/>
          </p:nvPr>
        </p:nvSpPr>
        <p:spPr/>
        <p:txBody>
          <a:bodyPr/>
          <a:lstStyle/>
          <a:p>
            <a:r>
              <a:rPr lang="en-US" dirty="0" err="1"/>
              <a:t>glBindTexture</a:t>
            </a:r>
            <a:r>
              <a:rPr lang="en-US" dirty="0"/>
              <a:t>(GL_TEXTURE_2D,textureName);</a:t>
            </a:r>
          </a:p>
          <a:p>
            <a:r>
              <a:rPr lang="en-US" dirty="0"/>
              <a:t>GL_TEXTURE_2D:  Specify that it is a 2D texture</a:t>
            </a:r>
          </a:p>
          <a:p>
            <a:r>
              <a:rPr lang="en-US" dirty="0" err="1"/>
              <a:t>textureName</a:t>
            </a:r>
            <a:r>
              <a:rPr lang="en-US" dirty="0"/>
              <a:t>: Name of the texture</a:t>
            </a:r>
          </a:p>
        </p:txBody>
      </p:sp>
    </p:spTree>
    <p:extLst>
      <p:ext uri="{BB962C8B-B14F-4D97-AF65-F5344CB8AC3E}">
        <p14:creationId xmlns:p14="http://schemas.microsoft.com/office/powerpoint/2010/main" val="1117615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9BE0-C0E4-4E7A-818C-21BD583908F8}"/>
              </a:ext>
            </a:extLst>
          </p:cNvPr>
          <p:cNvSpPr>
            <a:spLocks noGrp="1"/>
          </p:cNvSpPr>
          <p:nvPr>
            <p:ph type="title"/>
          </p:nvPr>
        </p:nvSpPr>
        <p:spPr/>
        <p:txBody>
          <a:bodyPr/>
          <a:lstStyle/>
          <a:p>
            <a:r>
              <a:rPr lang="en-US" dirty="0"/>
              <a:t>glTexImage2D</a:t>
            </a:r>
          </a:p>
        </p:txBody>
      </p:sp>
      <p:sp>
        <p:nvSpPr>
          <p:cNvPr id="3" name="Content Placeholder 2">
            <a:extLst>
              <a:ext uri="{FF2B5EF4-FFF2-40B4-BE49-F238E27FC236}">
                <a16:creationId xmlns:a16="http://schemas.microsoft.com/office/drawing/2014/main" id="{4149A603-F173-40BF-832C-56936186AA04}"/>
              </a:ext>
            </a:extLst>
          </p:cNvPr>
          <p:cNvSpPr>
            <a:spLocks noGrp="1"/>
          </p:cNvSpPr>
          <p:nvPr>
            <p:ph idx="1"/>
          </p:nvPr>
        </p:nvSpPr>
        <p:spPr/>
        <p:txBody>
          <a:bodyPr>
            <a:normAutofit/>
          </a:bodyPr>
          <a:lstStyle/>
          <a:p>
            <a:r>
              <a:rPr lang="en-US" dirty="0"/>
              <a:t>glTexImage2D(GL_TEXTURE_2D, level, components, width, height, border, format, type, </a:t>
            </a:r>
            <a:r>
              <a:rPr lang="en-US" dirty="0" err="1"/>
              <a:t>tarray</a:t>
            </a:r>
            <a:r>
              <a:rPr lang="en-US" dirty="0"/>
              <a:t>)</a:t>
            </a:r>
          </a:p>
          <a:p>
            <a:r>
              <a:rPr lang="en-US" dirty="0"/>
              <a:t>GL_TEXTURE_2D:  Specify that it is a 2D texture</a:t>
            </a:r>
          </a:p>
          <a:p>
            <a:r>
              <a:rPr lang="en-US" dirty="0"/>
              <a:t>Level: Used for specifying levels of detail for mipmapping</a:t>
            </a:r>
          </a:p>
          <a:p>
            <a:r>
              <a:rPr lang="en-US" dirty="0"/>
              <a:t>Components: Generally is 0 which means GL_RGB, Represents components and resolution of components</a:t>
            </a:r>
          </a:p>
          <a:p>
            <a:r>
              <a:rPr lang="en-US" dirty="0"/>
              <a:t>Width, Height: The size of the texture must be powers of 2</a:t>
            </a:r>
          </a:p>
          <a:p>
            <a:r>
              <a:rPr lang="en-US" dirty="0"/>
              <a:t>Border Format:  Specify what the data is (GL_RGB, GL_RGBA, …)</a:t>
            </a:r>
          </a:p>
          <a:p>
            <a:r>
              <a:rPr lang="en-US" dirty="0"/>
              <a:t>Type: Specify data type (GL_UNSIGNED_BYTE, GL_BYTE, …)</a:t>
            </a:r>
          </a:p>
        </p:txBody>
      </p:sp>
    </p:spTree>
    <p:extLst>
      <p:ext uri="{BB962C8B-B14F-4D97-AF65-F5344CB8AC3E}">
        <p14:creationId xmlns:p14="http://schemas.microsoft.com/office/powerpoint/2010/main" val="3428073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64BB-2CEB-477E-9C30-25E09C31CAA9}"/>
              </a:ext>
            </a:extLst>
          </p:cNvPr>
          <p:cNvSpPr>
            <a:spLocks noGrp="1"/>
          </p:cNvSpPr>
          <p:nvPr>
            <p:ph type="title"/>
          </p:nvPr>
        </p:nvSpPr>
        <p:spPr/>
        <p:txBody>
          <a:bodyPr/>
          <a:lstStyle/>
          <a:p>
            <a:r>
              <a:rPr lang="en-US" dirty="0" err="1"/>
              <a:t>glTexParameteri</a:t>
            </a:r>
            <a:endParaRPr lang="en-US" dirty="0"/>
          </a:p>
        </p:txBody>
      </p:sp>
      <p:sp>
        <p:nvSpPr>
          <p:cNvPr id="3" name="Content Placeholder 2">
            <a:extLst>
              <a:ext uri="{FF2B5EF4-FFF2-40B4-BE49-F238E27FC236}">
                <a16:creationId xmlns:a16="http://schemas.microsoft.com/office/drawing/2014/main" id="{F1B21921-8F9B-45B3-9CC2-AEDF9DD3B951}"/>
              </a:ext>
            </a:extLst>
          </p:cNvPr>
          <p:cNvSpPr>
            <a:spLocks noGrp="1"/>
          </p:cNvSpPr>
          <p:nvPr>
            <p:ph idx="1"/>
          </p:nvPr>
        </p:nvSpPr>
        <p:spPr/>
        <p:txBody>
          <a:bodyPr>
            <a:normAutofit fontScale="92500" lnSpcReduction="20000"/>
          </a:bodyPr>
          <a:lstStyle/>
          <a:p>
            <a:r>
              <a:rPr lang="en-US" dirty="0" err="1"/>
              <a:t>glTexParameteri</a:t>
            </a:r>
            <a:r>
              <a:rPr lang="en-US" dirty="0"/>
              <a:t>(GL_TEXTURE_2D, GL_TEXTURE_MAG_FILTER, GL_LINEAR);</a:t>
            </a:r>
          </a:p>
          <a:p>
            <a:r>
              <a:rPr lang="en-US" dirty="0"/>
              <a:t>This function sets several texture mapping parameters. These parameters are bound to the current texture state that can be made current with </a:t>
            </a:r>
            <a:r>
              <a:rPr lang="en-US" dirty="0" err="1"/>
              <a:t>glBindTexture</a:t>
            </a:r>
            <a:r>
              <a:rPr lang="en-US" dirty="0"/>
              <a:t>.</a:t>
            </a:r>
          </a:p>
          <a:p>
            <a:r>
              <a:rPr lang="en-US" dirty="0"/>
              <a:t>parameters:</a:t>
            </a:r>
          </a:p>
          <a:p>
            <a:r>
              <a:rPr lang="en-US" dirty="0"/>
              <a:t>P1: </a:t>
            </a:r>
            <a:r>
              <a:rPr lang="en-US" dirty="0" err="1"/>
              <a:t>GLenum</a:t>
            </a:r>
            <a:r>
              <a:rPr lang="en-US" dirty="0"/>
              <a:t>: The texture target for which this parameter applies. Must be one of GL_TEXTURE_1D, GL_TEXTURE_2D, GL_TEXTURE_3D, or GL_TEXTURE_CUBE_MAP.</a:t>
            </a:r>
          </a:p>
          <a:p>
            <a:r>
              <a:rPr lang="en-US" dirty="0"/>
              <a:t>P2: </a:t>
            </a:r>
            <a:r>
              <a:rPr lang="en-US" dirty="0" err="1"/>
              <a:t>GLenum</a:t>
            </a:r>
            <a:r>
              <a:rPr lang="en-US" dirty="0"/>
              <a:t>: The texturing parameter to set. GL_TEXTURE_MAG_FILTER  Returns the texture magnification filter value</a:t>
            </a:r>
          </a:p>
          <a:p>
            <a:r>
              <a:rPr lang="en-US" dirty="0"/>
              <a:t>P3: </a:t>
            </a:r>
            <a:r>
              <a:rPr lang="en-US" dirty="0" err="1"/>
              <a:t>GLfloat</a:t>
            </a:r>
            <a:r>
              <a:rPr lang="en-US" dirty="0"/>
              <a:t> or </a:t>
            </a:r>
            <a:r>
              <a:rPr lang="en-US" dirty="0" err="1"/>
              <a:t>GLfloat</a:t>
            </a:r>
            <a:r>
              <a:rPr lang="en-US" dirty="0"/>
              <a:t>* or </a:t>
            </a:r>
            <a:r>
              <a:rPr lang="en-US" dirty="0" err="1"/>
              <a:t>GLint</a:t>
            </a:r>
            <a:r>
              <a:rPr lang="en-US" dirty="0"/>
              <a:t> or </a:t>
            </a:r>
            <a:r>
              <a:rPr lang="en-US" dirty="0" err="1"/>
              <a:t>GLint</a:t>
            </a:r>
            <a:r>
              <a:rPr lang="en-US" dirty="0"/>
              <a:t>*: Value of the parameter specified by </a:t>
            </a:r>
            <a:r>
              <a:rPr lang="en-US" dirty="0" err="1"/>
              <a:t>pname</a:t>
            </a:r>
            <a:r>
              <a:rPr lang="en-US" dirty="0"/>
              <a:t>.</a:t>
            </a:r>
          </a:p>
        </p:txBody>
      </p:sp>
    </p:spTree>
    <p:extLst>
      <p:ext uri="{BB962C8B-B14F-4D97-AF65-F5344CB8AC3E}">
        <p14:creationId xmlns:p14="http://schemas.microsoft.com/office/powerpoint/2010/main" val="3565607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AC25-48BF-4782-843A-ADDD58A9F198}"/>
              </a:ext>
            </a:extLst>
          </p:cNvPr>
          <p:cNvSpPr>
            <a:spLocks noGrp="1"/>
          </p:cNvSpPr>
          <p:nvPr>
            <p:ph type="title"/>
          </p:nvPr>
        </p:nvSpPr>
        <p:spPr/>
        <p:txBody>
          <a:bodyPr/>
          <a:lstStyle/>
          <a:p>
            <a:r>
              <a:rPr lang="en-US" dirty="0"/>
              <a:t>GL_REPEAT Instead of GL_LINEAR</a:t>
            </a:r>
          </a:p>
        </p:txBody>
      </p:sp>
      <p:pic>
        <p:nvPicPr>
          <p:cNvPr id="5" name="Content Placeholder 4">
            <a:extLst>
              <a:ext uri="{FF2B5EF4-FFF2-40B4-BE49-F238E27FC236}">
                <a16:creationId xmlns:a16="http://schemas.microsoft.com/office/drawing/2014/main" id="{0E78E6AC-7D45-4AAA-86E7-810EA6435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621" y="1690688"/>
            <a:ext cx="6274191" cy="4823512"/>
          </a:xfrm>
        </p:spPr>
      </p:pic>
    </p:spTree>
    <p:extLst>
      <p:ext uri="{BB962C8B-B14F-4D97-AF65-F5344CB8AC3E}">
        <p14:creationId xmlns:p14="http://schemas.microsoft.com/office/powerpoint/2010/main" val="3430668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8B9E-39F3-4420-BF5C-C1F7B568C129}"/>
              </a:ext>
            </a:extLst>
          </p:cNvPr>
          <p:cNvSpPr>
            <a:spLocks noGrp="1"/>
          </p:cNvSpPr>
          <p:nvPr>
            <p:ph type="title"/>
          </p:nvPr>
        </p:nvSpPr>
        <p:spPr/>
        <p:txBody>
          <a:bodyPr/>
          <a:lstStyle/>
          <a:p>
            <a:r>
              <a:rPr lang="en-US" dirty="0"/>
              <a:t>GL_CLAMP</a:t>
            </a:r>
          </a:p>
        </p:txBody>
      </p:sp>
      <p:pic>
        <p:nvPicPr>
          <p:cNvPr id="5" name="Content Placeholder 4">
            <a:extLst>
              <a:ext uri="{FF2B5EF4-FFF2-40B4-BE49-F238E27FC236}">
                <a16:creationId xmlns:a16="http://schemas.microsoft.com/office/drawing/2014/main" id="{FA654FBD-05AA-4F86-8761-18BCF42A30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058" y="1580428"/>
            <a:ext cx="6625883" cy="5012624"/>
          </a:xfrm>
        </p:spPr>
      </p:pic>
    </p:spTree>
    <p:extLst>
      <p:ext uri="{BB962C8B-B14F-4D97-AF65-F5344CB8AC3E}">
        <p14:creationId xmlns:p14="http://schemas.microsoft.com/office/powerpoint/2010/main" val="343009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009B-D42D-412D-A292-AC25ACC01D2A}"/>
              </a:ext>
            </a:extLst>
          </p:cNvPr>
          <p:cNvSpPr>
            <a:spLocks noGrp="1"/>
          </p:cNvSpPr>
          <p:nvPr>
            <p:ph type="title"/>
          </p:nvPr>
        </p:nvSpPr>
        <p:spPr/>
        <p:txBody>
          <a:bodyPr/>
          <a:lstStyle/>
          <a:p>
            <a:r>
              <a:rPr lang="en-US" dirty="0"/>
              <a:t>GL_NEAREST</a:t>
            </a:r>
          </a:p>
        </p:txBody>
      </p:sp>
      <p:pic>
        <p:nvPicPr>
          <p:cNvPr id="5" name="Content Placeholder 4">
            <a:extLst>
              <a:ext uri="{FF2B5EF4-FFF2-40B4-BE49-F238E27FC236}">
                <a16:creationId xmlns:a16="http://schemas.microsoft.com/office/drawing/2014/main" id="{D47B7DD3-1BEA-4209-A2F5-364B3E6A6D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875" y="1690688"/>
            <a:ext cx="4685303" cy="4845029"/>
          </a:xfrm>
        </p:spPr>
      </p:pic>
    </p:spTree>
    <p:extLst>
      <p:ext uri="{BB962C8B-B14F-4D97-AF65-F5344CB8AC3E}">
        <p14:creationId xmlns:p14="http://schemas.microsoft.com/office/powerpoint/2010/main" val="523360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0075-5926-466E-801A-4DDFCC7ED375}"/>
              </a:ext>
            </a:extLst>
          </p:cNvPr>
          <p:cNvSpPr>
            <a:spLocks noGrp="1"/>
          </p:cNvSpPr>
          <p:nvPr>
            <p:ph type="title"/>
          </p:nvPr>
        </p:nvSpPr>
        <p:spPr/>
        <p:txBody>
          <a:bodyPr/>
          <a:lstStyle/>
          <a:p>
            <a:r>
              <a:rPr lang="en-US" dirty="0"/>
              <a:t>GL_LINEAR</a:t>
            </a:r>
          </a:p>
        </p:txBody>
      </p:sp>
      <p:pic>
        <p:nvPicPr>
          <p:cNvPr id="5" name="Content Placeholder 4">
            <a:extLst>
              <a:ext uri="{FF2B5EF4-FFF2-40B4-BE49-F238E27FC236}">
                <a16:creationId xmlns:a16="http://schemas.microsoft.com/office/drawing/2014/main" id="{416C1A0D-AD1D-4221-A0E2-EBABA92E8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318" y="1876163"/>
            <a:ext cx="4281439" cy="4448684"/>
          </a:xfrm>
        </p:spPr>
      </p:pic>
    </p:spTree>
    <p:extLst>
      <p:ext uri="{BB962C8B-B14F-4D97-AF65-F5344CB8AC3E}">
        <p14:creationId xmlns:p14="http://schemas.microsoft.com/office/powerpoint/2010/main" val="297455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8A43-49E0-44E0-A1FD-7B5456882278}"/>
              </a:ext>
            </a:extLst>
          </p:cNvPr>
          <p:cNvSpPr>
            <a:spLocks noGrp="1"/>
          </p:cNvSpPr>
          <p:nvPr>
            <p:ph type="title"/>
          </p:nvPr>
        </p:nvSpPr>
        <p:spPr/>
        <p:txBody>
          <a:bodyPr/>
          <a:lstStyle/>
          <a:p>
            <a:r>
              <a:rPr lang="en-US" dirty="0" err="1"/>
              <a:t>glTexGen</a:t>
            </a:r>
            <a:endParaRPr lang="en-US" dirty="0"/>
          </a:p>
        </p:txBody>
      </p:sp>
      <p:sp>
        <p:nvSpPr>
          <p:cNvPr id="3" name="Content Placeholder 2">
            <a:extLst>
              <a:ext uri="{FF2B5EF4-FFF2-40B4-BE49-F238E27FC236}">
                <a16:creationId xmlns:a16="http://schemas.microsoft.com/office/drawing/2014/main" id="{78A70411-044B-4DCB-8B36-8C4E491D6DE1}"/>
              </a:ext>
            </a:extLst>
          </p:cNvPr>
          <p:cNvSpPr>
            <a:spLocks noGrp="1"/>
          </p:cNvSpPr>
          <p:nvPr>
            <p:ph idx="1"/>
          </p:nvPr>
        </p:nvSpPr>
        <p:spPr/>
        <p:txBody>
          <a:bodyPr/>
          <a:lstStyle/>
          <a:p>
            <a:r>
              <a:rPr lang="en-US" dirty="0"/>
              <a:t>void </a:t>
            </a:r>
            <a:r>
              <a:rPr lang="en-US" dirty="0" err="1"/>
              <a:t>glTexGeni</a:t>
            </a:r>
            <a:r>
              <a:rPr lang="en-US" dirty="0"/>
              <a:t>( </a:t>
            </a:r>
            <a:r>
              <a:rPr lang="en-US" dirty="0" err="1"/>
              <a:t>GLenum</a:t>
            </a:r>
            <a:r>
              <a:rPr lang="en-US" dirty="0"/>
              <a:t> </a:t>
            </a:r>
            <a:r>
              <a:rPr lang="en-US" dirty="0" err="1"/>
              <a:t>coord</a:t>
            </a:r>
            <a:r>
              <a:rPr lang="en-US" dirty="0"/>
              <a:t>, </a:t>
            </a:r>
            <a:r>
              <a:rPr lang="en-US" dirty="0" err="1"/>
              <a:t>GLenum</a:t>
            </a:r>
            <a:r>
              <a:rPr lang="en-US" dirty="0"/>
              <a:t> </a:t>
            </a:r>
            <a:r>
              <a:rPr lang="en-US" dirty="0" err="1"/>
              <a:t>pname</a:t>
            </a:r>
            <a:r>
              <a:rPr lang="en-US" dirty="0"/>
              <a:t>, </a:t>
            </a:r>
            <a:r>
              <a:rPr lang="en-US" dirty="0" err="1"/>
              <a:t>GLint</a:t>
            </a:r>
            <a:r>
              <a:rPr lang="en-US" dirty="0"/>
              <a:t> param);</a:t>
            </a:r>
          </a:p>
          <a:p>
            <a:r>
              <a:rPr lang="en-US" dirty="0" err="1"/>
              <a:t>glTexGen</a:t>
            </a:r>
            <a:r>
              <a:rPr lang="en-US" dirty="0"/>
              <a:t> selects a texture-coordinate generation function or supplies coefficients for one of the functions. </a:t>
            </a:r>
            <a:r>
              <a:rPr lang="en-US" dirty="0" err="1"/>
              <a:t>coord</a:t>
            </a:r>
            <a:r>
              <a:rPr lang="en-US" dirty="0"/>
              <a:t> names one of the (s, t, r, q) texture coordinates; it must be one of the symbols GL_S, GL_T, GL_R, or GL_Q.</a:t>
            </a:r>
          </a:p>
          <a:p>
            <a:r>
              <a:rPr lang="en-US" dirty="0"/>
              <a:t>Coord: Specifies a texture coordinate. Must be one of GL_S, GL_T, GL_R, or GL_Q.</a:t>
            </a:r>
          </a:p>
          <a:p>
            <a:r>
              <a:rPr lang="en-US" dirty="0" err="1"/>
              <a:t>Pname</a:t>
            </a:r>
            <a:r>
              <a:rPr lang="en-US" dirty="0"/>
              <a:t>: Specifies the symbolic name of the texture-coordinate generation function or function parameters. Must be GL_TEXTURE_GEN_MODE, GL_OBJECT_PLANE, or GL_EYE_PLANE.</a:t>
            </a:r>
          </a:p>
        </p:txBody>
      </p:sp>
    </p:spTree>
    <p:extLst>
      <p:ext uri="{BB962C8B-B14F-4D97-AF65-F5344CB8AC3E}">
        <p14:creationId xmlns:p14="http://schemas.microsoft.com/office/powerpoint/2010/main" val="296888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A2B-CAEE-4CAA-B3A4-C6AAA2F1601D}"/>
              </a:ext>
            </a:extLst>
          </p:cNvPr>
          <p:cNvSpPr>
            <a:spLocks noGrp="1"/>
          </p:cNvSpPr>
          <p:nvPr>
            <p:ph type="title"/>
          </p:nvPr>
        </p:nvSpPr>
        <p:spPr/>
        <p:txBody>
          <a:bodyPr/>
          <a:lstStyle/>
          <a:p>
            <a:r>
              <a:rPr lang="en-US" dirty="0" err="1"/>
              <a:t>glTexGen</a:t>
            </a:r>
            <a:endParaRPr lang="en-US" dirty="0"/>
          </a:p>
        </p:txBody>
      </p:sp>
      <p:sp>
        <p:nvSpPr>
          <p:cNvPr id="3" name="Content Placeholder 2">
            <a:extLst>
              <a:ext uri="{FF2B5EF4-FFF2-40B4-BE49-F238E27FC236}">
                <a16:creationId xmlns:a16="http://schemas.microsoft.com/office/drawing/2014/main" id="{7F45057D-8896-4FC2-B43B-C011E70C3320}"/>
              </a:ext>
            </a:extLst>
          </p:cNvPr>
          <p:cNvSpPr>
            <a:spLocks noGrp="1"/>
          </p:cNvSpPr>
          <p:nvPr>
            <p:ph idx="1"/>
          </p:nvPr>
        </p:nvSpPr>
        <p:spPr/>
        <p:txBody>
          <a:bodyPr/>
          <a:lstStyle/>
          <a:p>
            <a:r>
              <a:rPr lang="en-US" dirty="0"/>
              <a:t>Params: Specifies a pointer to an array of texture generation parameters. If </a:t>
            </a:r>
            <a:r>
              <a:rPr lang="en-US" dirty="0" err="1"/>
              <a:t>pname</a:t>
            </a:r>
            <a:r>
              <a:rPr lang="en-US" dirty="0"/>
              <a:t> is GL_TEXTURE_GEN_MODE, then the array must contain a single symbolic constant, one of GL_OBJECT_LINEAR, GL_EYE_LINEAR, GL_SPHERE_MAP, GL_NORMAL_MAP, or GL_REFLECTION_MAP. Otherwise, params holds the coefficients for the texture-coordinate generation function specified by </a:t>
            </a:r>
            <a:r>
              <a:rPr lang="en-US" dirty="0" err="1"/>
              <a:t>pname</a:t>
            </a:r>
            <a:r>
              <a:rPr lang="en-US" dirty="0"/>
              <a:t>.</a:t>
            </a:r>
          </a:p>
        </p:txBody>
      </p:sp>
    </p:spTree>
    <p:extLst>
      <p:ext uri="{BB962C8B-B14F-4D97-AF65-F5344CB8AC3E}">
        <p14:creationId xmlns:p14="http://schemas.microsoft.com/office/powerpoint/2010/main" val="9493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Texture Mapping </a:t>
            </a:r>
            <a:endParaRPr lang="en-US" b="1" dirty="0"/>
          </a:p>
        </p:txBody>
      </p:sp>
      <p:sp>
        <p:nvSpPr>
          <p:cNvPr id="3" name="Content Placeholder 2"/>
          <p:cNvSpPr>
            <a:spLocks noGrp="1"/>
          </p:cNvSpPr>
          <p:nvPr>
            <p:ph idx="1"/>
          </p:nvPr>
        </p:nvSpPr>
        <p:spPr>
          <a:xfrm>
            <a:off x="838200" y="1797050"/>
            <a:ext cx="11163300" cy="4351338"/>
          </a:xfrm>
        </p:spPr>
        <p:txBody>
          <a:bodyPr/>
          <a:lstStyle/>
          <a:p>
            <a:pPr algn="just"/>
            <a:r>
              <a:rPr lang="en-US" dirty="0" smtClean="0"/>
              <a:t>A </a:t>
            </a:r>
            <a:r>
              <a:rPr lang="en-US" dirty="0"/>
              <a:t>graphic design process in which a two-dimensional (2-D) surface, called a </a:t>
            </a:r>
            <a:r>
              <a:rPr lang="en-US" i="1" dirty="0"/>
              <a:t>texture map</a:t>
            </a:r>
            <a:r>
              <a:rPr lang="en-US" dirty="0"/>
              <a:t>, is "wrapped around" a three-dimensional (</a:t>
            </a:r>
            <a:r>
              <a:rPr lang="en-US" u="sng" dirty="0">
                <a:hlinkClick r:id="rId2"/>
              </a:rPr>
              <a:t>3-D</a:t>
            </a:r>
            <a:r>
              <a:rPr lang="en-US" dirty="0"/>
              <a:t>)object</a:t>
            </a:r>
            <a:r>
              <a:rPr lang="en-US" dirty="0" smtClean="0"/>
              <a:t>.</a:t>
            </a:r>
          </a:p>
          <a:p>
            <a:pPr algn="just"/>
            <a:r>
              <a:rPr lang="en-US" dirty="0" smtClean="0"/>
              <a:t>3-D </a:t>
            </a:r>
            <a:r>
              <a:rPr lang="en-US" dirty="0"/>
              <a:t>object acquires a surface texture similar to that of the 2-D surface. </a:t>
            </a:r>
            <a:endParaRPr lang="en-US" dirty="0" smtClean="0"/>
          </a:p>
          <a:p>
            <a:pPr algn="just"/>
            <a:r>
              <a:rPr lang="en-US" dirty="0" smtClean="0"/>
              <a:t>Texture </a:t>
            </a:r>
            <a:r>
              <a:rPr lang="en-US" dirty="0"/>
              <a:t>mapping is the electronic equivalent of applying wallpaper, </a:t>
            </a:r>
            <a:r>
              <a:rPr lang="en-US" dirty="0" smtClean="0"/>
              <a:t>paint, or </a:t>
            </a:r>
            <a:r>
              <a:rPr lang="en-US" dirty="0"/>
              <a:t>veneer to a real object.</a:t>
            </a:r>
          </a:p>
        </p:txBody>
      </p:sp>
      <p:sp>
        <p:nvSpPr>
          <p:cNvPr id="4" name="AutoShape 2" descr="Image result for what is texture mapping"/>
          <p:cNvSpPr>
            <a:spLocks noChangeAspect="1" noChangeArrowheads="1"/>
          </p:cNvSpPr>
          <p:nvPr/>
        </p:nvSpPr>
        <p:spPr bwMode="auto">
          <a:xfrm>
            <a:off x="-2913052" y="-144463"/>
            <a:ext cx="3373427" cy="33734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18541"/>
            <a:ext cx="5110923" cy="2164268"/>
          </a:xfrm>
          <a:prstGeom prst="rect">
            <a:avLst/>
          </a:prstGeom>
        </p:spPr>
      </p:pic>
    </p:spTree>
    <p:extLst>
      <p:ext uri="{BB962C8B-B14F-4D97-AF65-F5344CB8AC3E}">
        <p14:creationId xmlns:p14="http://schemas.microsoft.com/office/powerpoint/2010/main" val="545455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7834-8D90-4C9C-A2F4-DEFDC147021D}"/>
              </a:ext>
            </a:extLst>
          </p:cNvPr>
          <p:cNvSpPr>
            <a:spLocks noGrp="1"/>
          </p:cNvSpPr>
          <p:nvPr>
            <p:ph type="title"/>
          </p:nvPr>
        </p:nvSpPr>
        <p:spPr/>
        <p:txBody>
          <a:bodyPr/>
          <a:lstStyle/>
          <a:p>
            <a:r>
              <a:rPr lang="en-US" dirty="0"/>
              <a:t>Texture Mapping</a:t>
            </a:r>
          </a:p>
        </p:txBody>
      </p:sp>
      <p:sp>
        <p:nvSpPr>
          <p:cNvPr id="3" name="Content Placeholder 2">
            <a:extLst>
              <a:ext uri="{FF2B5EF4-FFF2-40B4-BE49-F238E27FC236}">
                <a16:creationId xmlns:a16="http://schemas.microsoft.com/office/drawing/2014/main" id="{2884D56E-BB55-474C-A9CF-69589C9C069F}"/>
              </a:ext>
            </a:extLst>
          </p:cNvPr>
          <p:cNvSpPr>
            <a:spLocks noGrp="1"/>
          </p:cNvSpPr>
          <p:nvPr>
            <p:ph idx="1"/>
          </p:nvPr>
        </p:nvSpPr>
        <p:spPr/>
        <p:txBody>
          <a:bodyPr>
            <a:normAutofit/>
          </a:bodyPr>
          <a:lstStyle/>
          <a:p>
            <a:r>
              <a:rPr lang="en-US" b="1" dirty="0"/>
              <a:t>Texture mapping </a:t>
            </a:r>
            <a:r>
              <a:rPr lang="en-US" dirty="0"/>
              <a:t>uses an image (or texture) to influence the color of a fragment. Textures can be specified using a fixed pattern, such as the regular patterns often used to fill polygons; by a procedural texture-generation method; or through a digitized image</a:t>
            </a:r>
            <a:r>
              <a:rPr lang="en-US" dirty="0" smtClean="0"/>
              <a:t>.</a:t>
            </a:r>
            <a:endParaRPr lang="en-US" dirty="0"/>
          </a:p>
        </p:txBody>
      </p:sp>
      <p:pic>
        <p:nvPicPr>
          <p:cNvPr id="5" name="Picture 4">
            <a:extLst>
              <a:ext uri="{FF2B5EF4-FFF2-40B4-BE49-F238E27FC236}">
                <a16:creationId xmlns:a16="http://schemas.microsoft.com/office/drawing/2014/main" id="{8AAF225C-6C5D-44A2-A2C7-AA9787265C9D}"/>
              </a:ext>
            </a:extLst>
          </p:cNvPr>
          <p:cNvPicPr>
            <a:picLocks noChangeAspect="1"/>
          </p:cNvPicPr>
          <p:nvPr/>
        </p:nvPicPr>
        <p:blipFill rotWithShape="1">
          <a:blip r:embed="rId2">
            <a:extLst>
              <a:ext uri="{28A0092B-C50C-407E-A947-70E740481C1C}">
                <a14:useLocalDpi xmlns:a14="http://schemas.microsoft.com/office/drawing/2010/main" val="0"/>
              </a:ext>
            </a:extLst>
          </a:blip>
          <a:srcRect b="16801"/>
          <a:stretch/>
        </p:blipFill>
        <p:spPr>
          <a:xfrm>
            <a:off x="3456188" y="3981515"/>
            <a:ext cx="4887007" cy="2195448"/>
          </a:xfrm>
          <a:prstGeom prst="rect">
            <a:avLst/>
          </a:prstGeom>
        </p:spPr>
      </p:pic>
    </p:spTree>
    <p:extLst>
      <p:ext uri="{BB962C8B-B14F-4D97-AF65-F5344CB8AC3E}">
        <p14:creationId xmlns:p14="http://schemas.microsoft.com/office/powerpoint/2010/main" val="3245089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978"/>
            <a:ext cx="10515600" cy="1325563"/>
          </a:xfrm>
        </p:spPr>
        <p:txBody>
          <a:bodyPr/>
          <a:lstStyle/>
          <a:p>
            <a:r>
              <a:rPr lang="en-US" b="1" dirty="0" smtClean="0"/>
              <a:t>Why Texture Mapping </a:t>
            </a:r>
            <a:endParaRPr lang="en-US" dirty="0"/>
          </a:p>
        </p:txBody>
      </p:sp>
      <p:sp>
        <p:nvSpPr>
          <p:cNvPr id="3" name="Content Placeholder 2"/>
          <p:cNvSpPr>
            <a:spLocks noGrp="1"/>
          </p:cNvSpPr>
          <p:nvPr>
            <p:ph idx="1"/>
          </p:nvPr>
        </p:nvSpPr>
        <p:spPr>
          <a:xfrm>
            <a:off x="838200" y="1406411"/>
            <a:ext cx="10515600" cy="4351338"/>
          </a:xfrm>
        </p:spPr>
        <p:txBody>
          <a:bodyPr/>
          <a:lstStyle/>
          <a:p>
            <a:r>
              <a:rPr lang="en-US" dirty="0" smtClean="0"/>
              <a:t>Adds realism to the scene</a:t>
            </a:r>
          </a:p>
          <a:p>
            <a:r>
              <a:rPr lang="en-US" dirty="0" smtClean="0"/>
              <a:t>Draw a large brick wall without texturing, each brick must be drawn as a separate polygon</a:t>
            </a:r>
          </a:p>
          <a:p>
            <a:r>
              <a:rPr lang="en-US" dirty="0" smtClean="0"/>
              <a:t>But With texturing a large flat wall is just a single polygon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062" y="3291795"/>
            <a:ext cx="5095875" cy="3275920"/>
          </a:xfrm>
          <a:prstGeom prst="rect">
            <a:avLst/>
          </a:prstGeom>
          <a:effectLst>
            <a:reflection blurRad="1270000" stA="0" dist="1270000" dir="5400000" sy="-100000" algn="bl" rotWithShape="0"/>
          </a:effectLst>
        </p:spPr>
      </p:pic>
    </p:spTree>
    <p:extLst>
      <p:ext uri="{BB962C8B-B14F-4D97-AF65-F5344CB8AC3E}">
        <p14:creationId xmlns:p14="http://schemas.microsoft.com/office/powerpoint/2010/main" val="124435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457F-159B-43AE-8E46-462C1E12582E}"/>
              </a:ext>
            </a:extLst>
          </p:cNvPr>
          <p:cNvSpPr>
            <a:spLocks noGrp="1"/>
          </p:cNvSpPr>
          <p:nvPr>
            <p:ph type="title"/>
          </p:nvPr>
        </p:nvSpPr>
        <p:spPr/>
        <p:txBody>
          <a:bodyPr/>
          <a:lstStyle/>
          <a:p>
            <a:r>
              <a:rPr lang="en-US" dirty="0"/>
              <a:t>Example of Texture</a:t>
            </a:r>
          </a:p>
        </p:txBody>
      </p:sp>
      <p:pic>
        <p:nvPicPr>
          <p:cNvPr id="5" name="Content Placeholder 4">
            <a:extLst>
              <a:ext uri="{FF2B5EF4-FFF2-40B4-BE49-F238E27FC236}">
                <a16:creationId xmlns:a16="http://schemas.microsoft.com/office/drawing/2014/main" id="{BB7B920B-3ED2-4A84-872E-978CF04AB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352" y="1392318"/>
            <a:ext cx="6260122" cy="5245457"/>
          </a:xfrm>
        </p:spPr>
      </p:pic>
    </p:spTree>
    <p:extLst>
      <p:ext uri="{BB962C8B-B14F-4D97-AF65-F5344CB8AC3E}">
        <p14:creationId xmlns:p14="http://schemas.microsoft.com/office/powerpoint/2010/main" val="3733856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E9AD-476F-48A1-AB05-4A478E6A24C9}"/>
              </a:ext>
            </a:extLst>
          </p:cNvPr>
          <p:cNvSpPr>
            <a:spLocks noGrp="1"/>
          </p:cNvSpPr>
          <p:nvPr>
            <p:ph type="title"/>
          </p:nvPr>
        </p:nvSpPr>
        <p:spPr/>
        <p:txBody>
          <a:bodyPr/>
          <a:lstStyle/>
          <a:p>
            <a:r>
              <a:rPr lang="en-US" dirty="0"/>
              <a:t>Example of Texture Mapping</a:t>
            </a:r>
          </a:p>
        </p:txBody>
      </p:sp>
      <p:pic>
        <p:nvPicPr>
          <p:cNvPr id="5" name="Content Placeholder 4">
            <a:extLst>
              <a:ext uri="{FF2B5EF4-FFF2-40B4-BE49-F238E27FC236}">
                <a16:creationId xmlns:a16="http://schemas.microsoft.com/office/drawing/2014/main" id="{04EE8C1E-E883-4B9F-9A89-CC59FF8A7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533" y="1825625"/>
            <a:ext cx="8314933" cy="4351338"/>
          </a:xfrm>
        </p:spPr>
      </p:pic>
    </p:spTree>
    <p:extLst>
      <p:ext uri="{BB962C8B-B14F-4D97-AF65-F5344CB8AC3E}">
        <p14:creationId xmlns:p14="http://schemas.microsoft.com/office/powerpoint/2010/main" val="2156445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CDE3-80BE-4F5C-B3A9-9152CDD98618}"/>
              </a:ext>
            </a:extLst>
          </p:cNvPr>
          <p:cNvSpPr>
            <a:spLocks noGrp="1"/>
          </p:cNvSpPr>
          <p:nvPr>
            <p:ph type="title"/>
          </p:nvPr>
        </p:nvSpPr>
        <p:spPr/>
        <p:txBody>
          <a:bodyPr/>
          <a:lstStyle/>
          <a:p>
            <a:r>
              <a:rPr lang="en-US" dirty="0"/>
              <a:t>Two Dimensional Texture Mapping</a:t>
            </a:r>
          </a:p>
        </p:txBody>
      </p:sp>
      <p:sp>
        <p:nvSpPr>
          <p:cNvPr id="3" name="Content Placeholder 2">
            <a:extLst>
              <a:ext uri="{FF2B5EF4-FFF2-40B4-BE49-F238E27FC236}">
                <a16:creationId xmlns:a16="http://schemas.microsoft.com/office/drawing/2014/main" id="{18FA5211-6F8F-4221-8A40-F090BA1CC236}"/>
              </a:ext>
            </a:extLst>
          </p:cNvPr>
          <p:cNvSpPr>
            <a:spLocks noGrp="1"/>
          </p:cNvSpPr>
          <p:nvPr>
            <p:ph idx="1"/>
          </p:nvPr>
        </p:nvSpPr>
        <p:spPr/>
        <p:txBody>
          <a:bodyPr>
            <a:normAutofit lnSpcReduction="10000"/>
          </a:bodyPr>
          <a:lstStyle/>
          <a:p>
            <a:r>
              <a:rPr lang="en-US" dirty="0"/>
              <a:t>Although there are multiple approaches to texture mapping, all require a sequence of steps that involve mappings among three or four different coordinate systems. At various stages in the process, we shall be working with:</a:t>
            </a:r>
          </a:p>
          <a:p>
            <a:r>
              <a:rPr lang="en-US" dirty="0"/>
              <a:t>screen coordinates, where the final image is produced; </a:t>
            </a:r>
          </a:p>
          <a:p>
            <a:r>
              <a:rPr lang="en-US" dirty="0"/>
              <a:t>object coordinates, where we describe the objects upon which the textures will be mapped; </a:t>
            </a:r>
          </a:p>
          <a:p>
            <a:r>
              <a:rPr lang="en-US" dirty="0"/>
              <a:t>texture coordinates, which we use to locate positions in the texture; </a:t>
            </a:r>
          </a:p>
          <a:p>
            <a:r>
              <a:rPr lang="en-US" dirty="0"/>
              <a:t>and parametric coordinates, which we use to help us define curved surfaces.</a:t>
            </a:r>
          </a:p>
        </p:txBody>
      </p:sp>
    </p:spTree>
    <p:extLst>
      <p:ext uri="{BB962C8B-B14F-4D97-AF65-F5344CB8AC3E}">
        <p14:creationId xmlns:p14="http://schemas.microsoft.com/office/powerpoint/2010/main" val="1014390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1734</Words>
  <Application>Microsoft Office PowerPoint</Application>
  <PresentationFormat>Widescreen</PresentationFormat>
  <Paragraphs>104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Texture Mapping</vt:lpstr>
      <vt:lpstr>Color Palette</vt:lpstr>
      <vt:lpstr>Digital Images</vt:lpstr>
      <vt:lpstr>What is Texture Mapping </vt:lpstr>
      <vt:lpstr>Texture Mapping</vt:lpstr>
      <vt:lpstr>Why Texture Mapping </vt:lpstr>
      <vt:lpstr>Example of Texture</vt:lpstr>
      <vt:lpstr>Example of Texture Mapping</vt:lpstr>
      <vt:lpstr>Two Dimensional Texture Mapping</vt:lpstr>
      <vt:lpstr>Two Dimensional Texture Mapping</vt:lpstr>
      <vt:lpstr>Two Dimensional Texture Mapping</vt:lpstr>
      <vt:lpstr>Two Dimensional Texture Mapping</vt:lpstr>
      <vt:lpstr>Two Dimensional Texture Mapping</vt:lpstr>
      <vt:lpstr>Two Dimensional Texture Mapping</vt:lpstr>
      <vt:lpstr>Linear Texture Mapping</vt:lpstr>
      <vt:lpstr>Linear Texture Mapping</vt:lpstr>
      <vt:lpstr>Difficulties in Texture Mapping</vt:lpstr>
      <vt:lpstr>Difficulties in Texture Mapping</vt:lpstr>
      <vt:lpstr>What is aliasing?</vt:lpstr>
      <vt:lpstr>Aliasing</vt:lpstr>
      <vt:lpstr>Moire Pattern</vt:lpstr>
      <vt:lpstr>Anti-Aliasing</vt:lpstr>
      <vt:lpstr>Specify the Texture</vt:lpstr>
      <vt:lpstr>Two Dimensional Texture Mapping</vt:lpstr>
      <vt:lpstr>Texture magnification</vt:lpstr>
      <vt:lpstr>Texture minification</vt:lpstr>
      <vt:lpstr>Mipmapping</vt:lpstr>
      <vt:lpstr>OpenGL Texture Mapping</vt:lpstr>
      <vt:lpstr>OpenGL Texture Mapping</vt:lpstr>
      <vt:lpstr>glBindTexture</vt:lpstr>
      <vt:lpstr>glTexImage2D</vt:lpstr>
      <vt:lpstr>glTexParameteri</vt:lpstr>
      <vt:lpstr>GL_REPEAT Instead of GL_LINEAR</vt:lpstr>
      <vt:lpstr>GL_CLAMP</vt:lpstr>
      <vt:lpstr>GL_NEAREST</vt:lpstr>
      <vt:lpstr>GL_LINEAR</vt:lpstr>
      <vt:lpstr>glTexGen</vt:lpstr>
      <vt:lpstr>glTexGen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Texture Mapping</dc:title>
  <dc:creator>Utsha</dc:creator>
  <cp:lastModifiedBy>ME</cp:lastModifiedBy>
  <cp:revision>124</cp:revision>
  <dcterms:created xsi:type="dcterms:W3CDTF">2019-10-11T09:13:06Z</dcterms:created>
  <dcterms:modified xsi:type="dcterms:W3CDTF">2022-09-26T04:24:03Z</dcterms:modified>
</cp:coreProperties>
</file>