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420" r:id="rId4"/>
    <p:sldId id="430" r:id="rId5"/>
    <p:sldId id="431" r:id="rId6"/>
    <p:sldId id="432" r:id="rId7"/>
    <p:sldId id="433" r:id="rId8"/>
    <p:sldId id="434" r:id="rId9"/>
    <p:sldId id="436" r:id="rId10"/>
    <p:sldId id="437" r:id="rId11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FCC00"/>
    <a:srgbClr val="FFA833"/>
    <a:srgbClr val="B2B2B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87044" autoAdjust="0"/>
  </p:normalViewPr>
  <p:slideViewPr>
    <p:cSldViewPr snapToGrid="0">
      <p:cViewPr varScale="1">
        <p:scale>
          <a:sx n="64" d="100"/>
          <a:sy n="64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160"/>
    </p:cViewPr>
  </p:sorterViewPr>
  <p:notesViewPr>
    <p:cSldViewPr snapToGrid="0">
      <p:cViewPr>
        <p:scale>
          <a:sx n="100" d="100"/>
          <a:sy n="100" d="100"/>
        </p:scale>
        <p:origin x="-858" y="1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r>
              <a:rPr lang="en-US"/>
              <a:t>An Interactive Introduction to OpenGL Programming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r>
              <a:rPr lang="en-US"/>
              <a:t>SIGGRAPH 2000 - New Orleans</a:t>
            </a:r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fld id="{E703D21E-3A0B-47AD-BFE4-32EE7C0AC9A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12713" y="0"/>
            <a:ext cx="6629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US"/>
              <a:t>An Interactive Introduction to OpenGL Programming</a:t>
            </a:r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CEEED1-613E-4442-9654-C4FF39707B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2500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C9961-00D2-408E-AB82-9BC6FD0918EC}" type="slidenum">
              <a:rPr lang="en-US"/>
              <a:pPr/>
              <a:t>1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D5AA-49BD-4340-8D5D-A61D250E7E79}" type="slidenum">
              <a:rPr lang="en-US"/>
              <a:pPr/>
              <a:t>10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3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92FB7-1D62-4C1D-8DD3-30A47ADA04D2}" type="slidenum">
              <a:rPr lang="en-US"/>
              <a:pPr/>
              <a:t>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D5AA-49BD-4340-8D5D-A61D250E7E79}" type="slidenum">
              <a:rPr lang="en-US"/>
              <a:pPr/>
              <a:t>3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7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D5AA-49BD-4340-8D5D-A61D250E7E79}" type="slidenum">
              <a:rPr lang="en-US"/>
              <a:pPr/>
              <a:t>4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2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D5AA-49BD-4340-8D5D-A61D250E7E79}" type="slidenum">
              <a:rPr lang="en-US"/>
              <a:pPr/>
              <a:t>5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29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D5AA-49BD-4340-8D5D-A61D250E7E79}" type="slidenum">
              <a:rPr lang="en-US"/>
              <a:pPr/>
              <a:t>6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11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D5AA-49BD-4340-8D5D-A61D250E7E79}" type="slidenum">
              <a:rPr lang="en-US"/>
              <a:pPr/>
              <a:t>7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6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D5AA-49BD-4340-8D5D-A61D250E7E79}" type="slidenum">
              <a:rPr lang="en-US"/>
              <a:pPr/>
              <a:t>8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0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D5AA-49BD-4340-8D5D-A61D250E7E79}" type="slidenum">
              <a:rPr lang="en-US"/>
              <a:pPr/>
              <a:t>9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2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050"/>
          <p:cNvSpPr>
            <a:spLocks noChangeArrowheads="1"/>
          </p:cNvSpPr>
          <p:nvPr/>
        </p:nvSpPr>
        <p:spPr bwMode="auto">
          <a:xfrm>
            <a:off x="139700" y="160338"/>
            <a:ext cx="8880475" cy="659447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683" name="Rectangle 2051"/>
          <p:cNvSpPr>
            <a:spLocks noChangeArrowheads="1"/>
          </p:cNvSpPr>
          <p:nvPr/>
        </p:nvSpPr>
        <p:spPr bwMode="auto">
          <a:xfrm>
            <a:off x="155575" y="1833563"/>
            <a:ext cx="8851900" cy="49053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tint val="80392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684" name="Rectangle 205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1685" name="Rectangle 205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1687" name="Picture 2055" descr="C:\WINDOWS\Desktop\cresc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2563" y="403225"/>
            <a:ext cx="1106487" cy="1106488"/>
          </a:xfrm>
          <a:prstGeom prst="rect">
            <a:avLst/>
          </a:prstGeom>
          <a:noFill/>
        </p:spPr>
      </p:pic>
      <p:sp>
        <p:nvSpPr>
          <p:cNvPr id="711688" name="Line 2056"/>
          <p:cNvSpPr>
            <a:spLocks noChangeShapeType="1"/>
          </p:cNvSpPr>
          <p:nvPr/>
        </p:nvSpPr>
        <p:spPr bwMode="auto">
          <a:xfrm>
            <a:off x="139700" y="1824038"/>
            <a:ext cx="88773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1689" name="Picture 2057" descr="\\banshee\root\tmp\imaging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4438" y="6062663"/>
            <a:ext cx="1435100" cy="7381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5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16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16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9CFED-87F4-4598-80A7-6BBA185220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295275"/>
            <a:ext cx="2144713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295275"/>
            <a:ext cx="6286500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9FB440-FAFF-48AE-A09F-67C7230030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06F87-1D89-40E7-90EF-16868F1439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DE5022-2A3C-4A03-847B-1AF15100F7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981200"/>
            <a:ext cx="4203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981200"/>
            <a:ext cx="42052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C486CD-EE10-4D6B-B964-DB7CE7AE71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5C4E0E-6BFC-4353-A0B9-D52DCBB69E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F3BAF-8CD2-4D0E-B823-C70B65421C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AD7809-F71C-417E-B792-DF1C1847D3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E463CD-6090-4D3A-92C8-6CB674D8F3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9C32E-888F-4932-801B-27076A6B25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019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139700" y="160338"/>
            <a:ext cx="8880475" cy="659447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155575" y="1833563"/>
            <a:ext cx="8851900" cy="49053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tint val="80392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295275"/>
            <a:ext cx="74358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S2K Arial, Bold, 37 points, 105% line spacing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981200"/>
            <a:ext cx="85613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a white subtitle at 31pts </a:t>
            </a:r>
          </a:p>
          <a:p>
            <a:pPr lvl="1"/>
            <a:r>
              <a:rPr lang="en-US"/>
              <a:t>Bullets are gray; text is 26 points</a:t>
            </a:r>
          </a:p>
          <a:p>
            <a:pPr lvl="1"/>
            <a:r>
              <a:rPr lang="en-US"/>
              <a:t>They have 110% line spacing, 6 points before/after</a:t>
            </a:r>
          </a:p>
          <a:p>
            <a:pPr lvl="1"/>
            <a:r>
              <a:rPr lang="en-US"/>
              <a:t>Longer bullets in the form of a paragraph are harder to read if there is insufficient line spacing. This is the maximum recommended number of lines per slide (seven).</a:t>
            </a:r>
          </a:p>
          <a:p>
            <a:pPr lvl="2"/>
            <a:r>
              <a:rPr lang="en-US"/>
              <a:t>Sub-bullets look like this.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494463"/>
            <a:ext cx="2238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D18CEC-38D3-4E55-886C-FB7B7D7AF19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93224" name="Picture 8" descr="C:\WINDOWS\Desktop\crescent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02563" y="403225"/>
            <a:ext cx="1106487" cy="1106488"/>
          </a:xfrm>
          <a:prstGeom prst="rect">
            <a:avLst/>
          </a:prstGeom>
          <a:noFill/>
        </p:spPr>
      </p:pic>
      <p:sp>
        <p:nvSpPr>
          <p:cNvPr id="393225" name="Line 9"/>
          <p:cNvSpPr>
            <a:spLocks noChangeShapeType="1"/>
          </p:cNvSpPr>
          <p:nvPr/>
        </p:nvSpPr>
        <p:spPr bwMode="auto">
          <a:xfrm>
            <a:off x="139700" y="1824038"/>
            <a:ext cx="88773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93226" name="Picture 10" descr="\\banshee\root\tmp\imaging00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64438" y="6062663"/>
            <a:ext cx="1435100" cy="738187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93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3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3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3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1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3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32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3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32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3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32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9A5A5"/>
        </a:buClr>
        <a:buSzPct val="120000"/>
        <a:buChar char="•"/>
        <a:defRPr sz="3100" b="1">
          <a:solidFill>
            <a:schemeClr val="tx1"/>
          </a:solidFill>
          <a:effectLst>
            <a:outerShdw blurRad="38100" dist="38100" dir="2700000" algn="tl">
              <a:srgbClr val="863D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A9A5A5"/>
        </a:buClr>
        <a:buSzPct val="12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9A5A5"/>
        </a:buClr>
        <a:buSzPct val="12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Modern OpenGL (Version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3886200"/>
            <a:ext cx="8394192" cy="1752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Dr. Sk. Mohammad </a:t>
            </a:r>
            <a:r>
              <a:rPr lang="en-US" dirty="0" err="1"/>
              <a:t>Masudul</a:t>
            </a:r>
            <a:r>
              <a:rPr lang="en-US" dirty="0"/>
              <a:t> </a:t>
            </a:r>
            <a:r>
              <a:rPr lang="en-US" dirty="0" smtClean="0"/>
              <a:t>Ahsan</a:t>
            </a:r>
          </a:p>
          <a:p>
            <a:r>
              <a:rPr lang="en-US" dirty="0" smtClean="0"/>
              <a:t>&amp; </a:t>
            </a:r>
          </a:p>
          <a:p>
            <a:r>
              <a:rPr lang="en-US" dirty="0" smtClean="0"/>
              <a:t>S. M. </a:t>
            </a:r>
            <a:r>
              <a:rPr lang="en-US" dirty="0" err="1" smtClean="0"/>
              <a:t>Taslim</a:t>
            </a:r>
            <a:r>
              <a:rPr lang="en-US" dirty="0" smtClean="0"/>
              <a:t> Uddin Raju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4014-8648-4E12-9F9E-5783FE3353E9}" type="slidenum">
              <a:rPr lang="en-US"/>
              <a:pPr/>
              <a:t>10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Content</a:t>
            </a:r>
            <a:endParaRPr 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4" y="1981200"/>
            <a:ext cx="8842375" cy="4114800"/>
          </a:xfrm>
        </p:spPr>
        <p:txBody>
          <a:bodyPr/>
          <a:lstStyle/>
          <a:p>
            <a:r>
              <a:rPr lang="en-US" sz="2400" dirty="0" smtClean="0"/>
              <a:t>Setup the Environment</a:t>
            </a:r>
          </a:p>
          <a:p>
            <a:r>
              <a:rPr lang="en-US" sz="2400" dirty="0" smtClean="0"/>
              <a:t>Create the Window</a:t>
            </a:r>
          </a:p>
          <a:p>
            <a:r>
              <a:rPr lang="en-US" sz="2400" dirty="0" smtClean="0"/>
              <a:t>Create a 2D triangle</a:t>
            </a:r>
          </a:p>
          <a:p>
            <a:r>
              <a:rPr lang="en-US" sz="2400" dirty="0" smtClean="0"/>
              <a:t>Indices Concept</a:t>
            </a:r>
          </a:p>
          <a:p>
            <a:r>
              <a:rPr lang="en-US" sz="2400" dirty="0" smtClean="0"/>
              <a:t>Organization</a:t>
            </a:r>
          </a:p>
          <a:p>
            <a:r>
              <a:rPr lang="en-US" sz="2400" dirty="0" smtClean="0"/>
              <a:t>More about </a:t>
            </a:r>
            <a:r>
              <a:rPr lang="en-US" sz="2400" dirty="0" err="1" smtClean="0"/>
              <a:t>Shaders</a:t>
            </a:r>
            <a:endParaRPr lang="en-US" sz="2400" dirty="0" smtClean="0"/>
          </a:p>
          <a:p>
            <a:r>
              <a:rPr lang="en-US" sz="2400" dirty="0" smtClean="0"/>
              <a:t>Texture</a:t>
            </a:r>
          </a:p>
          <a:p>
            <a:r>
              <a:rPr lang="en-US" sz="2400" dirty="0" smtClean="0"/>
              <a:t>3D Objects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057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5902C-5EEE-4F8F-B495-1FA9176BF6E0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You’ll See Today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Evolution of the OpenGL Pipeline</a:t>
            </a:r>
          </a:p>
          <a:p>
            <a:r>
              <a:rPr lang="en-US" dirty="0"/>
              <a:t>A Prototype Application in OpenGL</a:t>
            </a:r>
          </a:p>
          <a:p>
            <a:r>
              <a:rPr lang="en-US" dirty="0"/>
              <a:t>OpenGL Shading Language (GLSL)</a:t>
            </a:r>
          </a:p>
          <a:p>
            <a:r>
              <a:rPr lang="en-US" dirty="0"/>
              <a:t>Vertex </a:t>
            </a:r>
            <a:r>
              <a:rPr lang="en-US" dirty="0" err="1"/>
              <a:t>Shaders</a:t>
            </a:r>
            <a:endParaRPr lang="en-US" dirty="0"/>
          </a:p>
          <a:p>
            <a:r>
              <a:rPr lang="en-US" dirty="0"/>
              <a:t>Fragment </a:t>
            </a:r>
            <a:r>
              <a:rPr lang="en-US" dirty="0" err="1"/>
              <a:t>Shaders</a:t>
            </a:r>
            <a:endParaRPr lang="en-US" dirty="0"/>
          </a:p>
          <a:p>
            <a:r>
              <a:rPr lang="en-US" dirty="0"/>
              <a:t>Examples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4014-8648-4E12-9F9E-5783FE3353E9}" type="slidenum">
              <a:rPr lang="en-US"/>
              <a:pPr/>
              <a:t>3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the OpenGL Pipeline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4" y="1981200"/>
            <a:ext cx="8842375" cy="4114800"/>
          </a:xfrm>
        </p:spPr>
        <p:txBody>
          <a:bodyPr/>
          <a:lstStyle/>
          <a:p>
            <a:r>
              <a:rPr lang="en-US" sz="2400" dirty="0"/>
              <a:t>OpenGL 1.0 was released on July 1st, </a:t>
            </a:r>
            <a:r>
              <a:rPr lang="en-US" sz="2400" dirty="0" smtClean="0"/>
              <a:t>1994</a:t>
            </a:r>
          </a:p>
          <a:p>
            <a:r>
              <a:rPr lang="en-US" sz="2400" dirty="0"/>
              <a:t> Its pipeline was entirely fixed-function</a:t>
            </a:r>
          </a:p>
          <a:p>
            <a:pPr lvl="1"/>
            <a:r>
              <a:rPr lang="en-US" sz="2100" dirty="0"/>
              <a:t>the only operations available were fixed by the implementation</a:t>
            </a:r>
          </a:p>
          <a:p>
            <a:r>
              <a:rPr lang="en-US" sz="2400" dirty="0"/>
              <a:t>The pipeline evolved, but remained fixed-function through OpenGL versions 1.1 through 2.0 (Sept. 2004)</a:t>
            </a:r>
          </a:p>
          <a:p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956654" y="4332157"/>
            <a:ext cx="7947503" cy="2373443"/>
            <a:chOff x="727268" y="2073403"/>
            <a:chExt cx="6039292" cy="1131873"/>
          </a:xfrm>
        </p:grpSpPr>
        <p:sp>
          <p:nvSpPr>
            <p:cNvPr id="8" name="Rounded Rectangle 7"/>
            <p:cNvSpPr/>
            <p:nvPr/>
          </p:nvSpPr>
          <p:spPr>
            <a:xfrm>
              <a:off x="2799487" y="2398815"/>
              <a:ext cx="799568" cy="403231"/>
            </a:xfrm>
            <a:prstGeom prst="roundRect">
              <a:avLst/>
            </a:prstGeom>
            <a:solidFill>
              <a:schemeClr val="bg2">
                <a:lumMod val="75000"/>
                <a:lumOff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Primitive</a:t>
              </a:r>
            </a:p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Setup and Rasterization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35597" y="2398815"/>
              <a:ext cx="799568" cy="40323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Fragment Coloring and Texturing</a:t>
              </a:r>
              <a:endParaRPr lang="en-US" sz="7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71706" y="2398815"/>
              <a:ext cx="799568" cy="40323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Blending</a:t>
              </a:r>
              <a:endParaRPr lang="en-US" sz="700" dirty="0"/>
            </a:p>
          </p:txBody>
        </p:sp>
        <p:pic>
          <p:nvPicPr>
            <p:cNvPr id="11" name="Picture 8" descr="T:\redtransteapo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07815" y="2277770"/>
              <a:ext cx="858745" cy="644059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</p:pic>
        <p:sp>
          <p:nvSpPr>
            <p:cNvPr id="12" name="Rounded Rectangle 11"/>
            <p:cNvSpPr/>
            <p:nvPr/>
          </p:nvSpPr>
          <p:spPr>
            <a:xfrm>
              <a:off x="727268" y="2073403"/>
              <a:ext cx="799568" cy="40323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Vertex</a:t>
              </a:r>
              <a:br>
                <a:rPr lang="en-US" sz="700" dirty="0" smtClean="0"/>
              </a:br>
              <a:r>
                <a:rPr lang="en-US" sz="700" dirty="0" smtClean="0"/>
                <a:t>Data</a:t>
              </a:r>
              <a:endParaRPr lang="en-US" sz="7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7268" y="2681934"/>
              <a:ext cx="799568" cy="40323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Pixel</a:t>
              </a:r>
              <a:br>
                <a:rPr lang="en-US" sz="700" dirty="0" smtClean="0"/>
              </a:br>
              <a:r>
                <a:rPr lang="en-US" sz="700" dirty="0" smtClean="0"/>
                <a:t>Data</a:t>
              </a:r>
              <a:endParaRPr lang="en-US" sz="7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63378" y="2073403"/>
              <a:ext cx="799568" cy="40323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Vertex Transform and Lighting</a:t>
              </a:r>
              <a:endParaRPr lang="en-US" sz="7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78209" y="2802045"/>
              <a:ext cx="799568" cy="40323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Texture</a:t>
              </a:r>
              <a:br>
                <a:rPr lang="en-US" sz="700" dirty="0" smtClean="0"/>
              </a:br>
              <a:r>
                <a:rPr lang="en-US" sz="700" dirty="0" smtClean="0"/>
                <a:t>Store</a:t>
              </a:r>
              <a:endParaRPr lang="en-US" sz="700" dirty="0"/>
            </a:p>
          </p:txBody>
        </p:sp>
        <p:cxnSp>
          <p:nvCxnSpPr>
            <p:cNvPr id="16" name="Straight Arrow Connector 15"/>
            <p:cNvCxnSpPr>
              <a:stCxn id="12" idx="3"/>
              <a:endCxn id="14" idx="1"/>
            </p:cNvCxnSpPr>
            <p:nvPr/>
          </p:nvCxnSpPr>
          <p:spPr>
            <a:xfrm>
              <a:off x="1526836" y="2275019"/>
              <a:ext cx="236542" cy="95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4" idx="3"/>
              <a:endCxn id="8" idx="1"/>
            </p:cNvCxnSpPr>
            <p:nvPr/>
          </p:nvCxnSpPr>
          <p:spPr>
            <a:xfrm>
              <a:off x="2562946" y="2275019"/>
              <a:ext cx="236542" cy="3254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21"/>
            <p:cNvCxnSpPr>
              <a:stCxn id="13" idx="3"/>
              <a:endCxn id="8" idx="1"/>
            </p:cNvCxnSpPr>
            <p:nvPr/>
          </p:nvCxnSpPr>
          <p:spPr>
            <a:xfrm flipV="1">
              <a:off x="1526836" y="2600430"/>
              <a:ext cx="1272651" cy="283120"/>
            </a:xfrm>
            <a:prstGeom prst="bentConnector3">
              <a:avLst>
                <a:gd name="adj1" fmla="val 13908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3" idx="3"/>
              <a:endCxn id="15" idx="1"/>
            </p:cNvCxnSpPr>
            <p:nvPr/>
          </p:nvCxnSpPr>
          <p:spPr>
            <a:xfrm>
              <a:off x="1526836" y="2883550"/>
              <a:ext cx="351373" cy="1201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27"/>
            <p:cNvCxnSpPr>
              <a:stCxn id="15" idx="3"/>
              <a:endCxn id="9" idx="2"/>
            </p:cNvCxnSpPr>
            <p:nvPr/>
          </p:nvCxnSpPr>
          <p:spPr>
            <a:xfrm flipV="1">
              <a:off x="2677777" y="2802045"/>
              <a:ext cx="1557604" cy="201616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9" idx="1"/>
            </p:cNvCxnSpPr>
            <p:nvPr/>
          </p:nvCxnSpPr>
          <p:spPr>
            <a:xfrm>
              <a:off x="3599055" y="2600430"/>
              <a:ext cx="236542" cy="95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3"/>
            </p:cNvCxnSpPr>
            <p:nvPr/>
          </p:nvCxnSpPr>
          <p:spPr>
            <a:xfrm>
              <a:off x="4635165" y="2600430"/>
              <a:ext cx="236542" cy="95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3"/>
              <a:endCxn id="11" idx="1"/>
            </p:cNvCxnSpPr>
            <p:nvPr/>
          </p:nvCxnSpPr>
          <p:spPr>
            <a:xfrm flipV="1">
              <a:off x="5671274" y="2599800"/>
              <a:ext cx="236541" cy="63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01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4014-8648-4E12-9F9E-5783FE3353E9}" type="slidenum">
              <a:rPr lang="en-US"/>
              <a:pPr/>
              <a:t>4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the OpenGL Pipeline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4" y="1981200"/>
            <a:ext cx="8842375" cy="4114800"/>
          </a:xfrm>
        </p:spPr>
        <p:txBody>
          <a:bodyPr/>
          <a:lstStyle/>
          <a:p>
            <a:r>
              <a:rPr lang="en-US" sz="2400" dirty="0"/>
              <a:t>OpenGL 2.0 (officially) added programmable </a:t>
            </a:r>
            <a:r>
              <a:rPr lang="en-US" sz="2400" dirty="0" err="1"/>
              <a:t>shaders</a:t>
            </a:r>
            <a:endParaRPr lang="en-US" sz="2400" dirty="0"/>
          </a:p>
          <a:p>
            <a:pPr lvl="1"/>
            <a:r>
              <a:rPr lang="en-US" sz="1900" dirty="0"/>
              <a:t>vertex shading augmented the fixed-function transform and lighting stage</a:t>
            </a:r>
          </a:p>
          <a:p>
            <a:pPr lvl="1"/>
            <a:r>
              <a:rPr lang="en-US" sz="1900" dirty="0"/>
              <a:t>fragment shading augmented the fragment coloring stage</a:t>
            </a:r>
          </a:p>
          <a:p>
            <a:r>
              <a:rPr lang="en-US" sz="2400" dirty="0"/>
              <a:t>However, the fixed-function pipeline was still </a:t>
            </a:r>
            <a:r>
              <a:rPr lang="en-US" sz="2400" dirty="0" smtClean="0"/>
              <a:t>available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12706" y="3940011"/>
            <a:ext cx="7231883" cy="2554452"/>
            <a:chOff x="909085" y="3455671"/>
            <a:chExt cx="7549115" cy="1886455"/>
          </a:xfrm>
        </p:grpSpPr>
        <p:sp>
          <p:nvSpPr>
            <p:cNvPr id="25" name="Rounded Rectangle 24"/>
            <p:cNvSpPr/>
            <p:nvPr/>
          </p:nvSpPr>
          <p:spPr>
            <a:xfrm>
              <a:off x="3499359" y="3998024"/>
              <a:ext cx="999460" cy="672051"/>
            </a:xfrm>
            <a:prstGeom prst="roundRect">
              <a:avLst/>
            </a:prstGeom>
            <a:solidFill>
              <a:schemeClr val="bg2">
                <a:lumMod val="75000"/>
                <a:lumOff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Primitive</a:t>
              </a:r>
            </a:p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Setup and Rasterization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94496" y="3998024"/>
              <a:ext cx="999460" cy="672051"/>
            </a:xfrm>
            <a:prstGeom prst="roundRect">
              <a:avLst/>
            </a:prstGeom>
            <a:solidFill>
              <a:srgbClr val="81C9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002060"/>
                  </a:solidFill>
                </a:rPr>
                <a:t>Fragment Coloring and Texturing</a:t>
              </a:r>
              <a:endParaRPr lang="en-US" sz="700" dirty="0">
                <a:solidFill>
                  <a:srgbClr val="00206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089633" y="3998024"/>
              <a:ext cx="999460" cy="67205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Blending</a:t>
              </a:r>
              <a:endParaRPr lang="en-US" sz="700" dirty="0"/>
            </a:p>
          </p:txBody>
        </p:sp>
        <p:pic>
          <p:nvPicPr>
            <p:cNvPr id="28" name="Picture 8" descr="T:\redtransteapo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4769" y="3796283"/>
              <a:ext cx="1073431" cy="1073431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</p:pic>
        <p:sp>
          <p:nvSpPr>
            <p:cNvPr id="29" name="Rounded Rectangle 28"/>
            <p:cNvSpPr/>
            <p:nvPr/>
          </p:nvSpPr>
          <p:spPr>
            <a:xfrm>
              <a:off x="909085" y="3455671"/>
              <a:ext cx="999460" cy="67205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Vertex</a:t>
              </a:r>
              <a:br>
                <a:rPr lang="en-US" sz="700" dirty="0" smtClean="0"/>
              </a:br>
              <a:r>
                <a:rPr lang="en-US" sz="700" dirty="0" smtClean="0"/>
                <a:t>Data</a:t>
              </a:r>
              <a:endParaRPr lang="en-US" sz="7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09085" y="4469890"/>
              <a:ext cx="999460" cy="67205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Pixel</a:t>
              </a:r>
              <a:br>
                <a:rPr lang="en-US" sz="700" dirty="0" smtClean="0"/>
              </a:br>
              <a:r>
                <a:rPr lang="en-US" sz="700" dirty="0" smtClean="0"/>
                <a:t>Data</a:t>
              </a:r>
              <a:endParaRPr lang="en-US" sz="7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204222" y="3455671"/>
              <a:ext cx="999460" cy="672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002060"/>
                  </a:solidFill>
                </a:rPr>
                <a:t>Vertex Transform and Lighting</a:t>
              </a:r>
              <a:endParaRPr lang="en-US" sz="700" dirty="0">
                <a:solidFill>
                  <a:srgbClr val="00206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347761" y="4670075"/>
              <a:ext cx="999460" cy="67205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Texture</a:t>
              </a:r>
              <a:br>
                <a:rPr lang="en-US" sz="700" dirty="0" smtClean="0"/>
              </a:br>
              <a:r>
                <a:rPr lang="en-US" sz="700" dirty="0" smtClean="0"/>
                <a:t>Store</a:t>
              </a:r>
              <a:endParaRPr lang="en-US" sz="700" dirty="0"/>
            </a:p>
          </p:txBody>
        </p:sp>
        <p:cxnSp>
          <p:nvCxnSpPr>
            <p:cNvPr id="33" name="Straight Arrow Connector 32"/>
            <p:cNvCxnSpPr>
              <a:stCxn id="29" idx="3"/>
              <a:endCxn id="31" idx="1"/>
            </p:cNvCxnSpPr>
            <p:nvPr/>
          </p:nvCxnSpPr>
          <p:spPr>
            <a:xfrm>
              <a:off x="1908545" y="3791697"/>
              <a:ext cx="295677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31" idx="3"/>
              <a:endCxn id="25" idx="1"/>
            </p:cNvCxnSpPr>
            <p:nvPr/>
          </p:nvCxnSpPr>
          <p:spPr>
            <a:xfrm>
              <a:off x="3203682" y="3791697"/>
              <a:ext cx="295677" cy="5423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21"/>
            <p:cNvCxnSpPr>
              <a:stCxn id="30" idx="3"/>
              <a:endCxn id="25" idx="1"/>
            </p:cNvCxnSpPr>
            <p:nvPr/>
          </p:nvCxnSpPr>
          <p:spPr>
            <a:xfrm flipV="1">
              <a:off x="1908545" y="4334050"/>
              <a:ext cx="1590814" cy="471866"/>
            </a:xfrm>
            <a:prstGeom prst="bentConnector3">
              <a:avLst>
                <a:gd name="adj1" fmla="val 13908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0" idx="3"/>
              <a:endCxn id="32" idx="1"/>
            </p:cNvCxnSpPr>
            <p:nvPr/>
          </p:nvCxnSpPr>
          <p:spPr>
            <a:xfrm>
              <a:off x="1908545" y="4805916"/>
              <a:ext cx="439216" cy="2001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hape 16"/>
            <p:cNvCxnSpPr>
              <a:stCxn id="32" idx="3"/>
              <a:endCxn id="26" idx="2"/>
            </p:cNvCxnSpPr>
            <p:nvPr/>
          </p:nvCxnSpPr>
          <p:spPr>
            <a:xfrm flipV="1">
              <a:off x="3347221" y="4670075"/>
              <a:ext cx="1947005" cy="336026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3"/>
              <a:endCxn id="26" idx="1"/>
            </p:cNvCxnSpPr>
            <p:nvPr/>
          </p:nvCxnSpPr>
          <p:spPr>
            <a:xfrm>
              <a:off x="4498819" y="4334050"/>
              <a:ext cx="295677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6" idx="3"/>
            </p:cNvCxnSpPr>
            <p:nvPr/>
          </p:nvCxnSpPr>
          <p:spPr>
            <a:xfrm>
              <a:off x="5793956" y="4334050"/>
              <a:ext cx="295677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7" idx="3"/>
              <a:endCxn id="28" idx="1"/>
            </p:cNvCxnSpPr>
            <p:nvPr/>
          </p:nvCxnSpPr>
          <p:spPr>
            <a:xfrm flipV="1">
              <a:off x="7089093" y="4332999"/>
              <a:ext cx="295676" cy="105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893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4014-8648-4E12-9F9E-5783FE3353E9}" type="slidenum">
              <a:rPr lang="en-US"/>
              <a:pPr/>
              <a:t>5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Evolutionary Change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4" y="1981200"/>
            <a:ext cx="8842375" cy="4114800"/>
          </a:xfrm>
        </p:spPr>
        <p:txBody>
          <a:bodyPr/>
          <a:lstStyle/>
          <a:p>
            <a:r>
              <a:rPr lang="en-US" sz="2400" dirty="0"/>
              <a:t>OpenGL 3.0 introduced the deprecation model</a:t>
            </a:r>
          </a:p>
          <a:p>
            <a:pPr lvl="1"/>
            <a:r>
              <a:rPr lang="en-US" sz="1900" dirty="0"/>
              <a:t>the method used to remove features from OpenGL</a:t>
            </a:r>
          </a:p>
          <a:p>
            <a:r>
              <a:rPr lang="en-US" sz="2400" dirty="0"/>
              <a:t>The pipeline remained the same until OpenGL 3.1 (released March 24th, 2009)</a:t>
            </a:r>
          </a:p>
          <a:p>
            <a:r>
              <a:rPr lang="en-US" sz="2400" dirty="0"/>
              <a:t>Introduced a change in how OpenGL contexts are used</a:t>
            </a:r>
          </a:p>
        </p:txBody>
      </p:sp>
    </p:spTree>
    <p:extLst>
      <p:ext uri="{BB962C8B-B14F-4D97-AF65-F5344CB8AC3E}">
        <p14:creationId xmlns:p14="http://schemas.microsoft.com/office/powerpoint/2010/main" val="745590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4014-8648-4E12-9F9E-5783FE3353E9}" type="slidenum">
              <a:rPr lang="en-US"/>
              <a:pPr/>
              <a:t>6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Exclusively Programmable Pipeline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4" y="1981200"/>
            <a:ext cx="8842375" cy="4114800"/>
          </a:xfrm>
        </p:spPr>
        <p:txBody>
          <a:bodyPr/>
          <a:lstStyle/>
          <a:p>
            <a:r>
              <a:rPr lang="en-US" sz="2400" dirty="0"/>
              <a:t>OpenGL 3.1 removed the fixed-function pipeline</a:t>
            </a:r>
          </a:p>
          <a:p>
            <a:pPr lvl="1"/>
            <a:r>
              <a:rPr lang="en-US" sz="1900" dirty="0"/>
              <a:t>programs were required to use only </a:t>
            </a:r>
            <a:r>
              <a:rPr lang="en-US" sz="1900" dirty="0" err="1"/>
              <a:t>shaders</a:t>
            </a:r>
            <a:endParaRPr lang="en-US" sz="1900" dirty="0"/>
          </a:p>
          <a:p>
            <a:r>
              <a:rPr lang="en-US" sz="2400" dirty="0"/>
              <a:t>Additionally, almost all data is GPU-resident</a:t>
            </a:r>
          </a:p>
          <a:p>
            <a:pPr lvl="1"/>
            <a:r>
              <a:rPr lang="en-US" sz="1900" dirty="0"/>
              <a:t>all vertex data sent using buffer objects</a:t>
            </a:r>
          </a:p>
        </p:txBody>
      </p:sp>
      <p:grpSp>
        <p:nvGrpSpPr>
          <p:cNvPr id="5" name="Group 20"/>
          <p:cNvGrpSpPr/>
          <p:nvPr/>
        </p:nvGrpSpPr>
        <p:grpSpPr>
          <a:xfrm>
            <a:off x="697914" y="3896335"/>
            <a:ext cx="7891450" cy="2501289"/>
            <a:chOff x="1019938" y="2826754"/>
            <a:chExt cx="7549115" cy="1665004"/>
          </a:xfrm>
        </p:grpSpPr>
        <p:sp>
          <p:nvSpPr>
            <p:cNvPr id="7" name="Rounded Rectangle 6"/>
            <p:cNvSpPr/>
            <p:nvPr/>
          </p:nvSpPr>
          <p:spPr>
            <a:xfrm>
              <a:off x="3610212" y="3262777"/>
              <a:ext cx="999460" cy="672051"/>
            </a:xfrm>
            <a:prstGeom prst="round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Primitive</a:t>
              </a:r>
            </a:p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Setup and Rasterization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05349" y="3262777"/>
              <a:ext cx="999460" cy="672051"/>
            </a:xfrm>
            <a:prstGeom prst="roundRect">
              <a:avLst/>
            </a:prstGeom>
            <a:solidFill>
              <a:srgbClr val="7030A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Fragment</a:t>
              </a:r>
              <a:br>
                <a:rPr lang="en-US" sz="700" dirty="0" smtClean="0">
                  <a:solidFill>
                    <a:srgbClr val="FFFFFF"/>
                  </a:solidFill>
                </a:rPr>
              </a:br>
              <a:r>
                <a:rPr lang="en-US" sz="700" dirty="0" smtClean="0">
                  <a:solidFill>
                    <a:srgbClr val="FFFFFF"/>
                  </a:solidFill>
                </a:rPr>
                <a:t>Shader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00486" y="3262777"/>
              <a:ext cx="999460" cy="67205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Blending</a:t>
              </a:r>
              <a:endParaRPr lang="en-US" sz="700" dirty="0"/>
            </a:p>
          </p:txBody>
        </p:sp>
        <p:pic>
          <p:nvPicPr>
            <p:cNvPr id="10" name="Picture 8" descr="T:\redtransteapo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95622" y="3061036"/>
              <a:ext cx="1073431" cy="1073431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</p:pic>
        <p:sp>
          <p:nvSpPr>
            <p:cNvPr id="11" name="Rounded Rectangle 10"/>
            <p:cNvSpPr/>
            <p:nvPr/>
          </p:nvSpPr>
          <p:spPr>
            <a:xfrm>
              <a:off x="1019938" y="2826754"/>
              <a:ext cx="999460" cy="67205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Vertex</a:t>
              </a:r>
              <a:br>
                <a:rPr lang="en-US" sz="700" dirty="0" smtClean="0"/>
              </a:br>
              <a:r>
                <a:rPr lang="en-US" sz="700" dirty="0" smtClean="0"/>
                <a:t>Data</a:t>
              </a:r>
              <a:endParaRPr lang="en-US" sz="7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19938" y="3819707"/>
              <a:ext cx="999460" cy="67205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Pixel</a:t>
              </a:r>
              <a:br>
                <a:rPr lang="en-US" sz="700" dirty="0" smtClean="0"/>
              </a:br>
              <a:r>
                <a:rPr lang="en-US" sz="700" dirty="0" smtClean="0"/>
                <a:t>Data</a:t>
              </a:r>
              <a:endParaRPr lang="en-US" sz="7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38996" y="2826754"/>
              <a:ext cx="999460" cy="672051"/>
            </a:xfrm>
            <a:prstGeom prst="roundRect">
              <a:avLst/>
            </a:prstGeom>
            <a:solidFill>
              <a:srgbClr val="7030A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Vertex</a:t>
              </a:r>
              <a:br>
                <a:rPr lang="en-US" sz="700" dirty="0" smtClean="0">
                  <a:solidFill>
                    <a:srgbClr val="FFFFFF"/>
                  </a:solidFill>
                </a:rPr>
              </a:br>
              <a:r>
                <a:rPr lang="en-US" sz="700" dirty="0" smtClean="0">
                  <a:solidFill>
                    <a:srgbClr val="FFFFFF"/>
                  </a:solidFill>
                </a:rPr>
                <a:t>Shader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338996" y="3817865"/>
              <a:ext cx="999460" cy="67205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Texture</a:t>
              </a:r>
              <a:br>
                <a:rPr lang="en-US" sz="700" dirty="0" smtClean="0"/>
              </a:br>
              <a:r>
                <a:rPr lang="en-US" sz="700" dirty="0" smtClean="0"/>
                <a:t>Store</a:t>
              </a:r>
              <a:endParaRPr lang="en-US" sz="700" dirty="0"/>
            </a:p>
          </p:txBody>
        </p:sp>
        <p:cxnSp>
          <p:nvCxnSpPr>
            <p:cNvPr id="15" name="Straight Arrow Connector 14"/>
            <p:cNvCxnSpPr>
              <a:stCxn id="11" idx="3"/>
              <a:endCxn id="13" idx="1"/>
            </p:cNvCxnSpPr>
            <p:nvPr/>
          </p:nvCxnSpPr>
          <p:spPr>
            <a:xfrm>
              <a:off x="2019398" y="3162780"/>
              <a:ext cx="319598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3" idx="3"/>
              <a:endCxn id="7" idx="1"/>
            </p:cNvCxnSpPr>
            <p:nvPr/>
          </p:nvCxnSpPr>
          <p:spPr>
            <a:xfrm>
              <a:off x="3338456" y="3162780"/>
              <a:ext cx="271756" cy="43602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2" idx="3"/>
              <a:endCxn id="14" idx="1"/>
            </p:cNvCxnSpPr>
            <p:nvPr/>
          </p:nvCxnSpPr>
          <p:spPr>
            <a:xfrm flipV="1">
              <a:off x="2019398" y="4153891"/>
              <a:ext cx="319598" cy="184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6"/>
            <p:cNvCxnSpPr>
              <a:stCxn id="14" idx="3"/>
              <a:endCxn id="8" idx="2"/>
            </p:cNvCxnSpPr>
            <p:nvPr/>
          </p:nvCxnSpPr>
          <p:spPr>
            <a:xfrm flipV="1">
              <a:off x="3338456" y="3934828"/>
              <a:ext cx="2066623" cy="219063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1"/>
            </p:cNvCxnSpPr>
            <p:nvPr/>
          </p:nvCxnSpPr>
          <p:spPr>
            <a:xfrm>
              <a:off x="4609672" y="3598803"/>
              <a:ext cx="295677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</p:cNvCxnSpPr>
            <p:nvPr/>
          </p:nvCxnSpPr>
          <p:spPr>
            <a:xfrm>
              <a:off x="5904809" y="3598803"/>
              <a:ext cx="295677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3"/>
              <a:endCxn id="10" idx="1"/>
            </p:cNvCxnSpPr>
            <p:nvPr/>
          </p:nvCxnSpPr>
          <p:spPr>
            <a:xfrm flipV="1">
              <a:off x="7199946" y="3597752"/>
              <a:ext cx="295676" cy="105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116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4014-8648-4E12-9F9E-5783FE3353E9}" type="slidenum">
              <a:rPr lang="en-US"/>
              <a:pPr/>
              <a:t>7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Programability</a:t>
            </a:r>
            <a:endParaRPr 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4" y="1981200"/>
            <a:ext cx="8842375" cy="4114800"/>
          </a:xfrm>
        </p:spPr>
        <p:txBody>
          <a:bodyPr/>
          <a:lstStyle/>
          <a:p>
            <a:r>
              <a:rPr lang="en-US" sz="2400" dirty="0"/>
              <a:t>OpenGL 3.2 (released August 3rd, 2009) added an additional shading stage – geometry </a:t>
            </a:r>
            <a:r>
              <a:rPr lang="en-US" sz="2400" dirty="0" err="1"/>
              <a:t>shaders</a:t>
            </a:r>
            <a:endParaRPr lang="en-US" sz="2400" dirty="0"/>
          </a:p>
        </p:txBody>
      </p:sp>
      <p:grpSp>
        <p:nvGrpSpPr>
          <p:cNvPr id="22" name="Group 37"/>
          <p:cNvGrpSpPr/>
          <p:nvPr/>
        </p:nvGrpSpPr>
        <p:grpSpPr>
          <a:xfrm>
            <a:off x="596004" y="3188690"/>
            <a:ext cx="8173242" cy="2907310"/>
            <a:chOff x="286261" y="2741690"/>
            <a:chExt cx="8580516" cy="2037159"/>
          </a:xfrm>
        </p:grpSpPr>
        <p:sp>
          <p:nvSpPr>
            <p:cNvPr id="23" name="Rounded Rectangle 22"/>
            <p:cNvSpPr/>
            <p:nvPr/>
          </p:nvSpPr>
          <p:spPr>
            <a:xfrm>
              <a:off x="4014266" y="3177713"/>
              <a:ext cx="999460" cy="672051"/>
            </a:xfrm>
            <a:prstGeom prst="roundRect">
              <a:avLst/>
            </a:prstGeom>
            <a:solidFill>
              <a:schemeClr val="bg2">
                <a:lumMod val="75000"/>
                <a:lumOff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Primitive</a:t>
              </a:r>
            </a:p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Setup and Rasterization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273959" y="3177713"/>
              <a:ext cx="999460" cy="672051"/>
            </a:xfrm>
            <a:prstGeom prst="roundRect">
              <a:avLst/>
            </a:prstGeom>
            <a:solidFill>
              <a:srgbClr val="7030A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Fragment</a:t>
              </a:r>
              <a:br>
                <a:rPr lang="en-US" sz="700" dirty="0" smtClean="0">
                  <a:solidFill>
                    <a:srgbClr val="FFFFFF"/>
                  </a:solidFill>
                </a:rPr>
              </a:br>
              <a:r>
                <a:rPr lang="en-US" sz="700" dirty="0" smtClean="0">
                  <a:solidFill>
                    <a:srgbClr val="FFFFFF"/>
                  </a:solidFill>
                </a:rPr>
                <a:t>Shader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533652" y="3177713"/>
              <a:ext cx="999460" cy="67205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Blending</a:t>
              </a:r>
              <a:endParaRPr lang="en-US" sz="700" dirty="0"/>
            </a:p>
          </p:txBody>
        </p:sp>
        <p:pic>
          <p:nvPicPr>
            <p:cNvPr id="26" name="Picture 8" descr="T:\redtransteapo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93346" y="2975972"/>
              <a:ext cx="1073431" cy="1073431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</p:pic>
        <p:sp>
          <p:nvSpPr>
            <p:cNvPr id="27" name="Rounded Rectangle 26"/>
            <p:cNvSpPr/>
            <p:nvPr/>
          </p:nvSpPr>
          <p:spPr>
            <a:xfrm>
              <a:off x="286261" y="2741690"/>
              <a:ext cx="999460" cy="67205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Vertex</a:t>
              </a:r>
              <a:br>
                <a:rPr lang="en-US" sz="700" dirty="0" smtClean="0"/>
              </a:br>
              <a:r>
                <a:rPr lang="en-US" sz="700" dirty="0" smtClean="0"/>
                <a:t>Data</a:t>
              </a:r>
              <a:endParaRPr lang="en-US" sz="7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6261" y="4106798"/>
              <a:ext cx="999460" cy="67205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Pixel</a:t>
              </a:r>
              <a:br>
                <a:rPr lang="en-US" sz="700" dirty="0" smtClean="0"/>
              </a:br>
              <a:r>
                <a:rPr lang="en-US" sz="700" dirty="0" smtClean="0"/>
                <a:t>Data</a:t>
              </a:r>
              <a:endParaRPr lang="en-US" sz="7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605319" y="2741690"/>
              <a:ext cx="999460" cy="672051"/>
            </a:xfrm>
            <a:prstGeom prst="roundRect">
              <a:avLst/>
            </a:prstGeom>
            <a:solidFill>
              <a:srgbClr val="7030A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FFFFFF"/>
                  </a:solidFill>
                </a:rPr>
                <a:t>Vertex</a:t>
              </a:r>
              <a:br>
                <a:rPr lang="en-US" sz="700" dirty="0" smtClean="0">
                  <a:solidFill>
                    <a:srgbClr val="FFFFFF"/>
                  </a:solidFill>
                </a:rPr>
              </a:br>
              <a:r>
                <a:rPr lang="en-US" sz="700" dirty="0" smtClean="0">
                  <a:solidFill>
                    <a:srgbClr val="FFFFFF"/>
                  </a:solidFill>
                </a:rPr>
                <a:t>Shader</a:t>
              </a:r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605319" y="4104956"/>
              <a:ext cx="999460" cy="67205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Texture</a:t>
              </a:r>
              <a:br>
                <a:rPr lang="en-US" sz="700" dirty="0" smtClean="0"/>
              </a:br>
              <a:r>
                <a:rPr lang="en-US" sz="700" dirty="0" smtClean="0"/>
                <a:t>Store</a:t>
              </a:r>
              <a:endParaRPr lang="en-US" sz="700" dirty="0"/>
            </a:p>
          </p:txBody>
        </p:sp>
        <p:cxnSp>
          <p:nvCxnSpPr>
            <p:cNvPr id="31" name="Straight Arrow Connector 30"/>
            <p:cNvCxnSpPr>
              <a:stCxn id="27" idx="3"/>
              <a:endCxn id="29" idx="1"/>
            </p:cNvCxnSpPr>
            <p:nvPr/>
          </p:nvCxnSpPr>
          <p:spPr>
            <a:xfrm>
              <a:off x="1285721" y="3077716"/>
              <a:ext cx="319598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9" idx="3"/>
              <a:endCxn id="23" idx="1"/>
            </p:cNvCxnSpPr>
            <p:nvPr/>
          </p:nvCxnSpPr>
          <p:spPr>
            <a:xfrm>
              <a:off x="2604779" y="3077716"/>
              <a:ext cx="1409487" cy="436023"/>
            </a:xfrm>
            <a:prstGeom prst="bentConnector3">
              <a:avLst>
                <a:gd name="adj1" fmla="val 85455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8" idx="3"/>
              <a:endCxn id="30" idx="1"/>
            </p:cNvCxnSpPr>
            <p:nvPr/>
          </p:nvCxnSpPr>
          <p:spPr>
            <a:xfrm flipV="1">
              <a:off x="1285721" y="4440982"/>
              <a:ext cx="319598" cy="184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5"/>
            <p:cNvCxnSpPr>
              <a:stCxn id="30" idx="3"/>
              <a:endCxn id="24" idx="2"/>
            </p:cNvCxnSpPr>
            <p:nvPr/>
          </p:nvCxnSpPr>
          <p:spPr>
            <a:xfrm flipV="1">
              <a:off x="2604779" y="3849764"/>
              <a:ext cx="3168910" cy="591218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3"/>
              <a:endCxn id="24" idx="1"/>
            </p:cNvCxnSpPr>
            <p:nvPr/>
          </p:nvCxnSpPr>
          <p:spPr>
            <a:xfrm>
              <a:off x="5013726" y="3513739"/>
              <a:ext cx="260233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3"/>
            </p:cNvCxnSpPr>
            <p:nvPr/>
          </p:nvCxnSpPr>
          <p:spPr>
            <a:xfrm>
              <a:off x="6273419" y="3513739"/>
              <a:ext cx="224791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3"/>
              <a:endCxn id="26" idx="1"/>
            </p:cNvCxnSpPr>
            <p:nvPr/>
          </p:nvCxnSpPr>
          <p:spPr>
            <a:xfrm flipV="1">
              <a:off x="7533112" y="3512688"/>
              <a:ext cx="260234" cy="105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2668570" y="3458185"/>
              <a:ext cx="999460" cy="67205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Geometry</a:t>
              </a:r>
              <a:br>
                <a:rPr lang="en-US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Shader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9" name="Elbow Connector 38"/>
            <p:cNvCxnSpPr>
              <a:stCxn id="29" idx="3"/>
              <a:endCxn id="38" idx="0"/>
            </p:cNvCxnSpPr>
            <p:nvPr/>
          </p:nvCxnSpPr>
          <p:spPr>
            <a:xfrm>
              <a:off x="2604779" y="3077716"/>
              <a:ext cx="563521" cy="380469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8" idx="3"/>
              <a:endCxn id="23" idx="1"/>
            </p:cNvCxnSpPr>
            <p:nvPr/>
          </p:nvCxnSpPr>
          <p:spPr>
            <a:xfrm flipV="1">
              <a:off x="3668030" y="3513739"/>
              <a:ext cx="346236" cy="280472"/>
            </a:xfrm>
            <a:prstGeom prst="bentConnector3">
              <a:avLst>
                <a:gd name="adj1" fmla="val 40787"/>
              </a:avLst>
            </a:prstGeom>
            <a:ln>
              <a:solidFill>
                <a:schemeClr val="tx1"/>
              </a:solidFill>
              <a:prstDash val="soli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908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4014-8648-4E12-9F9E-5783FE3353E9}" type="slidenum">
              <a:rPr lang="en-US"/>
              <a:pPr/>
              <a:t>8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Simplified Pipeline Model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369998" y="3699915"/>
            <a:ext cx="1177047" cy="5935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Vertex</a:t>
            </a:r>
            <a:br>
              <a:rPr lang="en-US" sz="1100" dirty="0" smtClean="0">
                <a:solidFill>
                  <a:srgbClr val="FFFFFF"/>
                </a:solidFill>
              </a:rPr>
            </a:br>
            <a:r>
              <a:rPr lang="en-US" sz="1100" dirty="0" smtClean="0">
                <a:solidFill>
                  <a:srgbClr val="FFFFFF"/>
                </a:solidFill>
              </a:rPr>
              <a:t>Processing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141150" y="3699915"/>
            <a:ext cx="1177047" cy="5935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Rasterizer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912302" y="3699915"/>
            <a:ext cx="1177047" cy="5935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Fragment Processing</a:t>
            </a: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62" name="Picture 8" descr="T:\redtransteap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7798" y="3617535"/>
            <a:ext cx="1011145" cy="75835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63" name="Flowchart: Document 62"/>
          <p:cNvSpPr/>
          <p:nvPr/>
        </p:nvSpPr>
        <p:spPr>
          <a:xfrm>
            <a:off x="1463221" y="4734719"/>
            <a:ext cx="990600" cy="68580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483225"/>
                </a:solidFill>
              </a:rPr>
              <a:t>Vertex</a:t>
            </a:r>
          </a:p>
          <a:p>
            <a:pPr algn="ctr"/>
            <a:r>
              <a:rPr lang="en-US" sz="1100" dirty="0" smtClean="0">
                <a:solidFill>
                  <a:srgbClr val="483225"/>
                </a:solidFill>
              </a:rPr>
              <a:t>Shader</a:t>
            </a:r>
            <a:endParaRPr lang="en-US" sz="1100" dirty="0">
              <a:solidFill>
                <a:srgbClr val="483225"/>
              </a:solidFill>
            </a:endParaRPr>
          </a:p>
        </p:txBody>
      </p:sp>
      <p:sp>
        <p:nvSpPr>
          <p:cNvPr id="64" name="Flowchart: Document 63"/>
          <p:cNvSpPr/>
          <p:nvPr/>
        </p:nvSpPr>
        <p:spPr>
          <a:xfrm>
            <a:off x="5005525" y="4734719"/>
            <a:ext cx="990600" cy="68580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483225"/>
                </a:solidFill>
              </a:rPr>
              <a:t>Fragment</a:t>
            </a:r>
          </a:p>
          <a:p>
            <a:pPr algn="ctr"/>
            <a:r>
              <a:rPr lang="en-US" sz="1100" dirty="0" smtClean="0">
                <a:solidFill>
                  <a:srgbClr val="483225"/>
                </a:solidFill>
              </a:rPr>
              <a:t>Shader</a:t>
            </a:r>
            <a:endParaRPr lang="en-US" sz="1100" dirty="0">
              <a:solidFill>
                <a:srgbClr val="483225"/>
              </a:solidFill>
            </a:endParaRPr>
          </a:p>
        </p:txBody>
      </p:sp>
      <p:cxnSp>
        <p:nvCxnSpPr>
          <p:cNvPr id="65" name="Straight Arrow Connector 64"/>
          <p:cNvCxnSpPr>
            <a:stCxn id="59" idx="3"/>
            <a:endCxn id="60" idx="1"/>
          </p:cNvCxnSpPr>
          <p:nvPr/>
        </p:nvCxnSpPr>
        <p:spPr>
          <a:xfrm>
            <a:off x="2547045" y="3996714"/>
            <a:ext cx="59410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3"/>
            <a:endCxn id="61" idx="1"/>
          </p:cNvCxnSpPr>
          <p:nvPr/>
        </p:nvCxnSpPr>
        <p:spPr>
          <a:xfrm>
            <a:off x="4318197" y="3996714"/>
            <a:ext cx="59410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3"/>
            <a:endCxn id="62" idx="1"/>
          </p:cNvCxnSpPr>
          <p:nvPr/>
        </p:nvCxnSpPr>
        <p:spPr>
          <a:xfrm>
            <a:off x="6089349" y="3996714"/>
            <a:ext cx="53844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0"/>
            <a:endCxn id="59" idx="2"/>
          </p:cNvCxnSpPr>
          <p:nvPr/>
        </p:nvCxnSpPr>
        <p:spPr>
          <a:xfrm flipV="1">
            <a:off x="1958521" y="4293513"/>
            <a:ext cx="1" cy="44120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0"/>
            <a:endCxn id="61" idx="2"/>
          </p:cNvCxnSpPr>
          <p:nvPr/>
        </p:nvCxnSpPr>
        <p:spPr>
          <a:xfrm flipV="1">
            <a:off x="5500825" y="4293513"/>
            <a:ext cx="1" cy="44120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2126707" y="2753519"/>
            <a:ext cx="4348691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GPU Data Flow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69018" y="2790130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Application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480754" y="2790129"/>
            <a:ext cx="1229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Framebuffer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74326" y="3439319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Vertices</a:t>
            </a:r>
            <a:endParaRPr lang="en-US" sz="1100" b="1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2465905" y="3438305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Vertices</a:t>
            </a:r>
            <a:endParaRPr lang="en-US" sz="1100" b="1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127554" y="3439319"/>
            <a:ext cx="9060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Fragments</a:t>
            </a:r>
            <a:endParaRPr lang="en-US" sz="1100" b="1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6035968" y="3438305"/>
            <a:ext cx="591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Pixels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314229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4014-8648-4E12-9F9E-5783FE3353E9}" type="slidenum">
              <a:rPr lang="en-US"/>
              <a:pPr/>
              <a:t>9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Programming in a Nutshell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4" y="1981200"/>
            <a:ext cx="8842375" cy="4114800"/>
          </a:xfrm>
        </p:spPr>
        <p:txBody>
          <a:bodyPr/>
          <a:lstStyle/>
          <a:p>
            <a:r>
              <a:rPr lang="en-US" sz="2400" dirty="0"/>
              <a:t>Modern OpenGL programs essentially do the following steps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dirty="0" err="1"/>
              <a:t>shader</a:t>
            </a:r>
            <a:r>
              <a:rPr lang="en-US" sz="2400" dirty="0"/>
              <a:t> 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buffer objects and load data into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“Connect” data locations with </a:t>
            </a:r>
            <a:r>
              <a:rPr lang="en-US" sz="2400" dirty="0" err="1"/>
              <a:t>shader</a:t>
            </a:r>
            <a:r>
              <a:rPr lang="en-US" sz="2400" dirty="0"/>
              <a:t>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Render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540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2ksans">
  <a:themeElements>
    <a:clrScheme name="s2ksans 3">
      <a:dk1>
        <a:srgbClr val="863D00"/>
      </a:dk1>
      <a:lt1>
        <a:srgbClr val="FFFFFF"/>
      </a:lt1>
      <a:dk2>
        <a:srgbClr val="000000"/>
      </a:dk2>
      <a:lt2>
        <a:srgbClr val="979393"/>
      </a:lt2>
      <a:accent1>
        <a:srgbClr val="9E4700"/>
      </a:accent1>
      <a:accent2>
        <a:srgbClr val="404988"/>
      </a:accent2>
      <a:accent3>
        <a:srgbClr val="AAAAAA"/>
      </a:accent3>
      <a:accent4>
        <a:srgbClr val="DADADA"/>
      </a:accent4>
      <a:accent5>
        <a:srgbClr val="CCB1AA"/>
      </a:accent5>
      <a:accent6>
        <a:srgbClr val="39417B"/>
      </a:accent6>
      <a:hlink>
        <a:srgbClr val="007D96"/>
      </a:hlink>
      <a:folHlink>
        <a:srgbClr val="7200A0"/>
      </a:folHlink>
    </a:clrScheme>
    <a:fontScheme name="s2ksa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ksans 1">
        <a:dk1>
          <a:srgbClr val="908F8E"/>
        </a:dk1>
        <a:lt1>
          <a:srgbClr val="FFFFFF"/>
        </a:lt1>
        <a:dk2>
          <a:srgbClr val="000000"/>
        </a:dk2>
        <a:lt2>
          <a:srgbClr val="AA4D00"/>
        </a:lt2>
        <a:accent1>
          <a:srgbClr val="973181"/>
        </a:accent1>
        <a:accent2>
          <a:srgbClr val="404988"/>
        </a:accent2>
        <a:accent3>
          <a:srgbClr val="AAAAAA"/>
        </a:accent3>
        <a:accent4>
          <a:srgbClr val="DADADA"/>
        </a:accent4>
        <a:accent5>
          <a:srgbClr val="C9ADC1"/>
        </a:accent5>
        <a:accent6>
          <a:srgbClr val="39417B"/>
        </a:accent6>
        <a:hlink>
          <a:srgbClr val="007D96"/>
        </a:hlink>
        <a:folHlink>
          <a:srgbClr val="7200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ksans 2">
        <a:dk1>
          <a:srgbClr val="863D00"/>
        </a:dk1>
        <a:lt1>
          <a:srgbClr val="FFFFFF"/>
        </a:lt1>
        <a:dk2>
          <a:srgbClr val="000000"/>
        </a:dk2>
        <a:lt2>
          <a:srgbClr val="979393"/>
        </a:lt2>
        <a:accent1>
          <a:srgbClr val="973181"/>
        </a:accent1>
        <a:accent2>
          <a:srgbClr val="404988"/>
        </a:accent2>
        <a:accent3>
          <a:srgbClr val="AAAAAA"/>
        </a:accent3>
        <a:accent4>
          <a:srgbClr val="DADADA"/>
        </a:accent4>
        <a:accent5>
          <a:srgbClr val="C9ADC1"/>
        </a:accent5>
        <a:accent6>
          <a:srgbClr val="39417B"/>
        </a:accent6>
        <a:hlink>
          <a:srgbClr val="007D96"/>
        </a:hlink>
        <a:folHlink>
          <a:srgbClr val="7200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ksans 3">
        <a:dk1>
          <a:srgbClr val="863D00"/>
        </a:dk1>
        <a:lt1>
          <a:srgbClr val="FFFFFF"/>
        </a:lt1>
        <a:dk2>
          <a:srgbClr val="000000"/>
        </a:dk2>
        <a:lt2>
          <a:srgbClr val="979393"/>
        </a:lt2>
        <a:accent1>
          <a:srgbClr val="9E4700"/>
        </a:accent1>
        <a:accent2>
          <a:srgbClr val="404988"/>
        </a:accent2>
        <a:accent3>
          <a:srgbClr val="AAAAAA"/>
        </a:accent3>
        <a:accent4>
          <a:srgbClr val="DADADA"/>
        </a:accent4>
        <a:accent5>
          <a:srgbClr val="CCB1AA"/>
        </a:accent5>
        <a:accent6>
          <a:srgbClr val="39417B"/>
        </a:accent6>
        <a:hlink>
          <a:srgbClr val="007D96"/>
        </a:hlink>
        <a:folHlink>
          <a:srgbClr val="7200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Documents\Siggraph\s2000\Presentation\Templates\s2ksans.pot</Template>
  <TotalTime>1363</TotalTime>
  <Words>469</Words>
  <Application>Microsoft Office PowerPoint</Application>
  <PresentationFormat>On-screen Show (4:3)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s2ksans</vt:lpstr>
      <vt:lpstr>Modern OpenGL (Version 3)</vt:lpstr>
      <vt:lpstr>What You’ll See Today</vt:lpstr>
      <vt:lpstr>The Evolution of the OpenGL Pipeline</vt:lpstr>
      <vt:lpstr>The Evolution of the OpenGL Pipeline</vt:lpstr>
      <vt:lpstr>An Evolutionary Change</vt:lpstr>
      <vt:lpstr>The Exclusively Programmable Pipeline</vt:lpstr>
      <vt:lpstr>More Programability</vt:lpstr>
      <vt:lpstr>A Simplified Pipeline Model</vt:lpstr>
      <vt:lpstr>OpenGL Programming in a Nutshell</vt:lpstr>
      <vt:lpstr>Lab Content</vt:lpstr>
    </vt:vector>
  </TitlesOfParts>
  <Company>Silicon Graphics Computer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Interactive Introduction to OpenGL Programming</dc:title>
  <dc:creator>Dave Shreiner</dc:creator>
  <cp:lastModifiedBy>ME</cp:lastModifiedBy>
  <cp:revision>212</cp:revision>
  <cp:lastPrinted>1999-04-17T20:22:35Z</cp:lastPrinted>
  <dcterms:created xsi:type="dcterms:W3CDTF">1999-04-11T03:30:43Z</dcterms:created>
  <dcterms:modified xsi:type="dcterms:W3CDTF">2022-11-28T06:52:02Z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shreiner@plunk.org</vt:lpwstr>
  </property>
  <property fmtid="{D5CDD505-2E9C-101B-9397-08002B2CF9AE}" pid="8" name="HomePage">
    <vt:lpwstr>http://www.plunk.org/COEN-290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3</vt:i4>
  </property>
  <property fmtid="{D5CDD505-2E9C-101B-9397-08002B2CF9AE}" pid="21" name="OutputDir">
    <vt:lpwstr>T:\</vt:lpwstr>
  </property>
</Properties>
</file>