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14"/>
    <p:restoredTop sz="75456"/>
  </p:normalViewPr>
  <p:slideViewPr>
    <p:cSldViewPr snapToGrid="0">
      <p:cViewPr varScale="1">
        <p:scale>
          <a:sx n="99" d="100"/>
          <a:sy n="99" d="100"/>
        </p:scale>
        <p:origin x="140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781B7-AC69-F94A-A05F-3CDB365EFF2E}" type="datetimeFigureOut">
              <a:rPr lang="en-PK" smtClean="0"/>
              <a:t>16/05/2024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BA489-F854-9F40-B355-69B209C2F9C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3785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PK" dirty="0"/>
              <a:t>Over the last few years, we have all heard a lot about the success of these big “Market Makers” across asset classes.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PK" dirty="0"/>
              <a:t>The likes of Citadel Securities, XTX Markets, Virtu Financial etc have grown exponentially with the advent of Electronic Markets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PK" dirty="0"/>
              <a:t>This begs the question, who is this Market Maker, and as a result of their success, why does he take all my money?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PK" sz="1200" dirty="0">
                <a:solidFill>
                  <a:srgbClr val="002060"/>
                </a:solidFill>
              </a:rPr>
              <a:t>Market Makers are essential to Financial Markets: they provide liquidity by quoting bi-directionally on assets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PK" sz="1200" dirty="0">
                <a:solidFill>
                  <a:srgbClr val="002060"/>
                </a:solidFill>
              </a:rPr>
              <a:t>Within the </a:t>
            </a:r>
            <a:r>
              <a:rPr lang="en-GB" sz="1200" dirty="0" err="1">
                <a:solidFill>
                  <a:srgbClr val="002060"/>
                </a:solidFill>
              </a:rPr>
              <a:t>marketp</a:t>
            </a:r>
            <a:r>
              <a:rPr lang="en-PK" sz="1200" dirty="0">
                <a:solidFill>
                  <a:srgbClr val="002060"/>
                </a:solidFill>
              </a:rPr>
              <a:t>lace – let’s say an exchange, securities are bought at the Best Bid and sold at the Best Ask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PK" sz="1200" dirty="0">
                <a:solidFill>
                  <a:srgbClr val="002060"/>
                </a:solidFill>
              </a:rPr>
              <a:t>The Best Bid is the highest price bid for the asset by an entity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PK" sz="1200" dirty="0">
                <a:solidFill>
                  <a:srgbClr val="002060"/>
                </a:solidFill>
              </a:rPr>
              <a:t>The Best Ask is the lowest price asked for the asset by an entity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PK" sz="1200" dirty="0">
                <a:solidFill>
                  <a:srgbClr val="002060"/>
                </a:solidFill>
              </a:rPr>
              <a:t>Within an exchange, the bid-ask quotes from market participants are stored in an Order Book – a simulated example can be seen on this plot.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PK" dirty="0"/>
              <a:t>Let’s say you want to buy a stock for 22$, you need to find someone willing to sell it to you for 22$.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PK" dirty="0"/>
              <a:t>And let’s say you want to sell the stock for 21$, you need someone to buy it from you at 21$.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PK" dirty="0"/>
              <a:t>Here comes the market maker, he buys it from you at 21$, and sells it to you for 22$. You are happy, you are happy, and I just made 1$ from</a:t>
            </a:r>
            <a:br>
              <a:rPr lang="en-PK" dirty="0"/>
            </a:br>
            <a:r>
              <a:rPr lang="en-PK" dirty="0"/>
              <a:t>the Bid/Ask Spread. We’re all happy! Brilliant!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PK" dirty="0"/>
              <a:t>This is how Market Makers provide Liquidity to Markets!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PK" dirty="0"/>
              <a:t>Is this true though? We’ve all studied that in Finance there is no free lunch! So how does the Market Maker lose money in the example I just described?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PK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PK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PK" dirty="0"/>
              <a:t>Every time a Market Maker trades, they are faced with a lot of risks: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PK" dirty="0"/>
              <a:t>Perhaps in my example earlier, the bid/ask spread was 1$, but the transaction costs might eat away that spread?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PK" dirty="0"/>
              <a:t>Or, if I buy it from you at 21$, the price might go down before I can sell it to you for 22$? Prices can always move against you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PK" dirty="0"/>
              <a:t>This becomes my inventory risk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PK" dirty="0"/>
              <a:t>Or, let’s say I have a theoretical intrinsic value model of the stock, but what if I am wrong and I trade with another trader who is more</a:t>
            </a:r>
            <a:br>
              <a:rPr lang="en-PK" dirty="0"/>
            </a:br>
            <a:r>
              <a:rPr lang="en-PK" dirty="0"/>
              <a:t>informed then me and knows the correct intrinsic value of the stock, he will keep trading with me until I lose and he wins</a:t>
            </a:r>
            <a:br>
              <a:rPr lang="en-PK" dirty="0"/>
            </a:br>
            <a:br>
              <a:rPr lang="en-PK" dirty="0"/>
            </a:br>
            <a:endParaRPr lang="en-PK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PK" dirty="0"/>
              <a:t>In this way, every time a Market Maker trades, he faces certain risks. I believe with correct inventory management and order book analysis, the market maker can </a:t>
            </a:r>
            <a:br>
              <a:rPr lang="en-PK" dirty="0"/>
            </a:br>
            <a:r>
              <a:rPr lang="en-PK" dirty="0"/>
              <a:t>generate bi-directional quotes that can help the Market Maker avoid the previously mentioned risks.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BA489-F854-9F40-B355-69B209C2F9CE}" type="slidenum">
              <a:rPr lang="en-PK" smtClean="0"/>
              <a:t>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72137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PK" dirty="0"/>
              <a:t>For this project, I plan on replicating the strategies of a few famous papers written about Market Making.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PK" dirty="0"/>
              <a:t>Avellaneda and Stoikov et. </a:t>
            </a:r>
            <a:r>
              <a:rPr lang="en-GB" dirty="0"/>
              <a:t>al. leverage mathematical models and make certain assumptions </a:t>
            </a:r>
            <a:br>
              <a:rPr lang="en-GB" dirty="0"/>
            </a:br>
            <a:r>
              <a:rPr lang="en-GB" dirty="0"/>
              <a:t>to generate optimal quotes based on certain market parameters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Similarly, these other two papers also take a look at order book statistics like: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/>
              <a:t>Order Book Imbalance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/>
              <a:t>Order Book Skew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PK" dirty="0"/>
              <a:t>Market Depth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PK" dirty="0"/>
              <a:t>Order Flow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PK" dirty="0"/>
              <a:t>These metrics can be used to make predictions on the bid-ask prices within the market maker’s trading horizon.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PK" dirty="0"/>
              <a:t>My plan is threefold: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PK" dirty="0"/>
              <a:t>1. Simulate the mathematical models created within these Papers.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PK" dirty="0"/>
              <a:t>2. Evaluate the best strategy.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PK" dirty="0"/>
              <a:t>3. Download Market Data for Cryptocurrencies via various exchanges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PK" dirty="0"/>
              <a:t>4. Backtest and Paper Trade using the best strategy on a real live exchange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BA489-F854-9F40-B355-69B209C2F9CE}" type="slidenum">
              <a:rPr lang="en-PK" smtClean="0"/>
              <a:t>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10948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K" dirty="0"/>
              <a:t>The timeline of the project looks like this: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PK" dirty="0"/>
              <a:t>This month I am aiming to finish all of my literature review and write code to collect order book level data from exchanges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PK" dirty="0"/>
              <a:t>Next month I plan on simulating and creating tools needed to backtest the MM strategies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PK" dirty="0"/>
              <a:t>In July I plan on using the best-performing strategy for Paper Trading live on an Exchange.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PK" dirty="0"/>
              <a:t>During this whole time, I will keep on updating my Report – but the last few weeks in August will be completely used for finalizing the report.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BA489-F854-9F40-B355-69B209C2F9CE}" type="slidenum">
              <a:rPr lang="en-PK" smtClean="0"/>
              <a:t>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07306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6205-FE87-8C1E-8CBF-13D10AD14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91B03-38E5-E29B-B96F-AE3A7DE12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962CC-E567-6E73-9109-5C45CF95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8E68-9A56-C94D-B011-DCB65AED81BB}" type="datetimeFigureOut">
              <a:rPr lang="en-PK" smtClean="0"/>
              <a:t>16/05/2024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BCA19-7C3B-39D4-3E18-CD18C11EF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1E120-4B07-0BFA-4392-43BCE2846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484A-C2F1-5E44-BFB2-540CFE7F2EF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728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5885-3946-A226-7B76-0EAD2B37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F8331-DEA6-6E59-A284-B93D0B27F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9CEA8-35F4-725E-59EB-DFE0974B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8E68-9A56-C94D-B011-DCB65AED81BB}" type="datetimeFigureOut">
              <a:rPr lang="en-PK" smtClean="0"/>
              <a:t>16/05/2024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8170C-7D2A-773A-B7D1-A5C29E15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3880B-67DC-82CB-2C22-C01243CB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484A-C2F1-5E44-BFB2-540CFE7F2EF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3977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98FBC6-84AB-AE7B-2ADA-82081705E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46B56-69C9-C933-3B2E-B3BB5A3BF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AF0A3-AF1F-09DC-0633-F6CBA3B9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8E68-9A56-C94D-B011-DCB65AED81BB}" type="datetimeFigureOut">
              <a:rPr lang="en-PK" smtClean="0"/>
              <a:t>16/05/2024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77922-C16F-880F-A218-35196253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E3A10-5F97-16BA-78C5-BB438669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484A-C2F1-5E44-BFB2-540CFE7F2EF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4160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67CB9-7194-9365-F3B6-C6A4214B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A73FC-138D-B48A-C367-C20ADADAF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B3766-2FB7-DBF0-55C9-D4A8A9F07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8E68-9A56-C94D-B011-DCB65AED81BB}" type="datetimeFigureOut">
              <a:rPr lang="en-PK" smtClean="0"/>
              <a:t>16/05/2024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5E73A-2903-8057-A81C-19EC4474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33BF0-ABE6-1BA8-CA5C-84120CE0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484A-C2F1-5E44-BFB2-540CFE7F2EF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2633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96735-B6A8-8015-3392-8E99D3320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902A9-1715-BA9D-91CA-BD919251A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8C9CE-249A-A961-AB96-D560EBE09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8E68-9A56-C94D-B011-DCB65AED81BB}" type="datetimeFigureOut">
              <a:rPr lang="en-PK" smtClean="0"/>
              <a:t>16/05/2024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BEB4-CC22-19E2-25C5-8D2206675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5402D-2C3D-DA0D-B1F1-AF3C7105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484A-C2F1-5E44-BFB2-540CFE7F2EF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5622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96F5-14B9-55EB-03EC-A5598978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BE4AD-BD20-37C8-9438-9C1F78663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F6DB0-A221-05CC-2FB2-53AFBD32D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5A3BF-B4AA-CB18-4C30-FD7FB548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8E68-9A56-C94D-B011-DCB65AED81BB}" type="datetimeFigureOut">
              <a:rPr lang="en-PK" smtClean="0"/>
              <a:t>16/05/2024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109F5-C155-1F3E-DF08-F9541862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253C0-8E8F-CB5B-B861-626C89A43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484A-C2F1-5E44-BFB2-540CFE7F2EF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1320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CE29-5C8E-EE61-A1A0-6DDA0BE73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6CFA8-8210-F41E-0E85-BE05FA664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F3D6C-6976-44FC-A096-53CA149D0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792D0-B373-C4E5-AB26-89584CF5F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88E3B-9E4F-35D8-35CE-621C38594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1062FF-00D8-3EF6-635F-D536740C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8E68-9A56-C94D-B011-DCB65AED81BB}" type="datetimeFigureOut">
              <a:rPr lang="en-PK" smtClean="0"/>
              <a:t>16/05/2024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8E1D12-6CC8-C07B-8E90-04B33497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360DC-0B07-F7E5-63AE-99E863A2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484A-C2F1-5E44-BFB2-540CFE7F2EF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1668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8AD39-24AC-D3A7-8AF1-03EB046A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989E99-1F09-4FCB-BEA6-988297F0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8E68-9A56-C94D-B011-DCB65AED81BB}" type="datetimeFigureOut">
              <a:rPr lang="en-PK" smtClean="0"/>
              <a:t>16/05/2024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EC10B-2388-7A41-D0EC-DC4F4953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C44B22-9E95-BCC1-4A38-2DC6E01D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484A-C2F1-5E44-BFB2-540CFE7F2EF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668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273BDF-8CC6-5C15-57D5-6736ED16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8E68-9A56-C94D-B011-DCB65AED81BB}" type="datetimeFigureOut">
              <a:rPr lang="en-PK" smtClean="0"/>
              <a:t>16/05/2024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41D5EE-2B69-027A-F0BF-391F880E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D5284-BE97-B83E-AB59-4F3C8C0C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484A-C2F1-5E44-BFB2-540CFE7F2EF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989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F059C-0750-AFAE-986F-AEF86C027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F2095-3FC0-A3E7-F8AD-32DA2B1AE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63F41-6366-2150-359E-70C7EAE9A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61BE9-2ACF-03CF-2E48-0A6FF711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8E68-9A56-C94D-B011-DCB65AED81BB}" type="datetimeFigureOut">
              <a:rPr lang="en-PK" smtClean="0"/>
              <a:t>16/05/2024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B2AB1-15BA-E62B-8631-674DE89A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48EC7-ECFB-A60A-096B-52B5124A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484A-C2F1-5E44-BFB2-540CFE7F2EF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8242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41E4-C2E0-F6A9-0900-2644E1CE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DCA851-B6B0-B7B5-8038-45EA2812D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1D566-B960-52EE-F317-B12B36497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ED8E6-73BB-5D9F-01B9-EF4409E9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8E68-9A56-C94D-B011-DCB65AED81BB}" type="datetimeFigureOut">
              <a:rPr lang="en-PK" smtClean="0"/>
              <a:t>16/05/2024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879FD-F5B2-DD2D-C6CD-0D38D13E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3CF56-0035-4B31-129D-E927A720C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484A-C2F1-5E44-BFB2-540CFE7F2EF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0558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190C3-F97B-2519-3EEA-85B041756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F38C1-1A8B-A4CE-C943-C61EBD21C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DCC6D-1179-4CFE-A908-24E100EF8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338E68-9A56-C94D-B011-DCB65AED81BB}" type="datetimeFigureOut">
              <a:rPr lang="en-PK" smtClean="0"/>
              <a:t>16/05/2024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CF840-0758-C0CA-0402-69D44CA7D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AD9F4-E86A-9CE0-55C2-2823DAB26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6C484A-C2F1-5E44-BFB2-540CFE7F2EF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8308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F1DF-972E-63E8-1530-56E388A12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16420"/>
            <a:ext cx="9144000" cy="1980953"/>
          </a:xfrm>
        </p:spPr>
        <p:txBody>
          <a:bodyPr>
            <a:normAutofit/>
          </a:bodyPr>
          <a:lstStyle/>
          <a:p>
            <a:r>
              <a:rPr lang="en-GB" sz="3600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Optimizing Market Making Strategies via</a:t>
            </a:r>
            <a:br>
              <a:rPr lang="en-GB" sz="3600" b="1" dirty="0">
                <a:solidFill>
                  <a:srgbClr val="002060"/>
                </a:solidFill>
              </a:rPr>
            </a:br>
            <a:r>
              <a:rPr lang="en-GB" sz="3600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Inventory Management and Order Book</a:t>
            </a:r>
            <a:br>
              <a:rPr lang="en-GB" sz="3600" b="1" dirty="0">
                <a:solidFill>
                  <a:srgbClr val="002060"/>
                </a:solidFill>
              </a:rPr>
            </a:br>
            <a:r>
              <a:rPr lang="en-GB" sz="3600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Analysis</a:t>
            </a:r>
            <a:endParaRPr lang="en-PK" sz="3600" b="1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7BF82-6FC8-5132-7B58-8E0FA4743434}"/>
              </a:ext>
            </a:extLst>
          </p:cNvPr>
          <p:cNvSpPr txBox="1"/>
          <p:nvPr/>
        </p:nvSpPr>
        <p:spPr>
          <a:xfrm>
            <a:off x="2110809" y="3560628"/>
            <a:ext cx="79703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K" sz="2800" dirty="0">
                <a:solidFill>
                  <a:srgbClr val="002060"/>
                </a:solidFill>
              </a:rPr>
              <a:t>Applied Project Category: Quantitative Analysis</a:t>
            </a:r>
            <a:endParaRPr lang="en-PK" sz="1050" dirty="0">
              <a:solidFill>
                <a:srgbClr val="002060"/>
              </a:solidFill>
            </a:endParaRPr>
          </a:p>
          <a:p>
            <a:pPr algn="ctr"/>
            <a:r>
              <a:rPr lang="en-PK" sz="2800" dirty="0">
                <a:solidFill>
                  <a:srgbClr val="002060"/>
                </a:solidFill>
              </a:rPr>
              <a:t>Name: Talha Jamal</a:t>
            </a:r>
          </a:p>
          <a:p>
            <a:pPr algn="ctr"/>
            <a:r>
              <a:rPr lang="en-PK" sz="2800" dirty="0">
                <a:solidFill>
                  <a:srgbClr val="002060"/>
                </a:solidFill>
              </a:rPr>
              <a:t>CID: 01357497</a:t>
            </a:r>
          </a:p>
          <a:p>
            <a:pPr algn="ctr"/>
            <a:r>
              <a:rPr lang="en-PK" sz="2800" dirty="0">
                <a:solidFill>
                  <a:srgbClr val="002060"/>
                </a:solidFill>
              </a:rPr>
              <a:t>Course: Risk Management &amp; Financial Engineering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4741EA-5334-9B0C-EAA2-A792D0F48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359" y="6363196"/>
            <a:ext cx="2622176" cy="28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1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A1F05-4705-9B31-785F-E2AD3285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365126"/>
            <a:ext cx="10896600" cy="806852"/>
          </a:xfrm>
        </p:spPr>
        <p:txBody>
          <a:bodyPr>
            <a:normAutofit/>
          </a:bodyPr>
          <a:lstStyle/>
          <a:p>
            <a:r>
              <a:rPr lang="en-PK" sz="2800" b="1" dirty="0">
                <a:solidFill>
                  <a:srgbClr val="002060"/>
                </a:solidFill>
              </a:rPr>
              <a:t>Who is this “Market Maker” and why does he take all my money?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9AE31-BD9E-E0C2-04B1-8F7F0B9D1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171978"/>
            <a:ext cx="5820335" cy="5191217"/>
          </a:xfrm>
        </p:spPr>
        <p:txBody>
          <a:bodyPr>
            <a:normAutofit/>
          </a:bodyPr>
          <a:lstStyle/>
          <a:p>
            <a:r>
              <a:rPr lang="en-PK" sz="2000" dirty="0">
                <a:solidFill>
                  <a:srgbClr val="002060"/>
                </a:solidFill>
              </a:rPr>
              <a:t>Market Makers are essential to Financial Markets: they provide liquidity by quoting bi-directionally on assets</a:t>
            </a:r>
          </a:p>
          <a:p>
            <a:r>
              <a:rPr lang="en-PK" sz="2000" dirty="0">
                <a:solidFill>
                  <a:srgbClr val="002060"/>
                </a:solidFill>
              </a:rPr>
              <a:t>Securities traded at their Best Bid and Best Ask</a:t>
            </a:r>
          </a:p>
          <a:p>
            <a:r>
              <a:rPr lang="en-PK" sz="2000" dirty="0">
                <a:solidFill>
                  <a:srgbClr val="002060"/>
                </a:solidFill>
              </a:rPr>
              <a:t>Bids and Asks managed within Order Books</a:t>
            </a:r>
          </a:p>
          <a:p>
            <a:pPr lvl="1"/>
            <a:r>
              <a:rPr lang="en-PK" sz="1600" dirty="0">
                <a:solidFill>
                  <a:srgbClr val="002060"/>
                </a:solidFill>
              </a:rPr>
              <a:t>Level 1 Order Book (BBO)</a:t>
            </a:r>
          </a:p>
          <a:p>
            <a:pPr lvl="1"/>
            <a:r>
              <a:rPr lang="en-PK" sz="1600" dirty="0">
                <a:solidFill>
                  <a:srgbClr val="002060"/>
                </a:solidFill>
              </a:rPr>
              <a:t>Level 2 Order Book (MBP)</a:t>
            </a:r>
          </a:p>
          <a:p>
            <a:pPr lvl="1"/>
            <a:r>
              <a:rPr lang="en-PK" sz="1600" dirty="0">
                <a:solidFill>
                  <a:srgbClr val="002060"/>
                </a:solidFill>
              </a:rPr>
              <a:t>Level 3 Order Book (MBO)</a:t>
            </a:r>
          </a:p>
          <a:p>
            <a:r>
              <a:rPr lang="en-PK" sz="2000" dirty="0">
                <a:solidFill>
                  <a:srgbClr val="002060"/>
                </a:solidFill>
              </a:rPr>
              <a:t>Market Makers profit from the bid-ask spread – but does that mean they always make money?</a:t>
            </a:r>
          </a:p>
          <a:p>
            <a:r>
              <a:rPr lang="en-PK" sz="2000" dirty="0">
                <a:solidFill>
                  <a:srgbClr val="002060"/>
                </a:solidFill>
              </a:rPr>
              <a:t>No such thing as a free lunch:</a:t>
            </a:r>
          </a:p>
          <a:p>
            <a:pPr lvl="1"/>
            <a:r>
              <a:rPr lang="en-PK" sz="1600" dirty="0">
                <a:solidFill>
                  <a:srgbClr val="002060"/>
                </a:solidFill>
              </a:rPr>
              <a:t>Inventory Risk</a:t>
            </a:r>
          </a:p>
          <a:p>
            <a:pPr lvl="1"/>
            <a:r>
              <a:rPr lang="en-PK" sz="1600" dirty="0">
                <a:solidFill>
                  <a:srgbClr val="002060"/>
                </a:solidFill>
              </a:rPr>
              <a:t>Trading with a more informed trader</a:t>
            </a:r>
          </a:p>
          <a:p>
            <a:pPr lvl="1"/>
            <a:r>
              <a:rPr lang="en-PK" sz="1600" dirty="0">
                <a:solidFill>
                  <a:srgbClr val="002060"/>
                </a:solidFill>
              </a:rPr>
              <a:t>Optimal Bid and Ask Quotes</a:t>
            </a:r>
          </a:p>
          <a:p>
            <a:pPr lvl="1"/>
            <a:r>
              <a:rPr lang="en-PK" sz="1600" dirty="0">
                <a:solidFill>
                  <a:srgbClr val="002060"/>
                </a:solidFill>
              </a:rPr>
              <a:t>Transaction Costs</a:t>
            </a:r>
          </a:p>
          <a:p>
            <a:pPr lvl="1"/>
            <a:r>
              <a:rPr lang="en-PK" sz="1600" dirty="0">
                <a:solidFill>
                  <a:srgbClr val="002060"/>
                </a:solidFill>
              </a:rPr>
              <a:t>Orders not getting filled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288C89-6B97-958A-AF1E-A9E47D43E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359" y="6363196"/>
            <a:ext cx="2622176" cy="2880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546CC1-54BF-0B18-0E83-7E077131E7CC}"/>
              </a:ext>
            </a:extLst>
          </p:cNvPr>
          <p:cNvSpPr txBox="1"/>
          <p:nvPr/>
        </p:nvSpPr>
        <p:spPr>
          <a:xfrm>
            <a:off x="7398534" y="5457787"/>
            <a:ext cx="4432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K" sz="1600" dirty="0">
                <a:solidFill>
                  <a:srgbClr val="002060"/>
                </a:solidFill>
              </a:rPr>
              <a:t>Figure 1: Simulation of Bid/Ask Quotes for Different Lots</a:t>
            </a:r>
          </a:p>
        </p:txBody>
      </p:sp>
      <p:pic>
        <p:nvPicPr>
          <p:cNvPr id="5" name="Picture 4" descr="A graph of a number of different colored columns&#10;&#10;Description automatically generated with medium confidence">
            <a:extLst>
              <a:ext uri="{FF2B5EF4-FFF2-40B4-BE49-F238E27FC236}">
                <a16:creationId xmlns:a16="http://schemas.microsoft.com/office/drawing/2014/main" id="{49F6D048-0338-B4C8-CDF8-B50F2F87C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590" y="1249083"/>
            <a:ext cx="52832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2FDD9-306D-FCE0-E526-5C32BDE2F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041" y="1171978"/>
            <a:ext cx="5662065" cy="5320896"/>
          </a:xfrm>
        </p:spPr>
        <p:txBody>
          <a:bodyPr>
            <a:normAutofit fontScale="92500" lnSpcReduction="10000"/>
          </a:bodyPr>
          <a:lstStyle/>
          <a:p>
            <a:r>
              <a:rPr lang="en-PK" sz="2000" dirty="0">
                <a:solidFill>
                  <a:srgbClr val="002060"/>
                </a:solidFill>
              </a:rPr>
              <a:t>Simulation</a:t>
            </a:r>
          </a:p>
          <a:p>
            <a:pPr lvl="1"/>
            <a:r>
              <a:rPr lang="en-PK" sz="1700" dirty="0">
                <a:solidFill>
                  <a:srgbClr val="002060"/>
                </a:solidFill>
              </a:rPr>
              <a:t>Simulate Asset Price as Standard GBM</a:t>
            </a:r>
          </a:p>
          <a:p>
            <a:pPr lvl="1"/>
            <a:r>
              <a:rPr lang="en-PK" sz="1700" dirty="0">
                <a:solidFill>
                  <a:srgbClr val="002060"/>
                </a:solidFill>
              </a:rPr>
              <a:t>Leverage Mathematical Models to generate corresponding optimal Bid/Ask Quotes</a:t>
            </a:r>
          </a:p>
          <a:p>
            <a:pPr lvl="1"/>
            <a:r>
              <a:rPr lang="en-PK" sz="1700" dirty="0">
                <a:solidFill>
                  <a:srgbClr val="002060"/>
                </a:solidFill>
              </a:rPr>
              <a:t>Evaluating PnL of Mathematical MM Strategies </a:t>
            </a:r>
          </a:p>
          <a:p>
            <a:pPr lvl="1"/>
            <a:r>
              <a:rPr lang="en-PK" sz="1700" dirty="0">
                <a:solidFill>
                  <a:srgbClr val="002060"/>
                </a:solidFill>
              </a:rPr>
              <a:t>Benchmark with symmetric bid/ask quotes around mid-price</a:t>
            </a:r>
          </a:p>
          <a:p>
            <a:r>
              <a:rPr lang="en-PK" sz="2100" dirty="0">
                <a:solidFill>
                  <a:srgbClr val="002060"/>
                </a:solidFill>
              </a:rPr>
              <a:t>Data Collection</a:t>
            </a:r>
          </a:p>
          <a:p>
            <a:pPr lvl="1"/>
            <a:r>
              <a:rPr lang="en-PK" sz="1700" dirty="0">
                <a:solidFill>
                  <a:srgbClr val="002060"/>
                </a:solidFill>
              </a:rPr>
              <a:t>Order Book Data from Binance/Coinbase – accessible via Websockets</a:t>
            </a:r>
          </a:p>
          <a:p>
            <a:r>
              <a:rPr lang="en-PK" sz="2100" dirty="0">
                <a:solidFill>
                  <a:srgbClr val="002060"/>
                </a:solidFill>
              </a:rPr>
              <a:t>Backtesting and Production Strat</a:t>
            </a:r>
          </a:p>
          <a:p>
            <a:pPr lvl="1"/>
            <a:r>
              <a:rPr lang="en-PK" sz="1700" dirty="0">
                <a:solidFill>
                  <a:srgbClr val="002060"/>
                </a:solidFill>
              </a:rPr>
              <a:t>Paper Trading on a Crypto Exchange with the Best Performing Strategy </a:t>
            </a:r>
          </a:p>
          <a:p>
            <a:r>
              <a:rPr lang="en-PK" sz="2100" dirty="0">
                <a:solidFill>
                  <a:srgbClr val="002060"/>
                </a:solidFill>
              </a:rPr>
              <a:t>Literature Review:</a:t>
            </a:r>
          </a:p>
          <a:p>
            <a:pPr lvl="1"/>
            <a:r>
              <a:rPr lang="en-PK" sz="1700" dirty="0">
                <a:solidFill>
                  <a:srgbClr val="002060"/>
                </a:solidFill>
              </a:rPr>
              <a:t>High Frequency Trading in a Limit Order Book – Avellaneda and Stoikov (2008) [1]</a:t>
            </a:r>
          </a:p>
          <a:p>
            <a:pPr lvl="1"/>
            <a:r>
              <a:rPr lang="en-GB" sz="1700" dirty="0">
                <a:solidFill>
                  <a:srgbClr val="002060"/>
                </a:solidFill>
              </a:rPr>
              <a:t>Statistical properties of stock order books  - Bouchaud, Mezard and Potters (2008) [2]</a:t>
            </a:r>
          </a:p>
          <a:p>
            <a:pPr lvl="1"/>
            <a:r>
              <a:rPr lang="en-GB" sz="1700" dirty="0">
                <a:solidFill>
                  <a:srgbClr val="002060"/>
                </a:solidFill>
              </a:rPr>
              <a:t>Dealing with Inventory Risk – Gueant, Lehalle and Fernandez-Tape (2012) [3]</a:t>
            </a:r>
          </a:p>
          <a:p>
            <a:pPr lvl="1"/>
            <a:endParaRPr lang="en-GB" sz="1200" dirty="0">
              <a:solidFill>
                <a:srgbClr val="002060"/>
              </a:solidFill>
            </a:endParaRPr>
          </a:p>
          <a:p>
            <a:pPr lvl="1"/>
            <a:endParaRPr lang="en-PK" sz="1600" dirty="0">
              <a:solidFill>
                <a:srgbClr val="00206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971ECA-1DBB-3602-AE9F-138BD0EC0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359" y="6363196"/>
            <a:ext cx="2622176" cy="28803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C6D35D7-346F-1447-6E07-95E597CE6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41" y="365126"/>
            <a:ext cx="10815918" cy="806852"/>
          </a:xfrm>
        </p:spPr>
        <p:txBody>
          <a:bodyPr>
            <a:normAutofit/>
          </a:bodyPr>
          <a:lstStyle/>
          <a:p>
            <a:r>
              <a:rPr lang="en-PK" sz="2800" b="1" dirty="0">
                <a:solidFill>
                  <a:srgbClr val="002060"/>
                </a:solidFill>
              </a:rPr>
              <a:t>Overview of Methodology, Analysis of Results, and Literature Review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75F101-5EB7-8977-6866-D46FC731E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734" y="1171978"/>
            <a:ext cx="5153853" cy="42436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F481C2-B317-F8D1-7476-A5B1AA8B15AA}"/>
              </a:ext>
            </a:extLst>
          </p:cNvPr>
          <p:cNvSpPr txBox="1"/>
          <p:nvPr/>
        </p:nvSpPr>
        <p:spPr>
          <a:xfrm>
            <a:off x="7250806" y="5537915"/>
            <a:ext cx="4353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K" sz="1600" dirty="0">
                <a:solidFill>
                  <a:srgbClr val="002060"/>
                </a:solidFill>
              </a:rPr>
              <a:t>Figure 2: Simulation of Mid Price and Optimal Bid/Ask Quotes [1]</a:t>
            </a:r>
          </a:p>
        </p:txBody>
      </p:sp>
    </p:spTree>
    <p:extLst>
      <p:ext uri="{BB962C8B-B14F-4D97-AF65-F5344CB8AC3E}">
        <p14:creationId xmlns:p14="http://schemas.microsoft.com/office/powerpoint/2010/main" val="3899130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DFB1-E01F-8935-48D7-9EE6D3218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359" y="6363196"/>
            <a:ext cx="2622176" cy="28803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747CF1B-FBC9-E6A2-1FD2-AA63AA4AD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852"/>
          </a:xfrm>
        </p:spPr>
        <p:txBody>
          <a:bodyPr>
            <a:normAutofit/>
          </a:bodyPr>
          <a:lstStyle/>
          <a:p>
            <a:r>
              <a:rPr lang="en-PK" sz="2800" b="1" dirty="0">
                <a:solidFill>
                  <a:srgbClr val="002060"/>
                </a:solidFill>
              </a:rPr>
              <a:t>Timeline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112E81-2A44-1420-7B0B-229698BA8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05" y="1171978"/>
            <a:ext cx="11555190" cy="483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29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1025</Words>
  <Application>Microsoft Macintosh PowerPoint</Application>
  <PresentationFormat>Widescreen</PresentationFormat>
  <Paragraphs>78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Optimizing Market Making Strategies via Inventory Management and Order Book Analysis</vt:lpstr>
      <vt:lpstr>Who is this “Market Maker” and why does he take all my money?</vt:lpstr>
      <vt:lpstr>Overview of Methodology, Analysis of Results, and Literature Review</vt:lpstr>
      <vt:lpstr>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Market Making Strategies via Inventory Management and Order Book Analysis</dc:title>
  <dc:creator>Jamal, Talha</dc:creator>
  <cp:lastModifiedBy>Jamal, Talha</cp:lastModifiedBy>
  <cp:revision>18</cp:revision>
  <dcterms:created xsi:type="dcterms:W3CDTF">2024-05-06T07:20:36Z</dcterms:created>
  <dcterms:modified xsi:type="dcterms:W3CDTF">2024-05-17T08:35:30Z</dcterms:modified>
</cp:coreProperties>
</file>