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5D5-5FFA-8141-8E38-B825D616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 and Game Theory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026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Xun</a:t>
            </a:r>
            <a:r>
              <a:rPr lang="en-US" dirty="0" smtClean="0"/>
              <a:t> ‘Natalie’ Zhang &amp; Talha Ansari</a:t>
            </a:r>
          </a:p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COMS 4721 Machine Learning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Reinforcement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798009"/>
            <a:ext cx="7043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Area of machine learning inspired by behavioral psychology!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Humans learn by experience, and so can machines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 of Hans the Horse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Concept of reward/loss - Human learning, and game theory are essentially the same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But, machines understand logic and math – not philosophical theories.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023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444317"/>
            <a:ext cx="7043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Formulates the environment for implementing machine algorithms in game situations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Each game has different possible states (snapshots)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each state (S = {s1, s1, s3,…}), we have a reward (R), and a set of actions (A = {a1, a2,...})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Another important aspect is the concept of </a:t>
            </a:r>
            <a:r>
              <a:rPr lang="en-US" sz="2400" i="1" dirty="0" smtClean="0"/>
              <a:t>Policy </a:t>
            </a:r>
            <a:r>
              <a:rPr lang="en-US" sz="2400" dirty="0" smtClean="0"/>
              <a:t>and </a:t>
            </a:r>
            <a:r>
              <a:rPr lang="en-US" sz="2400" i="1" dirty="0" smtClean="0"/>
              <a:t>Value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4249"/>
              </p:ext>
            </p:extLst>
          </p:nvPr>
        </p:nvGraphicFramePr>
        <p:xfrm>
          <a:off x="1348692" y="4121973"/>
          <a:ext cx="6442725" cy="2297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545"/>
                <a:gridCol w="1288545"/>
                <a:gridCol w="1288545"/>
                <a:gridCol w="1288545"/>
                <a:gridCol w="1288545"/>
              </a:tblGrid>
              <a:tr h="5744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63" y="5841728"/>
            <a:ext cx="609600" cy="609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34713" y="4737823"/>
            <a:ext cx="4471120" cy="1400092"/>
            <a:chOff x="3034713" y="4737823"/>
            <a:chExt cx="4471120" cy="14000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833" y="4737823"/>
              <a:ext cx="635000" cy="47634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440027" y="6137915"/>
              <a:ext cx="1019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34713" y="5276942"/>
              <a:ext cx="0" cy="531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248" y="535941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6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895" y="1698375"/>
            <a:ext cx="7566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Policy (P) is a set of actions which lead each state in the game to another particular state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Value (of a policy, P) uses the actions described by P to calculate the value of each state of the game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Value, of a particular state, can be described as the potential reward (current and future expected) of being in a state.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21" y="4221229"/>
            <a:ext cx="7493000" cy="673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3263" y="4512991"/>
            <a:ext cx="70430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r>
              <a:rPr lang="en-US" dirty="0" smtClean="0"/>
              <a:t>Algorithms exist (e.g. value iteration) to recursively achieve this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Set values as rewards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Iteratively add to the values the weighted average of the neighboring values</a:t>
            </a:r>
          </a:p>
          <a:p>
            <a:r>
              <a:rPr lang="en-US" dirty="0" smtClean="0"/>
              <a:t>But, finding the value requires knowledge of reward and probability.</a:t>
            </a:r>
          </a:p>
          <a:p>
            <a:r>
              <a:rPr lang="en-US" dirty="0" smtClean="0"/>
              <a:t>What if we don’t have it? This is where ‘learning’ comes in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5467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 (3)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127" y="1444317"/>
            <a:ext cx="70430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Estimate probability by experience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18739"/>
            <a:ext cx="6235700" cy="86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127" y="2782339"/>
            <a:ext cx="7043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Estimate reward by taking the average of the reward experienced by the playing agents (e.g. robot) when in the particular state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Final algorithm…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90" y="4411578"/>
            <a:ext cx="5985042" cy="23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6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Reinforcement Learning in Game Theory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64722" y="2138947"/>
            <a:ext cx="1900994" cy="1657685"/>
            <a:chOff x="5612057" y="2486526"/>
            <a:chExt cx="1900994" cy="165768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69789" y="2486526"/>
              <a:ext cx="26737" cy="1657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815219" y="2486526"/>
              <a:ext cx="26737" cy="1657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12057" y="3566697"/>
              <a:ext cx="19009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614739" y="3080085"/>
              <a:ext cx="18983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608612" y="2138947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256379" y="3206572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7979" y="3211924"/>
            <a:ext cx="42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1322508" y="4815759"/>
            <a:ext cx="7072341" cy="1923287"/>
            <a:chOff x="184038" y="4162563"/>
            <a:chExt cx="7072341" cy="1923287"/>
          </a:xfrm>
        </p:grpSpPr>
        <p:sp>
          <p:nvSpPr>
            <p:cNvPr id="27" name="TextBox 26"/>
            <p:cNvSpPr txBox="1"/>
            <p:nvPr/>
          </p:nvSpPr>
          <p:spPr>
            <a:xfrm>
              <a:off x="2232527" y="4162563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[0,0,0,0,0,0,0,0,0]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038" y="4862031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[1,0,0,0,0,0,0,0,0]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32527" y="4868961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[0,1,0,0,0,0,0,0,0]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6437" y="4862031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[0,0,0,0,0,0,0,0,1]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11476" y="4868961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29" idx="2"/>
            </p:cNvCxnSpPr>
            <p:nvPr/>
          </p:nvCxnSpPr>
          <p:spPr>
            <a:xfrm flipH="1">
              <a:off x="1524000" y="5238293"/>
              <a:ext cx="1628498" cy="478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7" idx="2"/>
              <a:endCxn id="29" idx="0"/>
            </p:cNvCxnSpPr>
            <p:nvPr/>
          </p:nvCxnSpPr>
          <p:spPr>
            <a:xfrm>
              <a:off x="3152498" y="4531895"/>
              <a:ext cx="0" cy="337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7" idx="3"/>
              <a:endCxn id="30" idx="0"/>
            </p:cNvCxnSpPr>
            <p:nvPr/>
          </p:nvCxnSpPr>
          <p:spPr>
            <a:xfrm>
              <a:off x="4072469" y="4347229"/>
              <a:ext cx="2263939" cy="514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32527" y="5716518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[0,1,0,0,0,0,2,0,0]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29" idx="2"/>
              <a:endCxn id="55" idx="0"/>
            </p:cNvCxnSpPr>
            <p:nvPr/>
          </p:nvCxnSpPr>
          <p:spPr>
            <a:xfrm>
              <a:off x="3152498" y="5238293"/>
              <a:ext cx="0" cy="478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9" idx="2"/>
            </p:cNvCxnSpPr>
            <p:nvPr/>
          </p:nvCxnSpPr>
          <p:spPr>
            <a:xfrm>
              <a:off x="3152498" y="5238293"/>
              <a:ext cx="1861289" cy="478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63876" y="5716518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22844" y="5716518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27" idx="1"/>
              <a:endCxn id="28" idx="0"/>
            </p:cNvCxnSpPr>
            <p:nvPr/>
          </p:nvCxnSpPr>
          <p:spPr>
            <a:xfrm flipH="1">
              <a:off x="1104009" y="4347229"/>
              <a:ext cx="1128518" cy="514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8" idx="2"/>
            </p:cNvCxnSpPr>
            <p:nvPr/>
          </p:nvCxnSpPr>
          <p:spPr>
            <a:xfrm flipH="1">
              <a:off x="895684" y="5231363"/>
              <a:ext cx="208325" cy="313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104009" y="5238293"/>
              <a:ext cx="99149" cy="306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6188918" y="5215321"/>
              <a:ext cx="208325" cy="313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397243" y="5222251"/>
              <a:ext cx="99149" cy="306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Wrapping 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14776"/>
            <a:ext cx="7798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Games are everywhere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There are optimal strategies to play games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Humans play games making use of their experience and learning from past experiences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Reinforcement Learning, and Markov Decision Process tries to mimic the human learning experience in to computers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Resulting in, ‘Reinforcement Learning in Game Theory’</a:t>
            </a:r>
          </a:p>
        </p:txBody>
      </p: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433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Reinforcement Learning and Game Theory</vt:lpstr>
      <vt:lpstr>4. Reinforcement Learning</vt:lpstr>
      <vt:lpstr>4.1 Markov Decision Models</vt:lpstr>
      <vt:lpstr>4.1 Markov Decision Models (2)</vt:lpstr>
      <vt:lpstr>4.1 Markov Decision Models (3)</vt:lpstr>
      <vt:lpstr>5. Reinforcement Learning in Game Theory</vt:lpstr>
      <vt:lpstr>6. Wrapping up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21</cp:revision>
  <dcterms:created xsi:type="dcterms:W3CDTF">2014-05-02T18:25:48Z</dcterms:created>
  <dcterms:modified xsi:type="dcterms:W3CDTF">2014-05-05T06:08:15Z</dcterms:modified>
</cp:coreProperties>
</file>