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Rubik One" charset="1" panose="020006040000000200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33053" r="-1" b="10696"/>
          <a:stretch>
            <a:fillRect/>
          </a:stretch>
        </p:blipFill>
        <p:spPr>
          <a:xfrm flipH="false" flipV="false" rot="0">
            <a:off x="30" y="15"/>
            <a:ext cx="18287970" cy="10286985"/>
          </a:xfrm>
          <a:prstGeom prst="rect">
            <a:avLst/>
          </a:prstGeom>
        </p:spPr>
      </p:pic>
      <p:grpSp>
        <p:nvGrpSpPr>
          <p:cNvPr name="Group 4" id="4"/>
          <p:cNvGrpSpPr/>
          <p:nvPr/>
        </p:nvGrpSpPr>
        <p:grpSpPr>
          <a:xfrm rot="0">
            <a:off x="2773680" y="2798826"/>
            <a:ext cx="12740640" cy="4689348"/>
            <a:chOff x="0" y="0"/>
            <a:chExt cx="16987520" cy="6252464"/>
          </a:xfrm>
        </p:grpSpPr>
        <p:sp>
          <p:nvSpPr>
            <p:cNvPr name="Freeform 5" id="5"/>
            <p:cNvSpPr/>
            <p:nvPr/>
          </p:nvSpPr>
          <p:spPr>
            <a:xfrm>
              <a:off x="127000" y="127000"/>
              <a:ext cx="16733520" cy="5998464"/>
            </a:xfrm>
            <a:custGeom>
              <a:avLst/>
              <a:gdLst/>
              <a:ahLst/>
              <a:cxnLst/>
              <a:rect r="r" b="b" t="t" l="l"/>
              <a:pathLst>
                <a:path h="5998464" w="16733520">
                  <a:moveTo>
                    <a:pt x="0" y="0"/>
                  </a:moveTo>
                  <a:lnTo>
                    <a:pt x="16733520" y="0"/>
                  </a:lnTo>
                  <a:lnTo>
                    <a:pt x="16733520" y="5998464"/>
                  </a:lnTo>
                  <a:lnTo>
                    <a:pt x="0" y="5998464"/>
                  </a:lnTo>
                  <a:close/>
                </a:path>
              </a:pathLst>
            </a:custGeom>
            <a:solidFill>
              <a:srgbClr val="FFFFFF"/>
            </a:solidFill>
          </p:spPr>
        </p:sp>
        <p:sp>
          <p:nvSpPr>
            <p:cNvPr name="Freeform 6" id="6"/>
            <p:cNvSpPr/>
            <p:nvPr/>
          </p:nvSpPr>
          <p:spPr>
            <a:xfrm>
              <a:off x="0" y="0"/>
              <a:ext cx="16987520" cy="6252464"/>
            </a:xfrm>
            <a:custGeom>
              <a:avLst/>
              <a:gdLst/>
              <a:ahLst/>
              <a:cxnLst/>
              <a:rect r="r" b="b" t="t" l="l"/>
              <a:pathLst>
                <a:path h="6252464" w="16987520">
                  <a:moveTo>
                    <a:pt x="127000" y="0"/>
                  </a:moveTo>
                  <a:lnTo>
                    <a:pt x="16860520" y="0"/>
                  </a:lnTo>
                  <a:cubicBezTo>
                    <a:pt x="16930624" y="0"/>
                    <a:pt x="16987520" y="56896"/>
                    <a:pt x="16987520" y="127000"/>
                  </a:cubicBezTo>
                  <a:lnTo>
                    <a:pt x="16987520" y="6125464"/>
                  </a:lnTo>
                  <a:cubicBezTo>
                    <a:pt x="16987520" y="6195568"/>
                    <a:pt x="16930624" y="6252464"/>
                    <a:pt x="16860520" y="6252464"/>
                  </a:cubicBezTo>
                  <a:lnTo>
                    <a:pt x="127000" y="6252464"/>
                  </a:lnTo>
                  <a:cubicBezTo>
                    <a:pt x="56896" y="6252464"/>
                    <a:pt x="0" y="6195568"/>
                    <a:pt x="0" y="6125464"/>
                  </a:cubicBezTo>
                  <a:lnTo>
                    <a:pt x="0" y="127000"/>
                  </a:lnTo>
                  <a:cubicBezTo>
                    <a:pt x="0" y="56896"/>
                    <a:pt x="56896" y="0"/>
                    <a:pt x="127000" y="0"/>
                  </a:cubicBezTo>
                  <a:moveTo>
                    <a:pt x="127000" y="254000"/>
                  </a:moveTo>
                  <a:lnTo>
                    <a:pt x="127000" y="127000"/>
                  </a:lnTo>
                  <a:lnTo>
                    <a:pt x="254000" y="127000"/>
                  </a:lnTo>
                  <a:lnTo>
                    <a:pt x="254000" y="6125464"/>
                  </a:lnTo>
                  <a:lnTo>
                    <a:pt x="127000" y="6125464"/>
                  </a:lnTo>
                  <a:lnTo>
                    <a:pt x="127000" y="5998464"/>
                  </a:lnTo>
                  <a:lnTo>
                    <a:pt x="16860520" y="5998464"/>
                  </a:lnTo>
                  <a:lnTo>
                    <a:pt x="16860520" y="6125464"/>
                  </a:lnTo>
                  <a:lnTo>
                    <a:pt x="16733520" y="6125464"/>
                  </a:lnTo>
                  <a:lnTo>
                    <a:pt x="16733520" y="127000"/>
                  </a:lnTo>
                  <a:lnTo>
                    <a:pt x="16860520" y="127000"/>
                  </a:lnTo>
                  <a:lnTo>
                    <a:pt x="16860520" y="254000"/>
                  </a:lnTo>
                  <a:lnTo>
                    <a:pt x="127000" y="254000"/>
                  </a:lnTo>
                  <a:close/>
                </a:path>
              </a:pathLst>
            </a:custGeom>
            <a:solidFill>
              <a:srgbClr val="FFFFFF"/>
            </a:solidFill>
          </p:spPr>
        </p:sp>
      </p:grpSp>
      <p:sp>
        <p:nvSpPr>
          <p:cNvPr name="TextBox 7" id="7"/>
          <p:cNvSpPr txBox="true"/>
          <p:nvPr/>
        </p:nvSpPr>
        <p:spPr>
          <a:xfrm rot="0">
            <a:off x="1960736" y="4185618"/>
            <a:ext cx="14381485" cy="1274812"/>
          </a:xfrm>
          <a:prstGeom prst="rect">
            <a:avLst/>
          </a:prstGeom>
        </p:spPr>
        <p:txBody>
          <a:bodyPr anchor="t" rtlCol="false" tIns="0" lIns="0" bIns="0" rIns="0">
            <a:spAutoFit/>
          </a:bodyPr>
          <a:lstStyle/>
          <a:p>
            <a:pPr algn="ctr">
              <a:lnSpc>
                <a:spcPts val="9281"/>
              </a:lnSpc>
            </a:pPr>
            <a:r>
              <a:rPr lang="en-US" sz="9099">
                <a:solidFill>
                  <a:srgbClr val="000000"/>
                </a:solidFill>
                <a:latin typeface="Arimo Bold"/>
              </a:rPr>
              <a:t>Soyut Ekspresyonizm</a:t>
            </a:r>
          </a:p>
        </p:txBody>
      </p:sp>
      <p:sp>
        <p:nvSpPr>
          <p:cNvPr name="AutoShape 8" id="8"/>
          <p:cNvSpPr/>
          <p:nvPr/>
        </p:nvSpPr>
        <p:spPr>
          <a:xfrm rot="0">
            <a:off x="3760417" y="5460430"/>
            <a:ext cx="10716296" cy="0"/>
          </a:xfrm>
          <a:prstGeom prst="line">
            <a:avLst/>
          </a:prstGeom>
          <a:ln cap="rnd" w="104775">
            <a:solidFill>
              <a:srgbClr val="C78CD0"/>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0" r="147" b="147"/>
          <a:stretch>
            <a:fillRect/>
          </a:stretch>
        </p:blipFill>
        <p:spPr>
          <a:xfrm flipH="false" flipV="false" rot="0">
            <a:off x="2000752" y="1037105"/>
            <a:ext cx="6429375" cy="6429375"/>
          </a:xfrm>
          <a:prstGeom prst="rect">
            <a:avLst/>
          </a:prstGeom>
        </p:spPr>
      </p:pic>
      <p:sp>
        <p:nvSpPr>
          <p:cNvPr name="TextBox 4" id="4"/>
          <p:cNvSpPr txBox="true"/>
          <p:nvPr/>
        </p:nvSpPr>
        <p:spPr>
          <a:xfrm rot="0">
            <a:off x="3039858" y="7771362"/>
            <a:ext cx="4272219" cy="1183631"/>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Batı Havaları</a:t>
            </a:r>
          </a:p>
          <a:p>
            <a:pPr algn="ctr">
              <a:lnSpc>
                <a:spcPts val="4320"/>
              </a:lnSpc>
            </a:pPr>
            <a:r>
              <a:rPr lang="en-US" sz="3600">
                <a:solidFill>
                  <a:srgbClr val="000000"/>
                </a:solidFill>
                <a:latin typeface="Arimo Bold"/>
              </a:rPr>
              <a:t>Robert Motherwell</a:t>
            </a:r>
          </a:p>
        </p:txBody>
      </p:sp>
      <p:sp>
        <p:nvSpPr>
          <p:cNvPr name="TextBox 5" id="5"/>
          <p:cNvSpPr txBox="true"/>
          <p:nvPr/>
        </p:nvSpPr>
        <p:spPr>
          <a:xfrm rot="0">
            <a:off x="10079702" y="7771362"/>
            <a:ext cx="5558097" cy="1183631"/>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Napoli’de Ağaç</a:t>
            </a:r>
          </a:p>
          <a:p>
            <a:pPr algn="ctr">
              <a:lnSpc>
                <a:spcPts val="4320"/>
              </a:lnSpc>
            </a:pPr>
            <a:r>
              <a:rPr lang="en-US" sz="3600">
                <a:solidFill>
                  <a:srgbClr val="000000"/>
                </a:solidFill>
                <a:latin typeface="Arimo Bold"/>
              </a:rPr>
              <a:t>Willem de Kooning</a:t>
            </a:r>
          </a:p>
        </p:txBody>
      </p:sp>
      <p:pic>
        <p:nvPicPr>
          <p:cNvPr name="Picture 6" id="6"/>
          <p:cNvPicPr>
            <a:picLocks noChangeAspect="true"/>
          </p:cNvPicPr>
          <p:nvPr/>
        </p:nvPicPr>
        <p:blipFill>
          <a:blip r:embed="rId3"/>
          <a:srcRect l="0" t="0" r="134" b="134"/>
          <a:stretch>
            <a:fillRect/>
          </a:stretch>
        </p:blipFill>
        <p:spPr>
          <a:xfrm flipH="false" flipV="false" rot="0">
            <a:off x="9606396" y="1033896"/>
            <a:ext cx="6439766" cy="643976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0" r="234" b="234"/>
          <a:stretch>
            <a:fillRect/>
          </a:stretch>
        </p:blipFill>
        <p:spPr>
          <a:xfrm flipH="false" flipV="false" rot="0">
            <a:off x="12528547" y="7195003"/>
            <a:ext cx="7041451" cy="5658309"/>
          </a:xfrm>
          <a:prstGeom prst="rect">
            <a:avLst/>
          </a:prstGeom>
        </p:spPr>
      </p:pic>
      <p:sp>
        <p:nvSpPr>
          <p:cNvPr name="TextBox 4" id="4"/>
          <p:cNvSpPr txBox="true"/>
          <p:nvPr/>
        </p:nvSpPr>
        <p:spPr>
          <a:xfrm rot="0">
            <a:off x="3635781" y="2262831"/>
            <a:ext cx="14652219" cy="1773702"/>
          </a:xfrm>
          <a:prstGeom prst="rect">
            <a:avLst/>
          </a:prstGeom>
        </p:spPr>
        <p:txBody>
          <a:bodyPr anchor="t" rtlCol="false" tIns="0" lIns="0" bIns="0" rIns="0">
            <a:spAutoFit/>
          </a:bodyPr>
          <a:lstStyle/>
          <a:p>
            <a:pPr algn="l">
              <a:lnSpc>
                <a:spcPts val="6120"/>
              </a:lnSpc>
            </a:pPr>
            <a:r>
              <a:rPr lang="en-US" sz="6000">
                <a:solidFill>
                  <a:srgbClr val="000000"/>
                </a:solidFill>
                <a:latin typeface="Arimo Bold"/>
              </a:rPr>
              <a:t>Soyut Ekspresyonizm'in Tarihi</a:t>
            </a:r>
          </a:p>
        </p:txBody>
      </p:sp>
      <p:sp>
        <p:nvSpPr>
          <p:cNvPr name="TextBox 5" id="5"/>
          <p:cNvSpPr txBox="true"/>
          <p:nvPr/>
        </p:nvSpPr>
        <p:spPr>
          <a:xfrm rot="0">
            <a:off x="1714717" y="3630372"/>
            <a:ext cx="7079377" cy="5361051"/>
          </a:xfrm>
          <a:prstGeom prst="rect">
            <a:avLst/>
          </a:prstGeom>
        </p:spPr>
        <p:txBody>
          <a:bodyPr anchor="t" rtlCol="false" tIns="0" lIns="0" bIns="0" rIns="0">
            <a:spAutoFit/>
          </a:bodyPr>
          <a:lstStyle/>
          <a:p>
            <a:pPr algn="l" marL="542924" indent="-271462" lvl="1">
              <a:lnSpc>
                <a:spcPts val="4211"/>
              </a:lnSpc>
              <a:buFont typeface="Arial"/>
              <a:buChar char="•"/>
            </a:pPr>
            <a:r>
              <a:rPr lang="en-US" sz="2999">
                <a:solidFill>
                  <a:srgbClr val="000000"/>
                </a:solidFill>
                <a:latin typeface="Arimo Bold"/>
              </a:rPr>
              <a:t>Soyut dışavurumculuk</a:t>
            </a:r>
            <a:r>
              <a:rPr lang="en-US" sz="2999">
                <a:solidFill>
                  <a:srgbClr val="000000"/>
                </a:solidFill>
                <a:latin typeface="Arimo"/>
              </a:rPr>
              <a:t> </a:t>
            </a:r>
            <a:r>
              <a:rPr lang="en-US" sz="2999">
                <a:solidFill>
                  <a:srgbClr val="000000"/>
                </a:solidFill>
                <a:latin typeface="Arimo Italics"/>
              </a:rPr>
              <a:t>(soyut ekspresyonizm)</a:t>
            </a:r>
            <a:r>
              <a:rPr lang="en-US" sz="2999">
                <a:solidFill>
                  <a:srgbClr val="000000"/>
                </a:solidFill>
                <a:latin typeface="Arimo"/>
              </a:rPr>
              <a:t>, veya eleştirmen Clement Greenberg'in tabiriyle </a:t>
            </a:r>
            <a:r>
              <a:rPr lang="en-US" sz="2999">
                <a:solidFill>
                  <a:srgbClr val="000000"/>
                </a:solidFill>
                <a:latin typeface="Arimo Bold Italics"/>
              </a:rPr>
              <a:t>resimsel soyutlama</a:t>
            </a:r>
            <a:r>
              <a:rPr lang="en-US" sz="2999">
                <a:solidFill>
                  <a:srgbClr val="000000"/>
                </a:solidFill>
                <a:latin typeface="Arimo"/>
              </a:rPr>
              <a:t>, 1940'ların ortalarında New York'ta ortaya çıkan, ressamların gerçek nesnelerin temsiline yer vermeden kendilerini sadece renk ve şekillerle ifade ettikleri bir tür soyut sanattır.</a:t>
            </a:r>
          </a:p>
        </p:txBody>
      </p:sp>
      <p:sp>
        <p:nvSpPr>
          <p:cNvPr name="TextBox 6" id="6"/>
          <p:cNvSpPr txBox="true"/>
          <p:nvPr/>
        </p:nvSpPr>
        <p:spPr>
          <a:xfrm rot="0">
            <a:off x="9349740" y="3630372"/>
            <a:ext cx="7026123" cy="5217338"/>
          </a:xfrm>
          <a:prstGeom prst="rect">
            <a:avLst/>
          </a:prstGeom>
        </p:spPr>
        <p:txBody>
          <a:bodyPr anchor="t" rtlCol="false" tIns="0" lIns="0" bIns="0" rIns="0">
            <a:spAutoFit/>
          </a:bodyPr>
          <a:lstStyle/>
          <a:p>
            <a:pPr algn="l" marL="542924" indent="-271462" lvl="1">
              <a:lnSpc>
                <a:spcPts val="4211"/>
              </a:lnSpc>
              <a:buFont typeface="Arial"/>
              <a:buChar char="•"/>
            </a:pPr>
            <a:r>
              <a:rPr lang="en-US" sz="2999">
                <a:solidFill>
                  <a:srgbClr val="000000"/>
                </a:solidFill>
                <a:latin typeface="Arimo"/>
              </a:rPr>
              <a:t> İlk Amerikan sanat akımı olarak kabul edilip, sanat dünyasının merkezinin Paris'ten New York'a kaymasında etkili olmuştur.</a:t>
            </a:r>
            <a:r>
              <a:rPr lang="en-US" sz="2999">
                <a:solidFill>
                  <a:srgbClr val="000000"/>
                </a:solidFill>
                <a:latin typeface="Arimo"/>
              </a:rPr>
              <a:t> Soyut Ekspresyonizm akımının en tanınmış Amerikan ressamları ;</a:t>
            </a:r>
          </a:p>
          <a:p>
            <a:pPr algn="l" marL="687700" indent="-343850" lvl="1">
              <a:lnSpc>
                <a:spcPts val="5335"/>
              </a:lnSpc>
              <a:buFont typeface="Arial"/>
              <a:buChar char="•"/>
            </a:pPr>
            <a:r>
              <a:rPr lang="en-US" sz="3799">
                <a:solidFill>
                  <a:srgbClr val="000000"/>
                </a:solidFill>
                <a:latin typeface="Arimo Bold"/>
              </a:rPr>
              <a:t>Willem de Kooning</a:t>
            </a:r>
            <a:r>
              <a:rPr lang="en-US" sz="3799">
                <a:solidFill>
                  <a:srgbClr val="000000"/>
                </a:solidFill>
                <a:latin typeface="Arimo"/>
              </a:rPr>
              <a:t>, </a:t>
            </a:r>
          </a:p>
          <a:p>
            <a:pPr algn="l" marL="687700" indent="-343850" lvl="1">
              <a:lnSpc>
                <a:spcPts val="5335"/>
              </a:lnSpc>
              <a:buFont typeface="Arial"/>
              <a:buChar char="•"/>
            </a:pPr>
            <a:r>
              <a:rPr lang="en-US" sz="3799">
                <a:solidFill>
                  <a:srgbClr val="000000"/>
                </a:solidFill>
                <a:latin typeface="Arimo Bold"/>
              </a:rPr>
              <a:t>Franz Kline</a:t>
            </a:r>
            <a:r>
              <a:rPr lang="en-US" sz="3799">
                <a:solidFill>
                  <a:srgbClr val="000000"/>
                </a:solidFill>
                <a:latin typeface="Arimo"/>
              </a:rPr>
              <a:t> </a:t>
            </a:r>
          </a:p>
          <a:p>
            <a:pPr algn="l" marL="687700" indent="-343850" lvl="1">
              <a:lnSpc>
                <a:spcPts val="5335"/>
              </a:lnSpc>
              <a:buFont typeface="Arial"/>
              <a:buChar char="•"/>
            </a:pPr>
            <a:r>
              <a:rPr lang="en-US" sz="3799">
                <a:solidFill>
                  <a:srgbClr val="000000"/>
                </a:solidFill>
                <a:latin typeface="Arimo Bold"/>
              </a:rPr>
              <a:t>Mark Rothko’dur</a:t>
            </a:r>
            <a:r>
              <a:rPr lang="en-US" sz="3799">
                <a:solidFill>
                  <a:srgbClr val="000000"/>
                </a:solidFill>
                <a:latin typeface="Arimo"/>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0" r="147" b="147"/>
          <a:stretch>
            <a:fillRect/>
          </a:stretch>
        </p:blipFill>
        <p:spPr>
          <a:xfrm flipH="false" flipV="false" rot="0">
            <a:off x="5929312" y="6621657"/>
            <a:ext cx="6429375" cy="6429375"/>
          </a:xfrm>
          <a:prstGeom prst="rect">
            <a:avLst/>
          </a:prstGeom>
        </p:spPr>
      </p:pic>
      <p:sp>
        <p:nvSpPr>
          <p:cNvPr name="TextBox 4" id="4"/>
          <p:cNvSpPr txBox="true"/>
          <p:nvPr/>
        </p:nvSpPr>
        <p:spPr>
          <a:xfrm rot="0">
            <a:off x="1723644" y="3250691"/>
            <a:ext cx="16038574" cy="7036309"/>
          </a:xfrm>
          <a:prstGeom prst="rect">
            <a:avLst/>
          </a:prstGeom>
        </p:spPr>
        <p:txBody>
          <a:bodyPr anchor="t" rtlCol="false" tIns="0" lIns="0" bIns="0" rIns="0">
            <a:spAutoFit/>
          </a:bodyPr>
          <a:lstStyle/>
          <a:p>
            <a:pPr algn="l">
              <a:lnSpc>
                <a:spcPts val="5615"/>
              </a:lnSpc>
            </a:pPr>
            <a:r>
              <a:rPr lang="en-US" sz="3599">
                <a:solidFill>
                  <a:srgbClr val="000000"/>
                </a:solidFill>
                <a:latin typeface="Arimo"/>
              </a:rPr>
              <a:t>-Clyfford Still                                                                -Richard Pousette-Dart</a:t>
            </a:r>
          </a:p>
          <a:p>
            <a:pPr algn="l">
              <a:lnSpc>
                <a:spcPts val="5615"/>
              </a:lnSpc>
            </a:pPr>
            <a:r>
              <a:rPr lang="en-US" sz="3599">
                <a:solidFill>
                  <a:srgbClr val="000000"/>
                </a:solidFill>
                <a:latin typeface="Arimo"/>
              </a:rPr>
              <a:t>-Philip Guston                                                             -Elaine de Kooning</a:t>
            </a:r>
          </a:p>
          <a:p>
            <a:pPr algn="l">
              <a:lnSpc>
                <a:spcPts val="5615"/>
              </a:lnSpc>
            </a:pPr>
            <a:r>
              <a:rPr lang="en-US" sz="3599">
                <a:solidFill>
                  <a:srgbClr val="000000"/>
                </a:solidFill>
                <a:latin typeface="Arimo"/>
              </a:rPr>
              <a:t>-Helen Frankenthaler                                                 -Jack Tworkov</a:t>
            </a:r>
          </a:p>
          <a:p>
            <a:pPr algn="l">
              <a:lnSpc>
                <a:spcPts val="5615"/>
              </a:lnSpc>
            </a:pPr>
            <a:r>
              <a:rPr lang="en-US" sz="3599">
                <a:solidFill>
                  <a:srgbClr val="000000"/>
                </a:solidFill>
                <a:latin typeface="Arimo"/>
              </a:rPr>
              <a:t>-Barnett Newman                                                       -Hans Hofmann</a:t>
            </a:r>
          </a:p>
          <a:p>
            <a:pPr algn="l">
              <a:lnSpc>
                <a:spcPts val="5615"/>
              </a:lnSpc>
            </a:pPr>
            <a:r>
              <a:rPr lang="en-US" sz="3599">
                <a:solidFill>
                  <a:srgbClr val="000000"/>
                </a:solidFill>
                <a:latin typeface="Arimo"/>
              </a:rPr>
              <a:t>-Adolph Gottlieb                                                         -Josef Albers</a:t>
            </a:r>
          </a:p>
          <a:p>
            <a:pPr algn="l">
              <a:lnSpc>
                <a:spcPts val="5615"/>
              </a:lnSpc>
            </a:pPr>
            <a:r>
              <a:rPr lang="en-US" sz="3599">
                <a:solidFill>
                  <a:srgbClr val="000000"/>
                </a:solidFill>
                <a:latin typeface="Arimo"/>
              </a:rPr>
              <a:t>-Robert Motherwell                                                    -Willem de Kooning</a:t>
            </a:r>
          </a:p>
          <a:p>
            <a:pPr algn="l">
              <a:lnSpc>
                <a:spcPts val="5615"/>
              </a:lnSpc>
            </a:pPr>
            <a:r>
              <a:rPr lang="en-US" sz="3599">
                <a:solidFill>
                  <a:srgbClr val="000000"/>
                </a:solidFill>
                <a:latin typeface="Arimo"/>
              </a:rPr>
              <a:t>-Lee Krasner                                                              -Ad Reinhardt</a:t>
            </a:r>
          </a:p>
          <a:p>
            <a:pPr algn="l">
              <a:lnSpc>
                <a:spcPts val="5615"/>
              </a:lnSpc>
            </a:pPr>
            <a:r>
              <a:rPr lang="en-US" sz="3599">
                <a:solidFill>
                  <a:srgbClr val="000000"/>
                </a:solidFill>
                <a:latin typeface="Arimo"/>
              </a:rPr>
              <a:t>-Bradley Walker Tomlin                                             -William Baziotes</a:t>
            </a:r>
          </a:p>
          <a:p>
            <a:pPr algn="l">
              <a:lnSpc>
                <a:spcPts val="5615"/>
              </a:lnSpc>
            </a:pPr>
          </a:p>
          <a:p>
            <a:pPr algn="l">
              <a:lnSpc>
                <a:spcPts val="5615"/>
              </a:lnSpc>
            </a:pPr>
          </a:p>
        </p:txBody>
      </p:sp>
      <p:sp>
        <p:nvSpPr>
          <p:cNvPr name="TextBox 5" id="5"/>
          <p:cNvSpPr txBox="true"/>
          <p:nvPr/>
        </p:nvSpPr>
        <p:spPr>
          <a:xfrm rot="0">
            <a:off x="1723644" y="1754124"/>
            <a:ext cx="14652219" cy="1773702"/>
          </a:xfrm>
          <a:prstGeom prst="rect">
            <a:avLst/>
          </a:prstGeom>
        </p:spPr>
        <p:txBody>
          <a:bodyPr anchor="t" rtlCol="false" tIns="0" lIns="0" bIns="0" rIns="0">
            <a:spAutoFit/>
          </a:bodyPr>
          <a:lstStyle/>
          <a:p>
            <a:pPr algn="l">
              <a:lnSpc>
                <a:spcPts val="6732"/>
              </a:lnSpc>
            </a:pPr>
            <a:r>
              <a:rPr lang="en-US" sz="6600">
                <a:solidFill>
                  <a:srgbClr val="000000"/>
                </a:solidFill>
                <a:latin typeface="Arimo"/>
              </a:rPr>
              <a:t>Soyut Ekspresyonizm'in Sanatçıları</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181" b="181"/>
          <a:stretch>
            <a:fillRect/>
          </a:stretch>
        </p:blipFill>
        <p:spPr>
          <a:xfrm flipH="false" flipV="false" rot="0">
            <a:off x="12583842" y="-1779058"/>
            <a:ext cx="6988197" cy="5615516"/>
          </a:xfrm>
          <a:prstGeom prst="rect">
            <a:avLst/>
          </a:prstGeom>
        </p:spPr>
      </p:pic>
      <p:sp>
        <p:nvSpPr>
          <p:cNvPr name="TextBox 3" id="3"/>
          <p:cNvSpPr txBox="true"/>
          <p:nvPr/>
        </p:nvSpPr>
        <p:spPr>
          <a:xfrm rot="0">
            <a:off x="1989806" y="2306498"/>
            <a:ext cx="14308389" cy="5635904"/>
          </a:xfrm>
          <a:prstGeom prst="rect">
            <a:avLst/>
          </a:prstGeom>
        </p:spPr>
        <p:txBody>
          <a:bodyPr anchor="t" rtlCol="false" tIns="0" lIns="0" bIns="0" rIns="0">
            <a:spAutoFit/>
          </a:bodyPr>
          <a:lstStyle/>
          <a:p>
            <a:pPr algn="l" marL="651510" indent="-325755" lvl="1">
              <a:lnSpc>
                <a:spcPts val="4492"/>
              </a:lnSpc>
              <a:buFont typeface="Arial"/>
              <a:buChar char="•"/>
            </a:pPr>
            <a:r>
              <a:rPr lang="en-US" sz="3600">
                <a:solidFill>
                  <a:srgbClr val="000000"/>
                </a:solidFill>
                <a:latin typeface="Arimo"/>
              </a:rPr>
              <a:t>Bu sanatçıların büyük çoğunluğu New York’da yaşayan, çalışan ya da bir süreliğine orada bulunmuş kişilerdir. Kabul edilmiş bir isim olmasına rağmen, Soyut Ekspresyonizm, bu sanatçıların yarattığı işin doğru bir tanımı değildir.</a:t>
            </a:r>
          </a:p>
          <a:p>
            <a:pPr algn="l" marL="651510" indent="-325755" lvl="1">
              <a:lnSpc>
                <a:spcPts val="4492"/>
              </a:lnSpc>
              <a:buFont typeface="Arial"/>
              <a:buChar char="•"/>
            </a:pPr>
            <a:r>
              <a:rPr lang="en-US" sz="3600">
                <a:solidFill>
                  <a:srgbClr val="000000"/>
                </a:solidFill>
                <a:latin typeface="Arimo"/>
              </a:rPr>
              <a:t>Aslında bu hareket hem teknik hem de ifade unsurları bağlamında birbirinden farklı birçok stil içeriyor. Fakat, farklılıklara rağmen Soyut Ekspresyonizm eserleri çeşitli esas özellikleri paylaşmaktadırlar.</a:t>
            </a:r>
          </a:p>
          <a:p>
            <a:pPr algn="l" marL="651510" indent="-325755" lvl="1">
              <a:lnSpc>
                <a:spcPts val="4492"/>
              </a:lnSpc>
              <a:buFont typeface="Arial"/>
              <a:buChar char="•"/>
            </a:pPr>
            <a:r>
              <a:rPr lang="en-US" sz="3600">
                <a:solidFill>
                  <a:srgbClr val="000000"/>
                </a:solidFill>
                <a:latin typeface="Arimo"/>
              </a:rPr>
              <a:t>Öncelikle hepsi temelde soyuttur, yani; görünür dünyadan çizilmeyen formları betimlerler. Bunlar, duyguların özgür, özgün ve kişisel bir biçimde ifade edildiği eserlerdir.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0" r="147" b="2366"/>
          <a:stretch>
            <a:fillRect/>
          </a:stretch>
        </p:blipFill>
        <p:spPr>
          <a:xfrm flipH="false" flipV="false" rot="0">
            <a:off x="-3214688" y="1880048"/>
            <a:ext cx="6429375" cy="6286500"/>
          </a:xfrm>
          <a:prstGeom prst="rect">
            <a:avLst/>
          </a:prstGeom>
        </p:spPr>
      </p:pic>
      <p:sp>
        <p:nvSpPr>
          <p:cNvPr name="TextBox 4" id="4"/>
          <p:cNvSpPr txBox="true"/>
          <p:nvPr/>
        </p:nvSpPr>
        <p:spPr>
          <a:xfrm rot="0">
            <a:off x="3214688" y="1532692"/>
            <a:ext cx="15158309" cy="7906011"/>
          </a:xfrm>
          <a:prstGeom prst="rect">
            <a:avLst/>
          </a:prstGeom>
        </p:spPr>
        <p:txBody>
          <a:bodyPr anchor="t" rtlCol="false" tIns="0" lIns="0" bIns="0" rIns="0">
            <a:spAutoFit/>
          </a:bodyPr>
          <a:lstStyle/>
          <a:p>
            <a:pPr algn="l" marL="651510" indent="-325755" lvl="1">
              <a:lnSpc>
                <a:spcPts val="5616"/>
              </a:lnSpc>
              <a:buFont typeface="Arial"/>
              <a:buChar char="•"/>
            </a:pPr>
            <a:r>
              <a:rPr lang="en-US" sz="3600">
                <a:solidFill>
                  <a:srgbClr val="000000"/>
                </a:solidFill>
                <a:latin typeface="Arimo"/>
              </a:rPr>
              <a:t>Sanatçılar, ekspresyonist nitelikleri </a:t>
            </a:r>
            <a:r>
              <a:rPr lang="en-US" sz="3600">
                <a:solidFill>
                  <a:srgbClr val="000000"/>
                </a:solidFill>
                <a:latin typeface="Arimo Bold"/>
              </a:rPr>
              <a:t>uyandırmak</a:t>
            </a:r>
            <a:r>
              <a:rPr lang="en-US" sz="3600">
                <a:solidFill>
                  <a:srgbClr val="000000"/>
                </a:solidFill>
                <a:latin typeface="Arimo"/>
              </a:rPr>
              <a:t> için (örneğin; duygusallık, dinamizm, şiddet, gizem, lirizm) resmin değişken fiziksel karakterini kullanarak teknik açıdan özgür bir anlayışla hareket ederler. Yaratıcı bilinçaltının sanat gücünü göstermek için, </a:t>
            </a:r>
            <a:r>
              <a:rPr lang="en-US" sz="3600">
                <a:solidFill>
                  <a:srgbClr val="000000"/>
                </a:solidFill>
                <a:latin typeface="Arimo Bold"/>
              </a:rPr>
              <a:t>Sürrealizmdeki otomatizme benzer doğaçlama ve ruhsal bir yaklaşımla</a:t>
            </a:r>
            <a:r>
              <a:rPr lang="en-US" sz="3600">
                <a:solidFill>
                  <a:srgbClr val="000000"/>
                </a:solidFill>
                <a:latin typeface="Arimo"/>
              </a:rPr>
              <a:t>, çalışılmamış ve sezgisel bir uygulama yolu izlenir. Bu akım ayrık ve ayrılabilir ögelerden oluşan geleneksel anlayışla kurulmuş kompozisyonun terk edilip, yerine yapısız alanda, tek, birleşik, farklılaşmamış alan, ağ veya başka bir görüntünün getirilmesini simgeler.</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65607" y="2171573"/>
            <a:ext cx="16556787" cy="4265122"/>
            <a:chOff x="0" y="0"/>
            <a:chExt cx="22075715" cy="5686830"/>
          </a:xfrm>
        </p:grpSpPr>
        <p:sp>
          <p:nvSpPr>
            <p:cNvPr name="TextBox 3" id="3"/>
            <p:cNvSpPr txBox="true"/>
            <p:nvPr/>
          </p:nvSpPr>
          <p:spPr>
            <a:xfrm rot="0">
              <a:off x="3701350" y="-28575"/>
              <a:ext cx="18374366" cy="303286"/>
            </a:xfrm>
            <a:prstGeom prst="rect">
              <a:avLst/>
            </a:prstGeom>
          </p:spPr>
          <p:txBody>
            <a:bodyPr anchor="t" rtlCol="false" tIns="0" lIns="0" bIns="0" rIns="0">
              <a:spAutoFit/>
            </a:bodyPr>
            <a:lstStyle/>
            <a:p>
              <a:pPr algn="ctr">
                <a:lnSpc>
                  <a:spcPts val="1932"/>
                </a:lnSpc>
              </a:pPr>
            </a:p>
          </p:txBody>
        </p:sp>
        <p:sp>
          <p:nvSpPr>
            <p:cNvPr name="TextBox 4" id="4"/>
            <p:cNvSpPr txBox="true"/>
            <p:nvPr/>
          </p:nvSpPr>
          <p:spPr>
            <a:xfrm rot="0">
              <a:off x="0" y="1489454"/>
              <a:ext cx="21554021" cy="4197375"/>
            </a:xfrm>
            <a:prstGeom prst="rect">
              <a:avLst/>
            </a:prstGeom>
          </p:spPr>
          <p:txBody>
            <a:bodyPr anchor="t" rtlCol="false" tIns="0" lIns="0" bIns="0" rIns="0">
              <a:spAutoFit/>
            </a:bodyPr>
            <a:lstStyle/>
            <a:p>
              <a:pPr algn="ctr">
                <a:lnSpc>
                  <a:spcPts val="8063"/>
                </a:lnSpc>
              </a:pPr>
              <a:r>
                <a:rPr lang="en-US" sz="8063">
                  <a:solidFill>
                    <a:srgbClr val="000000"/>
                  </a:solidFill>
                  <a:latin typeface="Rubik One Bold Italics"/>
                </a:rPr>
                <a:t>Birkaç </a:t>
              </a:r>
            </a:p>
            <a:p>
              <a:pPr algn="ctr">
                <a:lnSpc>
                  <a:spcPts val="8063"/>
                </a:lnSpc>
              </a:pPr>
              <a:r>
                <a:rPr lang="en-US" sz="8063">
                  <a:solidFill>
                    <a:srgbClr val="000000"/>
                  </a:solidFill>
                  <a:latin typeface="Rubik One Bold Italics"/>
                </a:rPr>
                <a:t>Soyut Ekspresyonizm Örnekleri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0" r="163" b="163"/>
          <a:stretch>
            <a:fillRect/>
          </a:stretch>
        </p:blipFill>
        <p:spPr>
          <a:xfrm flipH="false" flipV="false" rot="0">
            <a:off x="1805205" y="1088232"/>
            <a:ext cx="6742184" cy="6742184"/>
          </a:xfrm>
          <a:prstGeom prst="rect">
            <a:avLst/>
          </a:prstGeom>
        </p:spPr>
      </p:pic>
      <p:pic>
        <p:nvPicPr>
          <p:cNvPr name="Picture 4" id="4"/>
          <p:cNvPicPr>
            <a:picLocks noChangeAspect="true"/>
          </p:cNvPicPr>
          <p:nvPr/>
        </p:nvPicPr>
        <p:blipFill>
          <a:blip r:embed="rId3"/>
          <a:srcRect l="0" t="0" r="180" b="180"/>
          <a:stretch>
            <a:fillRect/>
          </a:stretch>
        </p:blipFill>
        <p:spPr>
          <a:xfrm flipH="false" flipV="false" rot="0">
            <a:off x="9414362" y="1089102"/>
            <a:ext cx="6741015" cy="6741015"/>
          </a:xfrm>
          <a:prstGeom prst="rect">
            <a:avLst/>
          </a:prstGeom>
        </p:spPr>
      </p:pic>
      <p:sp>
        <p:nvSpPr>
          <p:cNvPr name="TextBox 5" id="5"/>
          <p:cNvSpPr txBox="true"/>
          <p:nvPr/>
        </p:nvSpPr>
        <p:spPr>
          <a:xfrm rot="0">
            <a:off x="3052848" y="7953201"/>
            <a:ext cx="4244943" cy="2291625"/>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Mavi Büyü</a:t>
            </a:r>
          </a:p>
          <a:p>
            <a:pPr algn="ctr">
              <a:lnSpc>
                <a:spcPts val="4320"/>
              </a:lnSpc>
            </a:pPr>
            <a:r>
              <a:rPr lang="en-US" sz="3600">
                <a:solidFill>
                  <a:srgbClr val="000000"/>
                </a:solidFill>
                <a:latin typeface="Arimo Bold"/>
              </a:rPr>
              <a:t>Hans Hofmann </a:t>
            </a:r>
          </a:p>
        </p:txBody>
      </p:sp>
      <p:sp>
        <p:nvSpPr>
          <p:cNvPr name="TextBox 6" id="6"/>
          <p:cNvSpPr txBox="true"/>
          <p:nvPr/>
        </p:nvSpPr>
        <p:spPr>
          <a:xfrm rot="0">
            <a:off x="10573268" y="7953201"/>
            <a:ext cx="4246243" cy="1183631"/>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Pusu</a:t>
            </a:r>
          </a:p>
          <a:p>
            <a:pPr algn="ctr">
              <a:lnSpc>
                <a:spcPts val="4320"/>
              </a:lnSpc>
            </a:pPr>
            <a:r>
              <a:rPr lang="en-US" sz="3600">
                <a:solidFill>
                  <a:srgbClr val="000000"/>
                </a:solidFill>
                <a:latin typeface="Arimo Bold"/>
              </a:rPr>
              <a:t>Hans Hofmann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0" r="234" b="234"/>
          <a:stretch>
            <a:fillRect/>
          </a:stretch>
        </p:blipFill>
        <p:spPr>
          <a:xfrm flipH="false" flipV="false" rot="0">
            <a:off x="1922016" y="1325223"/>
            <a:ext cx="7041451" cy="5658309"/>
          </a:xfrm>
          <a:prstGeom prst="rect">
            <a:avLst/>
          </a:prstGeom>
        </p:spPr>
      </p:pic>
      <p:pic>
        <p:nvPicPr>
          <p:cNvPr name="Picture 4" id="4"/>
          <p:cNvPicPr>
            <a:picLocks noChangeAspect="true"/>
          </p:cNvPicPr>
          <p:nvPr/>
        </p:nvPicPr>
        <p:blipFill>
          <a:blip r:embed="rId3"/>
          <a:srcRect l="0" t="0" r="181" b="181"/>
          <a:stretch>
            <a:fillRect/>
          </a:stretch>
        </p:blipFill>
        <p:spPr>
          <a:xfrm flipH="false" flipV="false" rot="0">
            <a:off x="9557038" y="1346619"/>
            <a:ext cx="6988197" cy="5615516"/>
          </a:xfrm>
          <a:prstGeom prst="rect">
            <a:avLst/>
          </a:prstGeom>
        </p:spPr>
      </p:pic>
      <p:sp>
        <p:nvSpPr>
          <p:cNvPr name="TextBox 5" id="5"/>
          <p:cNvSpPr txBox="true"/>
          <p:nvPr/>
        </p:nvSpPr>
        <p:spPr>
          <a:xfrm rot="0">
            <a:off x="10677178" y="6771234"/>
            <a:ext cx="4752801" cy="1183631"/>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 Mavi Zenginliği</a:t>
            </a:r>
          </a:p>
          <a:p>
            <a:pPr algn="ctr">
              <a:lnSpc>
                <a:spcPts val="4320"/>
              </a:lnSpc>
            </a:pPr>
            <a:r>
              <a:rPr lang="en-US" sz="3600">
                <a:solidFill>
                  <a:srgbClr val="000000"/>
                </a:solidFill>
                <a:latin typeface="Arimo Bold"/>
              </a:rPr>
              <a:t>Helen Frankenthaler</a:t>
            </a:r>
          </a:p>
        </p:txBody>
      </p:sp>
      <p:sp>
        <p:nvSpPr>
          <p:cNvPr name="TextBox 6" id="6"/>
          <p:cNvSpPr txBox="true"/>
          <p:nvPr/>
        </p:nvSpPr>
        <p:spPr>
          <a:xfrm rot="0">
            <a:off x="2883998" y="6771235"/>
            <a:ext cx="5038551" cy="2291625"/>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Yeşil Gölgede Yeşil Düşünce</a:t>
            </a:r>
          </a:p>
          <a:p>
            <a:pPr algn="ctr">
              <a:lnSpc>
                <a:spcPts val="4320"/>
              </a:lnSpc>
            </a:pPr>
            <a:r>
              <a:rPr lang="en-US" sz="3600">
                <a:solidFill>
                  <a:srgbClr val="000000"/>
                </a:solidFill>
                <a:latin typeface="Arimo Bold"/>
              </a:rPr>
              <a:t>Helen Frankenthaler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30135">
            <a:off x="-67383" y="1749232"/>
            <a:ext cx="1341059" cy="0"/>
          </a:xfrm>
          <a:prstGeom prst="line">
            <a:avLst/>
          </a:prstGeom>
          <a:ln cap="rnd" w="66675">
            <a:solidFill>
              <a:srgbClr val="000000"/>
            </a:solidFill>
            <a:prstDash val="solid"/>
            <a:headEnd type="none" len="sm" w="sm"/>
            <a:tailEnd type="none" len="sm" w="sm"/>
          </a:ln>
        </p:spPr>
      </p:sp>
      <p:pic>
        <p:nvPicPr>
          <p:cNvPr name="Picture 3" id="3"/>
          <p:cNvPicPr>
            <a:picLocks noChangeAspect="true"/>
          </p:cNvPicPr>
          <p:nvPr/>
        </p:nvPicPr>
        <p:blipFill>
          <a:blip r:embed="rId2"/>
          <a:srcRect l="0" t="0" r="147" b="2366"/>
          <a:stretch>
            <a:fillRect/>
          </a:stretch>
        </p:blipFill>
        <p:spPr>
          <a:xfrm flipH="false" flipV="false" rot="0">
            <a:off x="2091674" y="1251417"/>
            <a:ext cx="6429375" cy="6286500"/>
          </a:xfrm>
          <a:prstGeom prst="rect">
            <a:avLst/>
          </a:prstGeom>
        </p:spPr>
      </p:pic>
      <p:pic>
        <p:nvPicPr>
          <p:cNvPr name="Picture 4" id="4"/>
          <p:cNvPicPr>
            <a:picLocks noChangeAspect="true"/>
          </p:cNvPicPr>
          <p:nvPr/>
        </p:nvPicPr>
        <p:blipFill>
          <a:blip r:embed="rId3"/>
          <a:srcRect l="0" t="0" r="147" b="147"/>
          <a:stretch>
            <a:fillRect/>
          </a:stretch>
        </p:blipFill>
        <p:spPr>
          <a:xfrm flipH="false" flipV="false" rot="0">
            <a:off x="9706563" y="1108542"/>
            <a:ext cx="6429375" cy="6429375"/>
          </a:xfrm>
          <a:prstGeom prst="rect">
            <a:avLst/>
          </a:prstGeom>
        </p:spPr>
      </p:pic>
      <p:sp>
        <p:nvSpPr>
          <p:cNvPr name="TextBox 5" id="5"/>
          <p:cNvSpPr txBox="true"/>
          <p:nvPr/>
        </p:nvSpPr>
        <p:spPr>
          <a:xfrm rot="0">
            <a:off x="2416406" y="8044122"/>
            <a:ext cx="5856835" cy="1737629"/>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Gök Mavisine Saygı Etüdü</a:t>
            </a:r>
          </a:p>
          <a:p>
            <a:pPr algn="ctr">
              <a:lnSpc>
                <a:spcPts val="4320"/>
              </a:lnSpc>
            </a:pPr>
            <a:r>
              <a:rPr lang="en-US" sz="3600">
                <a:solidFill>
                  <a:srgbClr val="000000"/>
                </a:solidFill>
                <a:latin typeface="Arimo Bold"/>
              </a:rPr>
              <a:t>Josef Albers</a:t>
            </a:r>
          </a:p>
        </p:txBody>
      </p:sp>
      <p:sp>
        <p:nvSpPr>
          <p:cNvPr name="TextBox 6" id="6"/>
          <p:cNvSpPr txBox="true"/>
          <p:nvPr/>
        </p:nvSpPr>
        <p:spPr>
          <a:xfrm rot="0">
            <a:off x="10040734" y="8044122"/>
            <a:ext cx="6012699" cy="1183631"/>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Beyaz Kontürlü Kareler</a:t>
            </a:r>
          </a:p>
          <a:p>
            <a:pPr algn="ctr">
              <a:lnSpc>
                <a:spcPts val="4320"/>
              </a:lnSpc>
            </a:pPr>
            <a:r>
              <a:rPr lang="en-US" sz="3600">
                <a:solidFill>
                  <a:srgbClr val="000000"/>
                </a:solidFill>
                <a:latin typeface="Arimo Bold"/>
              </a:rPr>
              <a:t>Josef Albers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DAFN_gnGjZc</dc:identifier>
  <dcterms:modified xsi:type="dcterms:W3CDTF">2011-08-01T06:04:30Z</dcterms:modified>
  <cp:revision>1</cp:revision>
  <dc:title>Soyut Ekspresyonizm.pptx Kopyası</dc:title>
</cp:coreProperties>
</file>