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Lst>
  <p:sldSz cx="18288000" cy="10287000"/>
  <p:notesSz cx="6858000" cy="9144000"/>
  <p:embeddedFontLst>
    <p:embeddedFont>
      <p:font typeface="Calibri" panose="020F0502020204030204" pitchFamily="34" charset="0"/>
      <p:regular r:id="rId7"/>
      <p:bold r:id="rId8"/>
      <p:italic r:id="rId9"/>
      <p:boldItalic r:id="rId10"/>
    </p:embeddedFont>
    <p:embeddedFont>
      <p:font typeface="Raleway Bold" panose="020B0604020202020204" charset="0"/>
      <p:regular r:id="rId11"/>
    </p:embeddedFont>
    <p:embeddedFont>
      <p:font typeface="Raleway Medium" pitchFamily="2" charset="0"/>
      <p:regular r:id="rId12"/>
    </p:embeddedFont>
    <p:embeddedFont>
      <p:font typeface="Raleway Semi-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74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19-Dec-23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19-Dec-23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19-Dec-23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19-Dec-23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19-Dec-23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19-Dec-23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19-Dec-23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19-Dec-23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15C63"/>
        </a:solidFill>
        <a:effectLst/>
      </p:bgPr>
    </p:bg>
    <p:spTree>
      <p:nvGrpSpPr>
        <p:cNvPr id="1" name=""/>
        <p:cNvGrpSpPr/>
        <p:nvPr/>
      </p:nvGrpSpPr>
      <p:grpSpPr>
        <a:xfrm>
          <a:off x="0" y="0"/>
          <a:ext cx="0" cy="0"/>
          <a:chOff x="0" y="0"/>
          <a:chExt cx="0" cy="0"/>
        </a:xfrm>
      </p:grpSpPr>
      <p:sp>
        <p:nvSpPr>
          <p:cNvPr id="2" name="Freeform 2"/>
          <p:cNvSpPr/>
          <p:nvPr/>
        </p:nvSpPr>
        <p:spPr>
          <a:xfrm>
            <a:off x="12863936" y="6442396"/>
            <a:ext cx="5055573" cy="5017656"/>
          </a:xfrm>
          <a:custGeom>
            <a:avLst/>
            <a:gdLst/>
            <a:ahLst/>
            <a:cxnLst/>
            <a:rect l="l" t="t" r="r" b="b"/>
            <a:pathLst>
              <a:path w="5055573" h="5017656">
                <a:moveTo>
                  <a:pt x="0" y="0"/>
                </a:moveTo>
                <a:lnTo>
                  <a:pt x="5055572" y="0"/>
                </a:lnTo>
                <a:lnTo>
                  <a:pt x="5055572" y="5017655"/>
                </a:lnTo>
                <a:lnTo>
                  <a:pt x="0" y="50176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076206" y="4444750"/>
            <a:ext cx="12047469" cy="1604619"/>
          </a:xfrm>
          <a:prstGeom prst="rect">
            <a:avLst/>
          </a:prstGeom>
        </p:spPr>
        <p:txBody>
          <a:bodyPr lIns="0" tIns="0" rIns="0" bIns="0" rtlCol="0" anchor="t">
            <a:spAutoFit/>
          </a:bodyPr>
          <a:lstStyle/>
          <a:p>
            <a:pPr marL="0" lvl="1" indent="0" algn="ctr">
              <a:lnSpc>
                <a:spcPts val="11649"/>
              </a:lnSpc>
            </a:pPr>
            <a:r>
              <a:rPr lang="en-US" sz="12943" spc="-595">
                <a:solidFill>
                  <a:srgbClr val="FBF6F1"/>
                </a:solidFill>
                <a:latin typeface="Raleway Medium"/>
              </a:rPr>
              <a:t>Sales Analysis</a:t>
            </a: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3B2B8"/>
        </a:solidFill>
        <a:effectLst/>
      </p:bgPr>
    </p:bg>
    <p:spTree>
      <p:nvGrpSpPr>
        <p:cNvPr id="1" name=""/>
        <p:cNvGrpSpPr/>
        <p:nvPr/>
      </p:nvGrpSpPr>
      <p:grpSpPr>
        <a:xfrm>
          <a:off x="0" y="0"/>
          <a:ext cx="0" cy="0"/>
          <a:chOff x="0" y="0"/>
          <a:chExt cx="0" cy="0"/>
        </a:xfrm>
      </p:grpSpPr>
      <p:sp>
        <p:nvSpPr>
          <p:cNvPr id="2" name="Freeform 2"/>
          <p:cNvSpPr/>
          <p:nvPr/>
        </p:nvSpPr>
        <p:spPr>
          <a:xfrm>
            <a:off x="14625607" y="5581277"/>
            <a:ext cx="4145395" cy="4115247"/>
          </a:xfrm>
          <a:custGeom>
            <a:avLst/>
            <a:gdLst/>
            <a:ahLst/>
            <a:cxnLst/>
            <a:rect l="l" t="t" r="r" b="b"/>
            <a:pathLst>
              <a:path w="4145395" h="4115247">
                <a:moveTo>
                  <a:pt x="0" y="0"/>
                </a:moveTo>
                <a:lnTo>
                  <a:pt x="4145395" y="0"/>
                </a:lnTo>
                <a:lnTo>
                  <a:pt x="4145395" y="4115247"/>
                </a:lnTo>
                <a:lnTo>
                  <a:pt x="0" y="41152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379836" y="2052963"/>
            <a:ext cx="7924800" cy="2392343"/>
          </a:xfrm>
          <a:prstGeom prst="rect">
            <a:avLst/>
          </a:prstGeom>
        </p:spPr>
        <p:txBody>
          <a:bodyPr lIns="0" tIns="0" rIns="0" bIns="0" rtlCol="0" anchor="t">
            <a:spAutoFit/>
          </a:bodyPr>
          <a:lstStyle/>
          <a:p>
            <a:pPr>
              <a:lnSpc>
                <a:spcPts val="9037"/>
              </a:lnSpc>
            </a:pPr>
            <a:r>
              <a:rPr lang="en-US" sz="10041" spc="-461">
                <a:solidFill>
                  <a:srgbClr val="FBF6F1"/>
                </a:solidFill>
                <a:latin typeface="Raleway Medium"/>
              </a:rPr>
              <a:t>Data Loading</a:t>
            </a:r>
          </a:p>
          <a:p>
            <a:pPr marL="0" lvl="1" indent="0">
              <a:lnSpc>
                <a:spcPts val="9037"/>
              </a:lnSpc>
            </a:pPr>
            <a:r>
              <a:rPr lang="en-US" sz="10041" spc="-461">
                <a:solidFill>
                  <a:srgbClr val="FBF6F1"/>
                </a:solidFill>
                <a:latin typeface="Raleway Medium"/>
              </a:rPr>
              <a:t>SQL</a:t>
            </a:r>
          </a:p>
        </p:txBody>
      </p:sp>
      <p:sp>
        <p:nvSpPr>
          <p:cNvPr id="4" name="TextBox 4"/>
          <p:cNvSpPr txBox="1"/>
          <p:nvPr/>
        </p:nvSpPr>
        <p:spPr>
          <a:xfrm>
            <a:off x="2379836" y="4695232"/>
            <a:ext cx="9008770" cy="3648815"/>
          </a:xfrm>
          <a:prstGeom prst="rect">
            <a:avLst/>
          </a:prstGeom>
        </p:spPr>
        <p:txBody>
          <a:bodyPr lIns="0" tIns="0" rIns="0" bIns="0" rtlCol="0" anchor="t">
            <a:spAutoFit/>
          </a:bodyPr>
          <a:lstStyle/>
          <a:p>
            <a:pPr>
              <a:lnSpc>
                <a:spcPts val="3634"/>
              </a:lnSpc>
              <a:spcBef>
                <a:spcPct val="0"/>
              </a:spcBef>
            </a:pPr>
            <a:r>
              <a:rPr lang="en-US" sz="2595">
                <a:solidFill>
                  <a:srgbClr val="FFFFFF"/>
                </a:solidFill>
                <a:latin typeface="Raleway Bold"/>
              </a:rPr>
              <a:t>Data is initially loaded into SQL for the sales analysis project, serving as the foundational step in the ETL (Extract, Transform, Load) process. SQL acts as a robust repository, facilitating efficient storage and retrieval of sales data. Subsequently, Power BI leverages this dataset, executing transformations and visualizations that empower insightful analysis and the creation of dynamic, interactive dashboards.</a:t>
            </a: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6F1"/>
        </a:solidFill>
        <a:effectLst/>
      </p:bgPr>
    </p:bg>
    <p:spTree>
      <p:nvGrpSpPr>
        <p:cNvPr id="1" name=""/>
        <p:cNvGrpSpPr/>
        <p:nvPr/>
      </p:nvGrpSpPr>
      <p:grpSpPr>
        <a:xfrm>
          <a:off x="0" y="0"/>
          <a:ext cx="0" cy="0"/>
          <a:chOff x="0" y="0"/>
          <a:chExt cx="0" cy="0"/>
        </a:xfrm>
      </p:grpSpPr>
      <p:sp>
        <p:nvSpPr>
          <p:cNvPr id="2" name="Freeform 2"/>
          <p:cNvSpPr/>
          <p:nvPr/>
        </p:nvSpPr>
        <p:spPr>
          <a:xfrm rot="254206">
            <a:off x="14097323" y="6510117"/>
            <a:ext cx="5223838" cy="4661064"/>
          </a:xfrm>
          <a:custGeom>
            <a:avLst/>
            <a:gdLst/>
            <a:ahLst/>
            <a:cxnLst/>
            <a:rect l="l" t="t" r="r" b="b"/>
            <a:pathLst>
              <a:path w="5223838" h="4661064">
                <a:moveTo>
                  <a:pt x="0" y="0"/>
                </a:moveTo>
                <a:lnTo>
                  <a:pt x="5223837" y="0"/>
                </a:lnTo>
                <a:lnTo>
                  <a:pt x="5223837" y="4661065"/>
                </a:lnTo>
                <a:lnTo>
                  <a:pt x="0" y="46610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683515" y="2726877"/>
            <a:ext cx="5789452" cy="5408177"/>
            <a:chOff x="0" y="0"/>
            <a:chExt cx="1394172" cy="1302357"/>
          </a:xfrm>
        </p:grpSpPr>
        <p:sp>
          <p:nvSpPr>
            <p:cNvPr id="4" name="Freeform 4"/>
            <p:cNvSpPr/>
            <p:nvPr/>
          </p:nvSpPr>
          <p:spPr>
            <a:xfrm>
              <a:off x="0" y="0"/>
              <a:ext cx="1394172" cy="1302357"/>
            </a:xfrm>
            <a:custGeom>
              <a:avLst/>
              <a:gdLst/>
              <a:ahLst/>
              <a:cxnLst/>
              <a:rect l="l" t="t" r="r" b="b"/>
              <a:pathLst>
                <a:path w="1394172" h="1302357">
                  <a:moveTo>
                    <a:pt x="10698" y="0"/>
                  </a:moveTo>
                  <a:lnTo>
                    <a:pt x="1383474" y="0"/>
                  </a:lnTo>
                  <a:cubicBezTo>
                    <a:pt x="1389383" y="0"/>
                    <a:pt x="1394172" y="4790"/>
                    <a:pt x="1394172" y="10698"/>
                  </a:cubicBezTo>
                  <a:lnTo>
                    <a:pt x="1394172" y="1291659"/>
                  </a:lnTo>
                  <a:cubicBezTo>
                    <a:pt x="1394172" y="1297567"/>
                    <a:pt x="1389383" y="1302357"/>
                    <a:pt x="1383474" y="1302357"/>
                  </a:cubicBezTo>
                  <a:lnTo>
                    <a:pt x="10698" y="1302357"/>
                  </a:lnTo>
                  <a:cubicBezTo>
                    <a:pt x="4790" y="1302357"/>
                    <a:pt x="0" y="1297567"/>
                    <a:pt x="0" y="1291659"/>
                  </a:cubicBezTo>
                  <a:lnTo>
                    <a:pt x="0" y="10698"/>
                  </a:lnTo>
                  <a:cubicBezTo>
                    <a:pt x="0" y="4790"/>
                    <a:pt x="4790" y="0"/>
                    <a:pt x="10698" y="0"/>
                  </a:cubicBezTo>
                  <a:close/>
                </a:path>
              </a:pathLst>
            </a:custGeom>
            <a:solidFill>
              <a:srgbClr val="A9DFD0"/>
            </a:solidFill>
          </p:spPr>
        </p:sp>
        <p:sp>
          <p:nvSpPr>
            <p:cNvPr id="5" name="TextBox 5"/>
            <p:cNvSpPr txBox="1"/>
            <p:nvPr/>
          </p:nvSpPr>
          <p:spPr>
            <a:xfrm>
              <a:off x="0" y="-38100"/>
              <a:ext cx="1394172" cy="1340457"/>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2103467" y="2726877"/>
            <a:ext cx="5789452" cy="5408177"/>
            <a:chOff x="0" y="0"/>
            <a:chExt cx="1394172" cy="1302357"/>
          </a:xfrm>
        </p:grpSpPr>
        <p:sp>
          <p:nvSpPr>
            <p:cNvPr id="7" name="Freeform 7"/>
            <p:cNvSpPr/>
            <p:nvPr/>
          </p:nvSpPr>
          <p:spPr>
            <a:xfrm>
              <a:off x="0" y="0"/>
              <a:ext cx="1394172" cy="1302357"/>
            </a:xfrm>
            <a:custGeom>
              <a:avLst/>
              <a:gdLst/>
              <a:ahLst/>
              <a:cxnLst/>
              <a:rect l="l" t="t" r="r" b="b"/>
              <a:pathLst>
                <a:path w="1394172" h="1302357">
                  <a:moveTo>
                    <a:pt x="10698" y="0"/>
                  </a:moveTo>
                  <a:lnTo>
                    <a:pt x="1383474" y="0"/>
                  </a:lnTo>
                  <a:cubicBezTo>
                    <a:pt x="1389383" y="0"/>
                    <a:pt x="1394172" y="4790"/>
                    <a:pt x="1394172" y="10698"/>
                  </a:cubicBezTo>
                  <a:lnTo>
                    <a:pt x="1394172" y="1291659"/>
                  </a:lnTo>
                  <a:cubicBezTo>
                    <a:pt x="1394172" y="1297567"/>
                    <a:pt x="1389383" y="1302357"/>
                    <a:pt x="1383474" y="1302357"/>
                  </a:cubicBezTo>
                  <a:lnTo>
                    <a:pt x="10698" y="1302357"/>
                  </a:lnTo>
                  <a:cubicBezTo>
                    <a:pt x="4790" y="1302357"/>
                    <a:pt x="0" y="1297567"/>
                    <a:pt x="0" y="1291659"/>
                  </a:cubicBezTo>
                  <a:lnTo>
                    <a:pt x="0" y="10698"/>
                  </a:lnTo>
                  <a:cubicBezTo>
                    <a:pt x="0" y="4790"/>
                    <a:pt x="4790" y="0"/>
                    <a:pt x="10698" y="0"/>
                  </a:cubicBezTo>
                  <a:close/>
                </a:path>
              </a:pathLst>
            </a:custGeom>
            <a:solidFill>
              <a:srgbClr val="A9DFD0"/>
            </a:solidFill>
          </p:spPr>
        </p:sp>
        <p:sp>
          <p:nvSpPr>
            <p:cNvPr id="8" name="TextBox 8"/>
            <p:cNvSpPr txBox="1"/>
            <p:nvPr/>
          </p:nvSpPr>
          <p:spPr>
            <a:xfrm>
              <a:off x="0" y="-38100"/>
              <a:ext cx="1394172" cy="1340457"/>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6696109" y="571285"/>
            <a:ext cx="4895782" cy="1181530"/>
          </a:xfrm>
          <a:prstGeom prst="rect">
            <a:avLst/>
          </a:prstGeom>
        </p:spPr>
        <p:txBody>
          <a:bodyPr lIns="0" tIns="0" rIns="0" bIns="0" rtlCol="0" anchor="t">
            <a:spAutoFit/>
          </a:bodyPr>
          <a:lstStyle/>
          <a:p>
            <a:pPr marL="0" lvl="1" indent="0">
              <a:lnSpc>
                <a:spcPts val="8560"/>
              </a:lnSpc>
            </a:pPr>
            <a:r>
              <a:rPr lang="en-US" sz="9511" spc="-437">
                <a:solidFill>
                  <a:srgbClr val="00694C"/>
                </a:solidFill>
                <a:latin typeface="Raleway Medium"/>
              </a:rPr>
              <a:t>Power BI  </a:t>
            </a:r>
          </a:p>
        </p:txBody>
      </p:sp>
      <p:sp>
        <p:nvSpPr>
          <p:cNvPr id="10" name="TextBox 10"/>
          <p:cNvSpPr txBox="1"/>
          <p:nvPr/>
        </p:nvSpPr>
        <p:spPr>
          <a:xfrm>
            <a:off x="3635277" y="3003102"/>
            <a:ext cx="2725833" cy="1253890"/>
          </a:xfrm>
          <a:prstGeom prst="rect">
            <a:avLst/>
          </a:prstGeom>
        </p:spPr>
        <p:txBody>
          <a:bodyPr lIns="0" tIns="0" rIns="0" bIns="0" rtlCol="0" anchor="t">
            <a:spAutoFit/>
          </a:bodyPr>
          <a:lstStyle/>
          <a:p>
            <a:pPr marL="0" lvl="1" indent="0" algn="ctr">
              <a:lnSpc>
                <a:spcPts val="9036"/>
              </a:lnSpc>
            </a:pPr>
            <a:r>
              <a:rPr lang="en-US" sz="10040" spc="-461">
                <a:solidFill>
                  <a:srgbClr val="00694C"/>
                </a:solidFill>
                <a:latin typeface="Raleway Medium"/>
              </a:rPr>
              <a:t>ETL</a:t>
            </a:r>
          </a:p>
        </p:txBody>
      </p:sp>
      <p:sp>
        <p:nvSpPr>
          <p:cNvPr id="11" name="TextBox 11"/>
          <p:cNvSpPr txBox="1"/>
          <p:nvPr/>
        </p:nvSpPr>
        <p:spPr>
          <a:xfrm>
            <a:off x="11338829" y="3204442"/>
            <a:ext cx="4629004" cy="1188810"/>
          </a:xfrm>
          <a:prstGeom prst="rect">
            <a:avLst/>
          </a:prstGeom>
        </p:spPr>
        <p:txBody>
          <a:bodyPr lIns="0" tIns="0" rIns="0" bIns="0" rtlCol="0" anchor="t">
            <a:spAutoFit/>
          </a:bodyPr>
          <a:lstStyle/>
          <a:p>
            <a:pPr marL="0" lvl="1" indent="0" algn="ctr">
              <a:lnSpc>
                <a:spcPts val="8662"/>
              </a:lnSpc>
            </a:pPr>
            <a:r>
              <a:rPr lang="en-US" sz="9624" spc="-442">
                <a:solidFill>
                  <a:srgbClr val="00694C"/>
                </a:solidFill>
                <a:latin typeface="Raleway Medium"/>
              </a:rPr>
              <a:t>Visualize</a:t>
            </a:r>
          </a:p>
        </p:txBody>
      </p:sp>
      <p:sp>
        <p:nvSpPr>
          <p:cNvPr id="12" name="TextBox 12"/>
          <p:cNvSpPr txBox="1"/>
          <p:nvPr/>
        </p:nvSpPr>
        <p:spPr>
          <a:xfrm>
            <a:off x="2418471" y="4372366"/>
            <a:ext cx="5159445" cy="3158149"/>
          </a:xfrm>
          <a:prstGeom prst="rect">
            <a:avLst/>
          </a:prstGeom>
        </p:spPr>
        <p:txBody>
          <a:bodyPr lIns="0" tIns="0" rIns="0" bIns="0" rtlCol="0" anchor="t">
            <a:spAutoFit/>
          </a:bodyPr>
          <a:lstStyle/>
          <a:p>
            <a:pPr algn="just">
              <a:lnSpc>
                <a:spcPts val="3174"/>
              </a:lnSpc>
              <a:spcBef>
                <a:spcPct val="0"/>
              </a:spcBef>
            </a:pPr>
            <a:r>
              <a:rPr lang="en-US" sz="2267">
                <a:solidFill>
                  <a:srgbClr val="00694C"/>
                </a:solidFill>
                <a:latin typeface="Raleway Semi-Bold"/>
              </a:rPr>
              <a:t>Power BI's ETL streamlines sales data, extracting, transforming, and loading for swift insights. With a user-friendly interface, it empowers quick transformations, facilitating dynamic visualizations. Power BI ensures efficient data processing for actionable sales analysis.</a:t>
            </a:r>
          </a:p>
        </p:txBody>
      </p:sp>
      <p:sp>
        <p:nvSpPr>
          <p:cNvPr id="13" name="TextBox 13"/>
          <p:cNvSpPr txBox="1"/>
          <p:nvPr/>
        </p:nvSpPr>
        <p:spPr>
          <a:xfrm>
            <a:off x="11338829" y="4431483"/>
            <a:ext cx="4478825" cy="3435366"/>
          </a:xfrm>
          <a:prstGeom prst="rect">
            <a:avLst/>
          </a:prstGeom>
        </p:spPr>
        <p:txBody>
          <a:bodyPr lIns="0" tIns="0" rIns="0" bIns="0" rtlCol="0" anchor="t">
            <a:spAutoFit/>
          </a:bodyPr>
          <a:lstStyle/>
          <a:p>
            <a:pPr algn="just">
              <a:lnSpc>
                <a:spcPts val="2756"/>
              </a:lnSpc>
              <a:spcBef>
                <a:spcPct val="0"/>
              </a:spcBef>
            </a:pPr>
            <a:r>
              <a:rPr lang="en-US" sz="1968">
                <a:solidFill>
                  <a:srgbClr val="00694C"/>
                </a:solidFill>
                <a:latin typeface="Raleway Semi-Bold"/>
              </a:rPr>
              <a:t>Power BI excels in visualization, transforming sales data into compelling charts and graphs. Its interactive dashboards offer a user-friendly experience, enabling users to derive meaningful insights at a glance. With a rich array of visualization options, Power BI enhances the clarity and impact of sales analysis presentations.</a:t>
            </a: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15C63"/>
        </a:solidFill>
        <a:effectLst/>
      </p:bgPr>
    </p:bg>
    <p:spTree>
      <p:nvGrpSpPr>
        <p:cNvPr id="1" name=""/>
        <p:cNvGrpSpPr/>
        <p:nvPr/>
      </p:nvGrpSpPr>
      <p:grpSpPr>
        <a:xfrm>
          <a:off x="0" y="0"/>
          <a:ext cx="0" cy="0"/>
          <a:chOff x="0" y="0"/>
          <a:chExt cx="0" cy="0"/>
        </a:xfrm>
      </p:grpSpPr>
      <p:sp>
        <p:nvSpPr>
          <p:cNvPr id="2" name="Freeform 2"/>
          <p:cNvSpPr/>
          <p:nvPr/>
        </p:nvSpPr>
        <p:spPr>
          <a:xfrm>
            <a:off x="430483" y="659977"/>
            <a:ext cx="17427034" cy="8967046"/>
          </a:xfrm>
          <a:custGeom>
            <a:avLst/>
            <a:gdLst/>
            <a:ahLst/>
            <a:cxnLst/>
            <a:rect l="l" t="t" r="r" b="b"/>
            <a:pathLst>
              <a:path w="17427034" h="8967046">
                <a:moveTo>
                  <a:pt x="0" y="0"/>
                </a:moveTo>
                <a:lnTo>
                  <a:pt x="17427034" y="0"/>
                </a:lnTo>
                <a:lnTo>
                  <a:pt x="17427034" y="8967046"/>
                </a:lnTo>
                <a:lnTo>
                  <a:pt x="0" y="8967046"/>
                </a:lnTo>
                <a:lnTo>
                  <a:pt x="0" y="0"/>
                </a:lnTo>
                <a:close/>
              </a:path>
            </a:pathLst>
          </a:custGeom>
          <a:blipFill>
            <a:blip r:embed="rId2"/>
            <a:stretch>
              <a:fillRect b="-10958"/>
            </a:stretch>
          </a:blipFill>
        </p:spPr>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0B48C"/>
        </a:solidFill>
        <a:effectLst/>
      </p:bgPr>
    </p:bg>
    <p:spTree>
      <p:nvGrpSpPr>
        <p:cNvPr id="1" name=""/>
        <p:cNvGrpSpPr/>
        <p:nvPr/>
      </p:nvGrpSpPr>
      <p:grpSpPr>
        <a:xfrm>
          <a:off x="0" y="0"/>
          <a:ext cx="0" cy="0"/>
          <a:chOff x="0" y="0"/>
          <a:chExt cx="0" cy="0"/>
        </a:xfrm>
      </p:grpSpPr>
      <p:sp>
        <p:nvSpPr>
          <p:cNvPr id="2" name="Freeform 2"/>
          <p:cNvSpPr/>
          <p:nvPr/>
        </p:nvSpPr>
        <p:spPr>
          <a:xfrm>
            <a:off x="12484068" y="1791484"/>
            <a:ext cx="5049365" cy="8495516"/>
          </a:xfrm>
          <a:custGeom>
            <a:avLst/>
            <a:gdLst/>
            <a:ahLst/>
            <a:cxnLst/>
            <a:rect l="l" t="t" r="r" b="b"/>
            <a:pathLst>
              <a:path w="5049365" h="8495516">
                <a:moveTo>
                  <a:pt x="0" y="0"/>
                </a:moveTo>
                <a:lnTo>
                  <a:pt x="5049365" y="0"/>
                </a:lnTo>
                <a:lnTo>
                  <a:pt x="5049365" y="8495516"/>
                </a:lnTo>
                <a:lnTo>
                  <a:pt x="0" y="8495516"/>
                </a:lnTo>
                <a:lnTo>
                  <a:pt x="0" y="0"/>
                </a:lnTo>
                <a:close/>
              </a:path>
            </a:pathLst>
          </a:custGeom>
          <a:blipFill>
            <a:blip r:embed="rId2"/>
            <a:stretch>
              <a:fillRect l="-94652" t="-111517" r="-482822"/>
            </a:stretch>
          </a:blipFill>
        </p:spPr>
      </p:sp>
      <p:sp>
        <p:nvSpPr>
          <p:cNvPr id="3" name="TextBox 3"/>
          <p:cNvSpPr txBox="1"/>
          <p:nvPr/>
        </p:nvSpPr>
        <p:spPr>
          <a:xfrm>
            <a:off x="997928" y="1304925"/>
            <a:ext cx="9208393" cy="1249343"/>
          </a:xfrm>
          <a:prstGeom prst="rect">
            <a:avLst/>
          </a:prstGeom>
        </p:spPr>
        <p:txBody>
          <a:bodyPr lIns="0" tIns="0" rIns="0" bIns="0" rtlCol="0" anchor="t">
            <a:spAutoFit/>
          </a:bodyPr>
          <a:lstStyle/>
          <a:p>
            <a:pPr marL="0" lvl="1" indent="0" algn="ctr">
              <a:lnSpc>
                <a:spcPts val="9037"/>
              </a:lnSpc>
            </a:pPr>
            <a:r>
              <a:rPr lang="en-US" sz="10041" spc="-461">
                <a:solidFill>
                  <a:srgbClr val="FBF6F1"/>
                </a:solidFill>
                <a:latin typeface="Raleway Medium"/>
              </a:rPr>
              <a:t>Python Interface </a:t>
            </a:r>
          </a:p>
        </p:txBody>
      </p:sp>
      <p:sp>
        <p:nvSpPr>
          <p:cNvPr id="4" name="TextBox 4"/>
          <p:cNvSpPr txBox="1"/>
          <p:nvPr/>
        </p:nvSpPr>
        <p:spPr>
          <a:xfrm>
            <a:off x="1028700" y="3248359"/>
            <a:ext cx="10017288" cy="3723606"/>
          </a:xfrm>
          <a:prstGeom prst="rect">
            <a:avLst/>
          </a:prstGeom>
        </p:spPr>
        <p:txBody>
          <a:bodyPr lIns="0" tIns="0" rIns="0" bIns="0" rtlCol="0" anchor="t">
            <a:spAutoFit/>
          </a:bodyPr>
          <a:lstStyle/>
          <a:p>
            <a:pPr algn="just">
              <a:lnSpc>
                <a:spcPts val="4236"/>
              </a:lnSpc>
              <a:spcBef>
                <a:spcPct val="0"/>
              </a:spcBef>
            </a:pPr>
            <a:r>
              <a:rPr lang="en-US" sz="3026">
                <a:solidFill>
                  <a:srgbClr val="FFFFFF"/>
                </a:solidFill>
                <a:latin typeface="Raleway Bold"/>
              </a:rPr>
              <a:t>The Python interface plays a pivotal role in dynamically inputting data values into the sales dataset. Through custom scripts, it allows seamless integration, enabling users to interactively input and modify data. This functionality enhances the dataset's flexibility and supports automation, contributing to a more agile and responsive sales analysis process.</a:t>
            </a:r>
          </a:p>
        </p:txBody>
      </p:sp>
    </p:spTree>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232</Words>
  <Application>Microsoft Office PowerPoint</Application>
  <PresentationFormat>Custom</PresentationFormat>
  <Paragraphs>11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Raleway Medium</vt:lpstr>
      <vt:lpstr>Raleway Semi-Bold</vt:lpstr>
      <vt:lpstr>Raleway Bold</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Analysis</dc:title>
  <cp:lastModifiedBy>Zain Ali Akbar</cp:lastModifiedBy>
  <cp:revision>2</cp:revision>
  <dcterms:created xsi:type="dcterms:W3CDTF">2006-08-16T00:00:00Z</dcterms:created>
  <dcterms:modified xsi:type="dcterms:W3CDTF">2023-12-18T20:57:26Z</dcterms:modified>
  <dc:identifier>DAF3WeLLxzI</dc:identifier>
</cp:coreProperties>
</file>