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83" r:id="rId1"/>
  </p:sld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Usama Anees" initials="MUA" lastIdx="2" clrIdx="0">
    <p:extLst>
      <p:ext uri="{19B8F6BF-5375-455C-9EA6-DF929625EA0E}">
        <p15:presenceInfo xmlns:p15="http://schemas.microsoft.com/office/powerpoint/2012/main" userId="S-1-5-21-2532402180-2691092174-3396339803-351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12/27/2022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180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0903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2000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2736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572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402119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BE451C3-0FF4-47C4-B829-773ADF60F88C}" type="datetimeFigureOut">
              <a:rPr lang="en-US" smtClean="0"/>
              <a:t>12/27/2022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933338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7173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865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139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2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03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19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579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5333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21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610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12/27/2022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0653656"/>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ofund.org/resources/how-be-your-own-boss-businesses-cost-less-1000-start" TargetMode="External"/><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huffingtonpost.com/mo-seetubtim/10-reasons-why-you-should-start-your-own-business_b_8046036.html" TargetMode="External"/><Relationship Id="rId2" Type="http://schemas.openxmlformats.org/officeDocument/2006/relationships/image" Target="../media/image4.jf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investopedia.com/articles/tax/09/self-employed-tax-deductions.asp" TargetMode="External"/><Relationship Id="rId2" Type="http://schemas.openxmlformats.org/officeDocument/2006/relationships/image" Target="../media/image5.jf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www.inc.com/guides/201101/top-10-reasons-to-run-your-own-business.html" TargetMode="External"/><Relationship Id="rId2" Type="http://schemas.openxmlformats.org/officeDocument/2006/relationships/image" Target="../media/image7.jf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609C-7400-4199-AD80-DEAF99E71389}"/>
              </a:ext>
            </a:extLst>
          </p:cNvPr>
          <p:cNvSpPr>
            <a:spLocks noGrp="1"/>
          </p:cNvSpPr>
          <p:nvPr>
            <p:ph type="ctrTitle"/>
          </p:nvPr>
        </p:nvSpPr>
        <p:spPr/>
        <p:txBody>
          <a:bodyPr>
            <a:normAutofit/>
          </a:bodyPr>
          <a:lstStyle/>
          <a:p>
            <a:r>
              <a:rPr lang="en-US" b="1" dirty="0">
                <a:latin typeface="Times New Roman" panose="02020603050405020304" pitchFamily="18" charset="0"/>
                <a:cs typeface="Times New Roman" panose="02020603050405020304" pitchFamily="18" charset="0"/>
              </a:rPr>
              <a:t>Why Should We Start A New Business After Failing First One?</a:t>
            </a:r>
          </a:p>
        </p:txBody>
      </p:sp>
      <p:sp>
        <p:nvSpPr>
          <p:cNvPr id="3" name="Subtitle 2">
            <a:extLst>
              <a:ext uri="{FF2B5EF4-FFF2-40B4-BE49-F238E27FC236}">
                <a16:creationId xmlns:a16="http://schemas.microsoft.com/office/drawing/2014/main" id="{FF85ECB2-D327-4F2C-B0B4-BD8AA5691160}"/>
              </a:ext>
            </a:extLst>
          </p:cNvPr>
          <p:cNvSpPr>
            <a:spLocks noGrp="1"/>
          </p:cNvSpPr>
          <p:nvPr>
            <p:ph type="subTitle" idx="1"/>
          </p:nvPr>
        </p:nvSpPr>
        <p:spPr/>
        <p:txBody>
          <a:bodyPr/>
          <a:lstStyle/>
          <a:p>
            <a:r>
              <a:rPr lang="en-US" dirty="0"/>
              <a:t>In Favor</a:t>
            </a:r>
          </a:p>
        </p:txBody>
      </p:sp>
    </p:spTree>
    <p:extLst>
      <p:ext uri="{BB962C8B-B14F-4D97-AF65-F5344CB8AC3E}">
        <p14:creationId xmlns:p14="http://schemas.microsoft.com/office/powerpoint/2010/main" val="1033934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D590F-E998-4C25-8BA3-DE587DC018EF}"/>
              </a:ext>
            </a:extLst>
          </p:cNvPr>
          <p:cNvSpPr>
            <a:spLocks noGrp="1"/>
          </p:cNvSpPr>
          <p:nvPr>
            <p:ph type="title"/>
          </p:nvPr>
        </p:nvSpPr>
        <p:spPr/>
        <p:txBody>
          <a:bodyPr/>
          <a:lstStyle/>
          <a:p>
            <a:r>
              <a:rPr lang="en-US" b="1" i="0" dirty="0">
                <a:solidFill>
                  <a:schemeClr val="bg1"/>
                </a:solidFill>
                <a:effectLst/>
                <a:latin typeface="Times New Roman" panose="02020603050405020304" pitchFamily="18" charset="0"/>
                <a:cs typeface="Times New Roman" panose="02020603050405020304" pitchFamily="18" charset="0"/>
              </a:rPr>
              <a:t>Each day at the office will be motivating.</a:t>
            </a:r>
            <a:br>
              <a:rPr lang="en-US" b="1" i="0" dirty="0">
                <a:solidFill>
                  <a:srgbClr val="1E22AA"/>
                </a:solidFill>
                <a:effectLst/>
                <a:latin typeface="MagazineGrotesque"/>
              </a:rPr>
            </a:br>
            <a:endParaRPr lang="en-US" dirty="0"/>
          </a:p>
        </p:txBody>
      </p:sp>
      <p:pic>
        <p:nvPicPr>
          <p:cNvPr id="6" name="Content Placeholder 5">
            <a:extLst>
              <a:ext uri="{FF2B5EF4-FFF2-40B4-BE49-F238E27FC236}">
                <a16:creationId xmlns:a16="http://schemas.microsoft.com/office/drawing/2014/main" id="{D7DC84C5-4A54-4245-ACD7-2667803C5753}"/>
              </a:ext>
            </a:extLst>
          </p:cNvPr>
          <p:cNvPicPr>
            <a:picLocks noGrp="1" noChangeAspect="1"/>
          </p:cNvPicPr>
          <p:nvPr>
            <p:ph idx="1"/>
          </p:nvPr>
        </p:nvPicPr>
        <p:blipFill>
          <a:blip r:embed="rId2"/>
          <a:stretch>
            <a:fillRect/>
          </a:stretch>
        </p:blipFill>
        <p:spPr>
          <a:xfrm>
            <a:off x="6338657" y="1882067"/>
            <a:ext cx="4181382" cy="3169328"/>
          </a:xfrm>
        </p:spPr>
      </p:pic>
      <p:sp>
        <p:nvSpPr>
          <p:cNvPr id="4" name="Text Placeholder 3">
            <a:extLst>
              <a:ext uri="{FF2B5EF4-FFF2-40B4-BE49-F238E27FC236}">
                <a16:creationId xmlns:a16="http://schemas.microsoft.com/office/drawing/2014/main" id="{6B2392FD-98A6-4342-8B1A-86BD5958B8FA}"/>
              </a:ext>
            </a:extLst>
          </p:cNvPr>
          <p:cNvSpPr>
            <a:spLocks noGrp="1"/>
          </p:cNvSpPr>
          <p:nvPr>
            <p:ph type="body" sz="half" idx="2"/>
          </p:nvPr>
        </p:nvSpPr>
        <p:spPr/>
        <p:txBody>
          <a:bodyPr/>
          <a:lstStyle/>
          <a:p>
            <a:r>
              <a:rPr lang="en-US" b="0" i="0" dirty="0">
                <a:solidFill>
                  <a:schemeClr val="bg1"/>
                </a:solidFill>
                <a:effectLst/>
                <a:latin typeface="Times New Roman" panose="02020603050405020304" pitchFamily="18" charset="0"/>
                <a:cs typeface="Times New Roman" panose="02020603050405020304" pitchFamily="18" charset="0"/>
              </a:rPr>
              <a:t>When you’re working for someone else, it can be tough to find the motivation to do the best possible work.</a:t>
            </a:r>
          </a:p>
          <a:p>
            <a:r>
              <a:rPr lang="en-US" b="0" i="0"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When you’re your own boss</a:t>
            </a:r>
            <a:r>
              <a:rPr lang="en-US" b="0" i="0" dirty="0">
                <a:solidFill>
                  <a:schemeClr val="bg1"/>
                </a:solidFill>
                <a:effectLst/>
                <a:latin typeface="Times New Roman" panose="02020603050405020304" pitchFamily="18" charset="0"/>
                <a:cs typeface="Times New Roman" panose="02020603050405020304" pitchFamily="18" charset="0"/>
              </a:rPr>
              <a:t>, you’ll find motivation at work every day. Following your dreams is exciting, and you’re in control of your own success</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974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8388-B692-4763-8518-296E6729E53C}"/>
              </a:ext>
            </a:extLst>
          </p:cNvPr>
          <p:cNvSpPr>
            <a:spLocks noGrp="1"/>
          </p:cNvSpPr>
          <p:nvPr>
            <p:ph type="title"/>
          </p:nvPr>
        </p:nvSpPr>
        <p:spPr/>
        <p:txBody>
          <a:bodyPr/>
          <a:lstStyle/>
          <a:p>
            <a:r>
              <a:rPr lang="en-US" b="1" i="0" dirty="0">
                <a:solidFill>
                  <a:schemeClr val="bg1"/>
                </a:solidFill>
                <a:effectLst/>
                <a:latin typeface="MagazineGrotesque"/>
              </a:rPr>
              <a:t>Keep in Mind You’ll be following your passions</a:t>
            </a:r>
            <a:br>
              <a:rPr lang="en-US" b="1" i="0" dirty="0">
                <a:solidFill>
                  <a:srgbClr val="1E22AA"/>
                </a:solidFill>
                <a:effectLst/>
                <a:latin typeface="MagazineGrotesque"/>
              </a:rPr>
            </a:br>
            <a:endParaRPr lang="en-US" dirty="0"/>
          </a:p>
        </p:txBody>
      </p:sp>
      <p:pic>
        <p:nvPicPr>
          <p:cNvPr id="6" name="Content Placeholder 5">
            <a:extLst>
              <a:ext uri="{FF2B5EF4-FFF2-40B4-BE49-F238E27FC236}">
                <a16:creationId xmlns:a16="http://schemas.microsoft.com/office/drawing/2014/main" id="{4DFB09E1-19C6-45E3-8702-D42111F215BE}"/>
              </a:ext>
            </a:extLst>
          </p:cNvPr>
          <p:cNvPicPr>
            <a:picLocks noGrp="1" noChangeAspect="1"/>
          </p:cNvPicPr>
          <p:nvPr>
            <p:ph idx="1"/>
          </p:nvPr>
        </p:nvPicPr>
        <p:blipFill>
          <a:blip r:embed="rId2"/>
          <a:stretch>
            <a:fillRect/>
          </a:stretch>
        </p:blipFill>
        <p:spPr>
          <a:xfrm>
            <a:off x="6312023" y="1642369"/>
            <a:ext cx="4270159" cy="3488924"/>
          </a:xfrm>
        </p:spPr>
      </p:pic>
      <p:sp>
        <p:nvSpPr>
          <p:cNvPr id="4" name="Text Placeholder 3">
            <a:extLst>
              <a:ext uri="{FF2B5EF4-FFF2-40B4-BE49-F238E27FC236}">
                <a16:creationId xmlns:a16="http://schemas.microsoft.com/office/drawing/2014/main" id="{FF6F5698-9B13-4863-9B05-133CAFD6851E}"/>
              </a:ext>
            </a:extLst>
          </p:cNvPr>
          <p:cNvSpPr>
            <a:spLocks noGrp="1"/>
          </p:cNvSpPr>
          <p:nvPr>
            <p:ph type="body" sz="half" idx="2"/>
          </p:nvPr>
        </p:nvSpPr>
        <p:spPr/>
        <p:txBody>
          <a:bodyPr/>
          <a:lstStyle/>
          <a:p>
            <a:r>
              <a:rPr lang="en-US" dirty="0">
                <a:solidFill>
                  <a:schemeClr val="bg1"/>
                </a:solidFill>
                <a:latin typeface="MagazineGrotesque"/>
              </a:rPr>
              <a:t>S</a:t>
            </a:r>
            <a:r>
              <a:rPr lang="en-US" b="0" i="0" dirty="0">
                <a:solidFill>
                  <a:schemeClr val="bg1"/>
                </a:solidFill>
                <a:effectLst/>
                <a:latin typeface="MagazineGrotesque"/>
              </a:rPr>
              <a:t>tart your own business to follow </a:t>
            </a:r>
            <a:r>
              <a:rPr lang="en-US" dirty="0">
                <a:solidFill>
                  <a:schemeClr val="bg1"/>
                </a:solidFill>
                <a:latin typeface="MagazineGrotesque"/>
              </a:rPr>
              <a:t>your </a:t>
            </a:r>
            <a:r>
              <a:rPr lang="en-US" b="0" i="0" dirty="0">
                <a:solidFill>
                  <a:schemeClr val="bg1"/>
                </a:solidFill>
                <a:effectLst/>
                <a:latin typeface="MagazineGrotesque"/>
              </a:rPr>
              <a:t>dreams and </a:t>
            </a:r>
            <a:r>
              <a:rPr lang="en-US" b="0" i="0" dirty="0">
                <a:solidFill>
                  <a:schemeClr val="bg1"/>
                </a:solidFill>
                <a:effectLst/>
                <a:latin typeface="MagazineGrotesque"/>
                <a:hlinkClick r:id="rId3">
                  <a:extLst>
                    <a:ext uri="{A12FA001-AC4F-418D-AE19-62706E023703}">
                      <ahyp:hlinkClr xmlns:ahyp="http://schemas.microsoft.com/office/drawing/2018/hyperlinkcolor" val="tx"/>
                    </a:ext>
                  </a:extLst>
                </a:hlinkClick>
              </a:rPr>
              <a:t>fulfill your passion</a:t>
            </a:r>
            <a:r>
              <a:rPr lang="en-US" b="0" i="0" dirty="0">
                <a:solidFill>
                  <a:schemeClr val="bg1"/>
                </a:solidFill>
                <a:effectLst/>
                <a:latin typeface="MagazineGrotesque"/>
              </a:rPr>
              <a:t>. Following your dreams will fulfill you in a way that working for someone else may not do</a:t>
            </a:r>
            <a:endParaRPr lang="en-US" dirty="0">
              <a:solidFill>
                <a:schemeClr val="bg1"/>
              </a:solidFill>
            </a:endParaRPr>
          </a:p>
        </p:txBody>
      </p:sp>
    </p:spTree>
    <p:extLst>
      <p:ext uri="{BB962C8B-B14F-4D97-AF65-F5344CB8AC3E}">
        <p14:creationId xmlns:p14="http://schemas.microsoft.com/office/powerpoint/2010/main" val="380371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AEDB-6114-441D-ACC7-D48571432D48}"/>
              </a:ext>
            </a:extLst>
          </p:cNvPr>
          <p:cNvSpPr>
            <a:spLocks noGrp="1"/>
          </p:cNvSpPr>
          <p:nvPr>
            <p:ph type="title"/>
          </p:nvPr>
        </p:nvSpPr>
        <p:spPr/>
        <p:txBody>
          <a:bodyPr/>
          <a:lstStyle/>
          <a:p>
            <a:r>
              <a:rPr lang="en-US" b="1" dirty="0">
                <a:solidFill>
                  <a:schemeClr val="bg1"/>
                </a:solidFill>
                <a:latin typeface="MagazineGrotesque"/>
              </a:rPr>
              <a:t>To</a:t>
            </a:r>
            <a:r>
              <a:rPr lang="en-US" b="1" i="0" dirty="0">
                <a:solidFill>
                  <a:schemeClr val="bg1"/>
                </a:solidFill>
                <a:effectLst/>
                <a:latin typeface="MagazineGrotesque"/>
              </a:rPr>
              <a:t> achieve financial independence</a:t>
            </a:r>
            <a:br>
              <a:rPr lang="en-US" b="1" i="0" dirty="0">
                <a:solidFill>
                  <a:srgbClr val="1E22AA"/>
                </a:solidFill>
                <a:effectLst/>
                <a:latin typeface="MagazineGrotesque"/>
              </a:rPr>
            </a:br>
            <a:endParaRPr lang="en-US" dirty="0"/>
          </a:p>
        </p:txBody>
      </p:sp>
      <p:pic>
        <p:nvPicPr>
          <p:cNvPr id="8" name="Content Placeholder 7">
            <a:extLst>
              <a:ext uri="{FF2B5EF4-FFF2-40B4-BE49-F238E27FC236}">
                <a16:creationId xmlns:a16="http://schemas.microsoft.com/office/drawing/2014/main" id="{4BE16F98-B80E-4733-B304-47E34C207F83}"/>
              </a:ext>
            </a:extLst>
          </p:cNvPr>
          <p:cNvPicPr>
            <a:picLocks noGrp="1" noChangeAspect="1"/>
          </p:cNvPicPr>
          <p:nvPr>
            <p:ph idx="1"/>
          </p:nvPr>
        </p:nvPicPr>
        <p:blipFill>
          <a:blip r:embed="rId2"/>
          <a:stretch>
            <a:fillRect/>
          </a:stretch>
        </p:blipFill>
        <p:spPr>
          <a:xfrm>
            <a:off x="6604986" y="1512978"/>
            <a:ext cx="3609680" cy="3232604"/>
          </a:xfrm>
        </p:spPr>
      </p:pic>
      <p:sp>
        <p:nvSpPr>
          <p:cNvPr id="4" name="Text Placeholder 3">
            <a:extLst>
              <a:ext uri="{FF2B5EF4-FFF2-40B4-BE49-F238E27FC236}">
                <a16:creationId xmlns:a16="http://schemas.microsoft.com/office/drawing/2014/main" id="{0D14E9BA-A333-445A-89B7-85B6A5DF258F}"/>
              </a:ext>
            </a:extLst>
          </p:cNvPr>
          <p:cNvSpPr>
            <a:spLocks noGrp="1"/>
          </p:cNvSpPr>
          <p:nvPr>
            <p:ph type="body" sz="half" idx="2"/>
          </p:nvPr>
        </p:nvSpPr>
        <p:spPr/>
        <p:txBody>
          <a:bodyPr/>
          <a:lstStyle/>
          <a:p>
            <a:pPr algn="just"/>
            <a:r>
              <a:rPr lang="en-US" dirty="0">
                <a:solidFill>
                  <a:schemeClr val="bg1"/>
                </a:solidFill>
                <a:latin typeface="Times New Roman" panose="02020603050405020304" pitchFamily="18" charset="0"/>
                <a:cs typeface="Times New Roman" panose="02020603050405020304" pitchFamily="18" charset="0"/>
              </a:rPr>
              <a:t>G</a:t>
            </a:r>
            <a:r>
              <a:rPr lang="en-US" b="0" i="0" dirty="0">
                <a:solidFill>
                  <a:schemeClr val="bg1"/>
                </a:solidFill>
                <a:effectLst/>
                <a:latin typeface="Times New Roman" panose="02020603050405020304" pitchFamily="18" charset="0"/>
                <a:cs typeface="Times New Roman" panose="02020603050405020304" pitchFamily="18" charset="0"/>
              </a:rPr>
              <a:t>etting your company off the ground can take grit and result in some lean times while you’re getting started, the ultimate goal of being your own boss is cultivating </a:t>
            </a:r>
            <a:r>
              <a:rPr lang="en-US" b="0" i="0"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financial independence</a:t>
            </a:r>
            <a:r>
              <a:rPr lang="en-US" b="0" i="0" dirty="0">
                <a:solidFill>
                  <a:schemeClr val="bg1"/>
                </a:solidFill>
                <a:effectLst/>
                <a:latin typeface="Times New Roman" panose="02020603050405020304" pitchFamily="18" charset="0"/>
                <a:cs typeface="Times New Roman" panose="02020603050405020304" pitchFamily="18" charset="0"/>
              </a:rPr>
              <a:t>. With determination and hard work, there’s no cap on how lucrative your own business can be. If you aspire to build wealth, there’s no reason why you can’t achieve that goal.</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98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D3B6-3B2C-4F90-BB82-1AFEC6C7C3DE}"/>
              </a:ext>
            </a:extLst>
          </p:cNvPr>
          <p:cNvSpPr>
            <a:spLocks noGrp="1"/>
          </p:cNvSpPr>
          <p:nvPr>
            <p:ph type="title"/>
          </p:nvPr>
        </p:nvSpPr>
        <p:spPr/>
        <p:txBody>
          <a:bodyPr/>
          <a:lstStyle/>
          <a:p>
            <a:r>
              <a:rPr lang="en-US" dirty="0"/>
              <a:t>If I Don’t Do Then Who Will?</a:t>
            </a:r>
          </a:p>
        </p:txBody>
      </p:sp>
      <p:pic>
        <p:nvPicPr>
          <p:cNvPr id="6" name="Content Placeholder 5">
            <a:extLst>
              <a:ext uri="{FF2B5EF4-FFF2-40B4-BE49-F238E27FC236}">
                <a16:creationId xmlns:a16="http://schemas.microsoft.com/office/drawing/2014/main" id="{B66569DD-FB95-4E07-85A9-68CB0853018B}"/>
              </a:ext>
            </a:extLst>
          </p:cNvPr>
          <p:cNvPicPr>
            <a:picLocks noGrp="1" noChangeAspect="1"/>
          </p:cNvPicPr>
          <p:nvPr>
            <p:ph idx="1"/>
          </p:nvPr>
        </p:nvPicPr>
        <p:blipFill>
          <a:blip r:embed="rId2"/>
          <a:stretch>
            <a:fillRect/>
          </a:stretch>
        </p:blipFill>
        <p:spPr>
          <a:xfrm>
            <a:off x="6450599" y="1981200"/>
            <a:ext cx="3586579" cy="2895599"/>
          </a:xfrm>
        </p:spPr>
      </p:pic>
      <p:sp>
        <p:nvSpPr>
          <p:cNvPr id="4" name="Text Placeholder 3">
            <a:extLst>
              <a:ext uri="{FF2B5EF4-FFF2-40B4-BE49-F238E27FC236}">
                <a16:creationId xmlns:a16="http://schemas.microsoft.com/office/drawing/2014/main" id="{73197CDE-746E-4569-B05B-FE074238AD4A}"/>
              </a:ext>
            </a:extLst>
          </p:cNvPr>
          <p:cNvSpPr>
            <a:spLocks noGrp="1"/>
          </p:cNvSpPr>
          <p:nvPr>
            <p:ph type="body" sz="half" idx="2"/>
          </p:nvPr>
        </p:nvSpPr>
        <p:spPr/>
        <p:txBody>
          <a:bodyPr/>
          <a:lstStyle/>
          <a:p>
            <a:r>
              <a:rPr lang="en-US" dirty="0">
                <a:solidFill>
                  <a:schemeClr val="bg1"/>
                </a:solidFill>
              </a:rPr>
              <a:t>As an Entrepreneur, your idea is always unique, beneficial and money generating. If u fail at the starting of your new setup and setting up a new trend, you must </a:t>
            </a:r>
            <a:r>
              <a:rPr lang="en-US" dirty="0">
                <a:solidFill>
                  <a:schemeClr val="bg1"/>
                </a:solidFill>
                <a:latin typeface="Times New Roman" panose="02020603050405020304" pitchFamily="18" charset="0"/>
                <a:cs typeface="Times New Roman" panose="02020603050405020304" pitchFamily="18" charset="0"/>
              </a:rPr>
              <a:t>think</a:t>
            </a:r>
            <a:r>
              <a:rPr lang="en-US" dirty="0">
                <a:solidFill>
                  <a:schemeClr val="bg1"/>
                </a:solidFill>
              </a:rPr>
              <a:t> that only you have the capability of doing this. If you don’t then who will do this. This will bring motivation in you and create self confidence to start again.</a:t>
            </a:r>
          </a:p>
        </p:txBody>
      </p:sp>
    </p:spTree>
    <p:extLst>
      <p:ext uri="{BB962C8B-B14F-4D97-AF65-F5344CB8AC3E}">
        <p14:creationId xmlns:p14="http://schemas.microsoft.com/office/powerpoint/2010/main" val="414125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A619-A263-4D91-BBBF-AC67B9D08DDC}"/>
              </a:ext>
            </a:extLst>
          </p:cNvPr>
          <p:cNvSpPr>
            <a:spLocks noGrp="1"/>
          </p:cNvSpPr>
          <p:nvPr>
            <p:ph type="title"/>
          </p:nvPr>
        </p:nvSpPr>
        <p:spPr/>
        <p:txBody>
          <a:bodyPr/>
          <a:lstStyle/>
          <a:p>
            <a:r>
              <a:rPr lang="en-US" b="1" i="0" dirty="0">
                <a:solidFill>
                  <a:schemeClr val="bg1"/>
                </a:solidFill>
                <a:effectLst/>
                <a:latin typeface="MagazineGrotesque"/>
              </a:rPr>
              <a:t>You can control your lifestyle and your schedule.</a:t>
            </a:r>
            <a:br>
              <a:rPr lang="en-US" b="1" i="0" dirty="0">
                <a:solidFill>
                  <a:srgbClr val="1E22AA"/>
                </a:solidFill>
                <a:effectLst/>
                <a:latin typeface="MagazineGrotesque"/>
              </a:rPr>
            </a:br>
            <a:endParaRPr lang="en-US" dirty="0"/>
          </a:p>
        </p:txBody>
      </p:sp>
      <p:pic>
        <p:nvPicPr>
          <p:cNvPr id="6" name="Content Placeholder 5">
            <a:extLst>
              <a:ext uri="{FF2B5EF4-FFF2-40B4-BE49-F238E27FC236}">
                <a16:creationId xmlns:a16="http://schemas.microsoft.com/office/drawing/2014/main" id="{7CA0E1B2-B140-4AFB-973F-072CE1F382C0}"/>
              </a:ext>
            </a:extLst>
          </p:cNvPr>
          <p:cNvPicPr>
            <a:picLocks noGrp="1" noChangeAspect="1"/>
          </p:cNvPicPr>
          <p:nvPr>
            <p:ph idx="1"/>
          </p:nvPr>
        </p:nvPicPr>
        <p:blipFill>
          <a:blip r:embed="rId2"/>
          <a:stretch>
            <a:fillRect/>
          </a:stretch>
        </p:blipFill>
        <p:spPr>
          <a:xfrm>
            <a:off x="6321938" y="2004875"/>
            <a:ext cx="4064936" cy="2831977"/>
          </a:xfrm>
        </p:spPr>
      </p:pic>
      <p:sp>
        <p:nvSpPr>
          <p:cNvPr id="4" name="Text Placeholder 3">
            <a:extLst>
              <a:ext uri="{FF2B5EF4-FFF2-40B4-BE49-F238E27FC236}">
                <a16:creationId xmlns:a16="http://schemas.microsoft.com/office/drawing/2014/main" id="{287CC429-28B9-4519-8F62-D1C2A4BD73A2}"/>
              </a:ext>
            </a:extLst>
          </p:cNvPr>
          <p:cNvSpPr>
            <a:spLocks noGrp="1"/>
          </p:cNvSpPr>
          <p:nvPr>
            <p:ph type="body" sz="half" idx="2"/>
          </p:nvPr>
        </p:nvSpPr>
        <p:spPr/>
        <p:txBody>
          <a:bodyPr/>
          <a:lstStyle/>
          <a:p>
            <a:r>
              <a:rPr lang="en-US" b="0" i="0" dirty="0">
                <a:solidFill>
                  <a:schemeClr val="bg1"/>
                </a:solidFill>
                <a:effectLst/>
                <a:latin typeface="MagazineGrotesque"/>
              </a:rPr>
              <a:t>Perhaps you’ve spent years in the corporate world and you feel ready to turn over a new leaf after years of reporting to a superior. Starting your own business can give you a </a:t>
            </a:r>
            <a:r>
              <a:rPr lang="en-US" b="0" i="0" dirty="0">
                <a:solidFill>
                  <a:schemeClr val="bg1"/>
                </a:solidFill>
                <a:effectLst/>
                <a:latin typeface="MagazineGrotesque"/>
                <a:hlinkClick r:id="rId3">
                  <a:extLst>
                    <a:ext uri="{A12FA001-AC4F-418D-AE19-62706E023703}">
                      <ahyp:hlinkClr xmlns:ahyp="http://schemas.microsoft.com/office/drawing/2018/hyperlinkcolor" val="tx"/>
                    </a:ext>
                  </a:extLst>
                </a:hlinkClick>
              </a:rPr>
              <a:t>more flexible </a:t>
            </a:r>
            <a:r>
              <a:rPr lang="en-US" b="0" i="0" dirty="0">
                <a:solidFill>
                  <a:schemeClr val="bg1"/>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lifestyle</a:t>
            </a:r>
            <a:r>
              <a:rPr lang="en-US" b="0" i="0" dirty="0">
                <a:solidFill>
                  <a:schemeClr val="bg1"/>
                </a:solidFill>
                <a:effectLst/>
                <a:latin typeface="MagazineGrotesque"/>
              </a:rPr>
              <a:t> and schedule so you don’t feel like you’re running in circles on that corporate hamster wheel.</a:t>
            </a:r>
            <a:endParaRPr lang="en-US" dirty="0">
              <a:solidFill>
                <a:schemeClr val="bg1"/>
              </a:solidFill>
            </a:endParaRPr>
          </a:p>
        </p:txBody>
      </p:sp>
    </p:spTree>
    <p:extLst>
      <p:ext uri="{BB962C8B-B14F-4D97-AF65-F5344CB8AC3E}">
        <p14:creationId xmlns:p14="http://schemas.microsoft.com/office/powerpoint/2010/main" val="350240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0C588-5F8D-44D0-932E-FF6BE91DA860}"/>
              </a:ext>
            </a:extLst>
          </p:cNvPr>
          <p:cNvSpPr>
            <a:spLocks noGrp="1"/>
          </p:cNvSpPr>
          <p:nvPr>
            <p:ph type="title"/>
          </p:nvPr>
        </p:nvSpPr>
        <p:spPr/>
        <p:txBody>
          <a:bodyPr/>
          <a:lstStyle/>
          <a:p>
            <a:r>
              <a:rPr lang="en-US" b="0" i="0" dirty="0">
                <a:solidFill>
                  <a:schemeClr val="bg1"/>
                </a:solidFill>
                <a:effectLst/>
                <a:latin typeface="noto-sans"/>
              </a:rPr>
              <a:t>Increase your earning potential</a:t>
            </a:r>
            <a:br>
              <a:rPr lang="en-US" b="0" i="0" dirty="0">
                <a:solidFill>
                  <a:srgbClr val="082135"/>
                </a:solidFill>
                <a:effectLst/>
                <a:latin typeface="noto-sans"/>
              </a:rPr>
            </a:br>
            <a:endParaRPr lang="en-US" dirty="0"/>
          </a:p>
        </p:txBody>
      </p:sp>
      <p:pic>
        <p:nvPicPr>
          <p:cNvPr id="6" name="Content Placeholder 5">
            <a:extLst>
              <a:ext uri="{FF2B5EF4-FFF2-40B4-BE49-F238E27FC236}">
                <a16:creationId xmlns:a16="http://schemas.microsoft.com/office/drawing/2014/main" id="{E050ACB6-BED2-4324-BF82-7C898450424F}"/>
              </a:ext>
            </a:extLst>
          </p:cNvPr>
          <p:cNvPicPr>
            <a:picLocks noGrp="1" noChangeAspect="1"/>
          </p:cNvPicPr>
          <p:nvPr>
            <p:ph idx="1"/>
          </p:nvPr>
        </p:nvPicPr>
        <p:blipFill>
          <a:blip r:embed="rId2"/>
          <a:stretch>
            <a:fillRect/>
          </a:stretch>
        </p:blipFill>
        <p:spPr>
          <a:xfrm>
            <a:off x="6623520" y="2278047"/>
            <a:ext cx="3381614" cy="2301906"/>
          </a:xfrm>
        </p:spPr>
      </p:pic>
      <p:sp>
        <p:nvSpPr>
          <p:cNvPr id="4" name="Text Placeholder 3">
            <a:extLst>
              <a:ext uri="{FF2B5EF4-FFF2-40B4-BE49-F238E27FC236}">
                <a16:creationId xmlns:a16="http://schemas.microsoft.com/office/drawing/2014/main" id="{2110B707-0532-49F6-986C-E0BCDC5D2388}"/>
              </a:ext>
            </a:extLst>
          </p:cNvPr>
          <p:cNvSpPr>
            <a:spLocks noGrp="1"/>
          </p:cNvSpPr>
          <p:nvPr>
            <p:ph type="body" sz="half" idx="2"/>
          </p:nvPr>
        </p:nvSpPr>
        <p:spPr/>
        <p:txBody>
          <a:bodyPr/>
          <a:lstStyle/>
          <a:p>
            <a:r>
              <a:rPr lang="en-US" b="0" i="0" dirty="0">
                <a:solidFill>
                  <a:schemeClr val="bg1"/>
                </a:solidFill>
                <a:effectLst/>
                <a:latin typeface="noto-sans"/>
              </a:rPr>
              <a:t>You may struggle with finances in the beginning, but draw your motivation from these famous entrepreneurs who started out with pennies and turned them into billions</a:t>
            </a:r>
          </a:p>
          <a:p>
            <a:r>
              <a:rPr lang="en-US" dirty="0">
                <a:solidFill>
                  <a:schemeClr val="bg1"/>
                </a:solidFill>
                <a:latin typeface="noto-sans"/>
              </a:rPr>
              <a:t>WhatsApp</a:t>
            </a:r>
          </a:p>
          <a:p>
            <a:endParaRPr lang="en-US" dirty="0">
              <a:solidFill>
                <a:schemeClr val="bg1"/>
              </a:solidFill>
            </a:endParaRPr>
          </a:p>
        </p:txBody>
      </p:sp>
    </p:spTree>
    <p:extLst>
      <p:ext uri="{BB962C8B-B14F-4D97-AF65-F5344CB8AC3E}">
        <p14:creationId xmlns:p14="http://schemas.microsoft.com/office/powerpoint/2010/main" val="398312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D9ED2-3E10-462F-AC24-BB2394D36E7D}"/>
              </a:ext>
            </a:extLst>
          </p:cNvPr>
          <p:cNvSpPr>
            <a:spLocks noGrp="1"/>
          </p:cNvSpPr>
          <p:nvPr>
            <p:ph type="title"/>
          </p:nvPr>
        </p:nvSpPr>
        <p:spPr/>
        <p:txBody>
          <a:bodyPr/>
          <a:lstStyle/>
          <a:p>
            <a:r>
              <a:rPr lang="en-US" dirty="0"/>
              <a:t>Other Reasons</a:t>
            </a:r>
          </a:p>
        </p:txBody>
      </p:sp>
      <p:sp>
        <p:nvSpPr>
          <p:cNvPr id="3" name="Content Placeholder 2">
            <a:extLst>
              <a:ext uri="{FF2B5EF4-FFF2-40B4-BE49-F238E27FC236}">
                <a16:creationId xmlns:a16="http://schemas.microsoft.com/office/drawing/2014/main" id="{CBF5128F-3452-4D96-9C09-56FFD51B7699}"/>
              </a:ext>
            </a:extLst>
          </p:cNvPr>
          <p:cNvSpPr>
            <a:spLocks noGrp="1"/>
          </p:cNvSpPr>
          <p:nvPr>
            <p:ph idx="1"/>
          </p:nvPr>
        </p:nvSpPr>
        <p:spPr/>
        <p:txBody>
          <a:bodyPr/>
          <a:lstStyle/>
          <a:p>
            <a:r>
              <a:rPr lang="en-US" i="0" dirty="0">
                <a:solidFill>
                  <a:srgbClr val="082135"/>
                </a:solidFill>
                <a:effectLst/>
                <a:latin typeface="Times New Roman" panose="02020603050405020304" pitchFamily="18" charset="0"/>
                <a:cs typeface="Times New Roman" panose="02020603050405020304" pitchFamily="18" charset="0"/>
              </a:rPr>
              <a:t>Improve the lives of others</a:t>
            </a:r>
          </a:p>
          <a:p>
            <a:r>
              <a:rPr lang="en-US" dirty="0">
                <a:solidFill>
                  <a:srgbClr val="082135"/>
                </a:solidFill>
                <a:latin typeface="Times New Roman" panose="02020603050405020304" pitchFamily="18" charset="0"/>
                <a:cs typeface="Times New Roman" panose="02020603050405020304" pitchFamily="18" charset="0"/>
              </a:rPr>
              <a:t>L</a:t>
            </a:r>
            <a:r>
              <a:rPr lang="en-US" i="0" dirty="0">
                <a:solidFill>
                  <a:srgbClr val="082135"/>
                </a:solidFill>
                <a:effectLst/>
                <a:latin typeface="Times New Roman" panose="02020603050405020304" pitchFamily="18" charset="0"/>
                <a:cs typeface="Times New Roman" panose="02020603050405020304" pitchFamily="18" charset="0"/>
              </a:rPr>
              <a:t>earn from your failures, and don’t Repeat Mistakes</a:t>
            </a:r>
          </a:p>
          <a:p>
            <a:r>
              <a:rPr lang="en-US" i="0" dirty="0">
                <a:effectLst/>
                <a:latin typeface="Times New Roman" panose="02020603050405020304" pitchFamily="18" charset="0"/>
                <a:cs typeface="Times New Roman" panose="02020603050405020304" pitchFamily="18" charset="0"/>
              </a:rPr>
              <a:t>Help people</a:t>
            </a:r>
          </a:p>
          <a:p>
            <a:r>
              <a:rPr lang="en-US" dirty="0">
                <a:solidFill>
                  <a:srgbClr val="082135"/>
                </a:solidFill>
                <a:latin typeface="Times New Roman" panose="02020603050405020304" pitchFamily="18" charset="0"/>
                <a:cs typeface="Times New Roman" panose="02020603050405020304" pitchFamily="18" charset="0"/>
              </a:rPr>
              <a:t>Make your Worth</a:t>
            </a:r>
          </a:p>
          <a:p>
            <a:r>
              <a:rPr lang="en-US" i="0" dirty="0">
                <a:solidFill>
                  <a:srgbClr val="082135"/>
                </a:solidFill>
                <a:effectLst/>
                <a:latin typeface="Times New Roman" panose="02020603050405020304" pitchFamily="18" charset="0"/>
                <a:cs typeface="Times New Roman" panose="02020603050405020304" pitchFamily="18" charset="0"/>
              </a:rPr>
              <a:t>To Benefit the Environment and World</a:t>
            </a:r>
          </a:p>
          <a:p>
            <a:r>
              <a:rPr lang="en-US" i="0" dirty="0">
                <a:effectLst/>
                <a:latin typeface="Times New Roman" panose="02020603050405020304" pitchFamily="18" charset="0"/>
                <a:cs typeface="Times New Roman" panose="02020603050405020304" pitchFamily="18" charset="0"/>
              </a:rPr>
              <a:t>Work from anywhere</a:t>
            </a:r>
          </a:p>
          <a:p>
            <a:r>
              <a:rPr lang="en-US" dirty="0">
                <a:latin typeface="Times New Roman" panose="02020603050405020304" pitchFamily="18" charset="0"/>
                <a:cs typeface="Times New Roman" panose="02020603050405020304" pitchFamily="18" charset="0"/>
              </a:rPr>
              <a:t>To fulfill </a:t>
            </a:r>
            <a:r>
              <a:rPr lang="en-US" i="0" dirty="0">
                <a:effectLst/>
                <a:latin typeface="Times New Roman" panose="02020603050405020304" pitchFamily="18" charset="0"/>
                <a:cs typeface="Times New Roman" panose="02020603050405020304" pitchFamily="18" charset="0"/>
              </a:rPr>
              <a:t>your dreams</a:t>
            </a:r>
          </a:p>
          <a:p>
            <a:r>
              <a:rPr lang="en-US" dirty="0">
                <a:solidFill>
                  <a:srgbClr val="082135"/>
                </a:solidFill>
                <a:latin typeface="Times New Roman" panose="02020603050405020304" pitchFamily="18" charset="0"/>
                <a:cs typeface="Times New Roman" panose="02020603050405020304" pitchFamily="18" charset="0"/>
              </a:rPr>
              <a:t>Many Others</a:t>
            </a:r>
          </a:p>
          <a:p>
            <a:endParaRPr lang="en-US" b="0" i="0" dirty="0">
              <a:solidFill>
                <a:srgbClr val="082135"/>
              </a:solidFill>
              <a:effectLst/>
              <a:latin typeface="noto-sans"/>
            </a:endParaRPr>
          </a:p>
        </p:txBody>
      </p:sp>
    </p:spTree>
    <p:extLst>
      <p:ext uri="{BB962C8B-B14F-4D97-AF65-F5344CB8AC3E}">
        <p14:creationId xmlns:p14="http://schemas.microsoft.com/office/powerpoint/2010/main" val="117678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495E6F-0333-44B7-9450-BF3BE88AB26A}"/>
              </a:ext>
            </a:extLst>
          </p:cNvPr>
          <p:cNvPicPr>
            <a:picLocks noChangeAspect="1"/>
          </p:cNvPicPr>
          <p:nvPr/>
        </p:nvPicPr>
        <p:blipFill>
          <a:blip r:embed="rId2"/>
          <a:stretch>
            <a:fillRect/>
          </a:stretch>
        </p:blipFill>
        <p:spPr>
          <a:xfrm>
            <a:off x="3188563" y="2077375"/>
            <a:ext cx="5814874" cy="2840854"/>
          </a:xfrm>
          <a:prstGeom prst="rect">
            <a:avLst/>
          </a:prstGeom>
        </p:spPr>
      </p:pic>
    </p:spTree>
    <p:extLst>
      <p:ext uri="{BB962C8B-B14F-4D97-AF65-F5344CB8AC3E}">
        <p14:creationId xmlns:p14="http://schemas.microsoft.com/office/powerpoint/2010/main" val="316590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7C01-CA95-4CC8-8191-FF1D7BBDC95F}"/>
              </a:ext>
            </a:extLst>
          </p:cNvPr>
          <p:cNvSpPr>
            <a:spLocks noGrp="1"/>
          </p:cNvSpPr>
          <p:nvPr>
            <p:ph type="title"/>
          </p:nvPr>
        </p:nvSpPr>
        <p:spPr/>
        <p:txBody>
          <a:bodyPr/>
          <a:lstStyle/>
          <a:p>
            <a:r>
              <a:rPr lang="en-US" dirty="0"/>
              <a:t>TALHA QASMI</a:t>
            </a:r>
          </a:p>
        </p:txBody>
      </p:sp>
      <p:pic>
        <p:nvPicPr>
          <p:cNvPr id="10" name="Picture Placeholder 9">
            <a:extLst>
              <a:ext uri="{FF2B5EF4-FFF2-40B4-BE49-F238E27FC236}">
                <a16:creationId xmlns:a16="http://schemas.microsoft.com/office/drawing/2014/main" id="{B58A6C15-10D7-432E-BB27-BE5B4725ADEE}"/>
              </a:ext>
            </a:extLst>
          </p:cNvPr>
          <p:cNvPicPr>
            <a:picLocks noGrp="1" noChangeAspect="1"/>
          </p:cNvPicPr>
          <p:nvPr>
            <p:ph type="pic" idx="1"/>
          </p:nvPr>
        </p:nvPicPr>
        <p:blipFill>
          <a:blip r:embed="rId2"/>
          <a:srcRect t="63" b="63"/>
          <a:stretch>
            <a:fillRect/>
          </a:stretch>
        </p:blipFill>
        <p:spPr/>
      </p:pic>
      <p:sp>
        <p:nvSpPr>
          <p:cNvPr id="4" name="Text Placeholder 3">
            <a:extLst>
              <a:ext uri="{FF2B5EF4-FFF2-40B4-BE49-F238E27FC236}">
                <a16:creationId xmlns:a16="http://schemas.microsoft.com/office/drawing/2014/main" id="{086CC1CE-794A-44A6-AD0E-434F1D286E6E}"/>
              </a:ext>
            </a:extLst>
          </p:cNvPr>
          <p:cNvSpPr>
            <a:spLocks noGrp="1"/>
          </p:cNvSpPr>
          <p:nvPr>
            <p:ph type="body" sz="half" idx="2"/>
          </p:nvPr>
        </p:nvSpPr>
        <p:spPr/>
        <p:txBody>
          <a:bodyPr/>
          <a:lstStyle/>
          <a:p>
            <a:r>
              <a:rPr lang="en-US" dirty="0"/>
              <a:t>Grad. In Electrical Engineer</a:t>
            </a:r>
          </a:p>
          <a:p>
            <a:r>
              <a:rPr lang="en-US" dirty="0"/>
              <a:t>Software Quality Assurance Engineer</a:t>
            </a:r>
          </a:p>
          <a:p>
            <a:r>
              <a:rPr lang="en-US" dirty="0"/>
              <a:t>SQA Manual / Automation</a:t>
            </a:r>
          </a:p>
          <a:p>
            <a:r>
              <a:rPr lang="en-US" dirty="0"/>
              <a:t>Business Analyst</a:t>
            </a:r>
          </a:p>
          <a:p>
            <a:endParaRPr lang="en-US" dirty="0"/>
          </a:p>
        </p:txBody>
      </p:sp>
    </p:spTree>
    <p:extLst>
      <p:ext uri="{BB962C8B-B14F-4D97-AF65-F5344CB8AC3E}">
        <p14:creationId xmlns:p14="http://schemas.microsoft.com/office/powerpoint/2010/main" val="256620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1000"/>
                                        <p:tgtEl>
                                          <p:spTgt spid="4">
                                            <p:txEl>
                                              <p:pRg st="2" end="2"/>
                                            </p:txEl>
                                          </p:spTgt>
                                        </p:tgtEl>
                                      </p:cBhvr>
                                    </p:animEffect>
                                    <p:anim calcmode="lin" valueType="num">
                                      <p:cBhvr>
                                        <p:cTn id="3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1000"/>
                                        <p:tgtEl>
                                          <p:spTgt spid="4">
                                            <p:txEl>
                                              <p:pRg st="3" end="3"/>
                                            </p:txEl>
                                          </p:spTgt>
                                        </p:tgtEl>
                                      </p:cBhvr>
                                    </p:animEffect>
                                    <p:anim calcmode="lin" valueType="num">
                                      <p:cBhvr>
                                        <p:cTn id="3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9A7-3CDA-44B8-9F7C-953F80C86AB0}"/>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B0414BA-DFCF-4874-911A-376B0D5AC482}"/>
              </a:ext>
            </a:extLst>
          </p:cNvPr>
          <p:cNvSpPr>
            <a:spLocks noGrp="1"/>
          </p:cNvSpPr>
          <p:nvPr>
            <p:ph idx="1"/>
          </p:nvPr>
        </p:nvSpPr>
        <p:spPr/>
        <p:txBody>
          <a:bodyPr/>
          <a:lstStyle/>
          <a:p>
            <a:r>
              <a:rPr lang="en-US" dirty="0"/>
              <a:t>Reality Of Being Your Own Boss</a:t>
            </a:r>
          </a:p>
          <a:p>
            <a:r>
              <a:rPr lang="en-US" dirty="0"/>
              <a:t>Working as An </a:t>
            </a:r>
            <a:r>
              <a:rPr lang="en-US" b="1" dirty="0"/>
              <a:t>Employee </a:t>
            </a:r>
            <a:r>
              <a:rPr lang="en-US" dirty="0"/>
              <a:t>OR Being Your Own </a:t>
            </a:r>
            <a:r>
              <a:rPr lang="en-US" b="1" dirty="0"/>
              <a:t>BOSS</a:t>
            </a:r>
          </a:p>
          <a:p>
            <a:r>
              <a:rPr lang="en-US" dirty="0"/>
              <a:t>What If A Business Fails?</a:t>
            </a:r>
          </a:p>
          <a:p>
            <a:r>
              <a:rPr lang="en-US" dirty="0"/>
              <a:t>What to Do When Your Business fails?</a:t>
            </a:r>
          </a:p>
          <a:p>
            <a:r>
              <a:rPr lang="en-US" dirty="0"/>
              <a:t>Why Should We Start Again After Failing One?</a:t>
            </a:r>
          </a:p>
          <a:p>
            <a:endParaRPr lang="en-US" dirty="0"/>
          </a:p>
          <a:p>
            <a:endParaRPr lang="en-US" dirty="0"/>
          </a:p>
          <a:p>
            <a:endParaRPr lang="en-US" dirty="0"/>
          </a:p>
        </p:txBody>
      </p:sp>
    </p:spTree>
    <p:extLst>
      <p:ext uri="{BB962C8B-B14F-4D97-AF65-F5344CB8AC3E}">
        <p14:creationId xmlns:p14="http://schemas.microsoft.com/office/powerpoint/2010/main" val="148784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09A7-3CDA-44B8-9F7C-953F80C86AB0}"/>
              </a:ext>
            </a:extLst>
          </p:cNvPr>
          <p:cNvSpPr>
            <a:spLocks noGrp="1"/>
          </p:cNvSpPr>
          <p:nvPr>
            <p:ph type="title"/>
          </p:nvPr>
        </p:nvSpPr>
        <p:spPr/>
        <p:txBody>
          <a:bodyPr/>
          <a:lstStyle/>
          <a:p>
            <a:r>
              <a:rPr lang="en-US" dirty="0"/>
              <a:t>Reality Of Being Your Own Boss</a:t>
            </a:r>
          </a:p>
        </p:txBody>
      </p:sp>
      <p:sp>
        <p:nvSpPr>
          <p:cNvPr id="3" name="Content Placeholder 2">
            <a:extLst>
              <a:ext uri="{FF2B5EF4-FFF2-40B4-BE49-F238E27FC236}">
                <a16:creationId xmlns:a16="http://schemas.microsoft.com/office/drawing/2014/main" id="{CB0414BA-DFCF-4874-911A-376B0D5AC482}"/>
              </a:ext>
            </a:extLst>
          </p:cNvPr>
          <p:cNvSpPr>
            <a:spLocks noGrp="1"/>
          </p:cNvSpPr>
          <p:nvPr>
            <p:ph idx="1"/>
          </p:nvPr>
        </p:nvSpPr>
        <p:spPr/>
        <p:txBody>
          <a:bodyPr/>
          <a:lstStyle/>
          <a:p>
            <a:r>
              <a:rPr lang="en-US" b="1" i="0" dirty="0">
                <a:solidFill>
                  <a:srgbClr val="24292D"/>
                </a:solidFill>
                <a:effectLst/>
                <a:latin typeface="Times New Roman" panose="02020603050405020304" pitchFamily="18" charset="0"/>
                <a:cs typeface="Times New Roman" panose="02020603050405020304" pitchFamily="18" charset="0"/>
              </a:rPr>
              <a:t>You’re at the wheel. You make the decisions yourself</a:t>
            </a:r>
          </a:p>
          <a:p>
            <a:r>
              <a:rPr lang="en-US" b="1" i="0" dirty="0">
                <a:solidFill>
                  <a:srgbClr val="24292D"/>
                </a:solidFill>
                <a:effectLst/>
                <a:latin typeface="Times New Roman" panose="02020603050405020304" pitchFamily="18" charset="0"/>
                <a:cs typeface="Times New Roman" panose="02020603050405020304" pitchFamily="18" charset="0"/>
              </a:rPr>
              <a:t>You set your own hours</a:t>
            </a:r>
          </a:p>
          <a:p>
            <a:r>
              <a:rPr lang="en-US" b="1" i="0" dirty="0">
                <a:solidFill>
                  <a:srgbClr val="24292D"/>
                </a:solidFill>
                <a:effectLst/>
                <a:latin typeface="Times New Roman" panose="02020603050405020304" pitchFamily="18" charset="0"/>
                <a:cs typeface="Times New Roman" panose="02020603050405020304" pitchFamily="18" charset="0"/>
              </a:rPr>
              <a:t>You set your own work style, workplace environment, and (to the extent that you can afford it) workplace equipment</a:t>
            </a:r>
          </a:p>
          <a:p>
            <a:r>
              <a:rPr lang="en-US" b="1" i="0" dirty="0">
                <a:solidFill>
                  <a:srgbClr val="24292D"/>
                </a:solidFill>
                <a:effectLst/>
                <a:latin typeface="Times New Roman" panose="02020603050405020304" pitchFamily="18" charset="0"/>
                <a:cs typeface="Times New Roman" panose="02020603050405020304" pitchFamily="18" charset="0"/>
              </a:rPr>
              <a:t>You set your own location</a:t>
            </a:r>
          </a:p>
          <a:p>
            <a:r>
              <a:rPr lang="en-US" b="1" i="0" dirty="0">
                <a:solidFill>
                  <a:srgbClr val="24292D"/>
                </a:solidFill>
                <a:effectLst/>
                <a:latin typeface="Times New Roman" panose="02020603050405020304" pitchFamily="18" charset="0"/>
                <a:cs typeface="Times New Roman" panose="02020603050405020304" pitchFamily="18" charset="0"/>
              </a:rPr>
              <a:t>You earn what you earn</a:t>
            </a:r>
          </a:p>
          <a:p>
            <a:endParaRPr lang="en-US" b="1" i="0" dirty="0">
              <a:solidFill>
                <a:srgbClr val="24292D"/>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626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36DA-D6BC-44D4-88A7-57CE8AAAA57F}"/>
              </a:ext>
            </a:extLst>
          </p:cNvPr>
          <p:cNvSpPr>
            <a:spLocks noGrp="1"/>
          </p:cNvSpPr>
          <p:nvPr>
            <p:ph type="title"/>
          </p:nvPr>
        </p:nvSpPr>
        <p:spPr>
          <a:xfrm>
            <a:off x="1154954" y="973667"/>
            <a:ext cx="8761413" cy="872887"/>
          </a:xfrm>
        </p:spPr>
        <p:txBody>
          <a:bodyPr/>
          <a:lstStyle/>
          <a:p>
            <a:pPr algn="ctr"/>
            <a:r>
              <a:rPr lang="en-US" dirty="0"/>
              <a:t>Working as An </a:t>
            </a:r>
            <a:r>
              <a:rPr lang="en-US" b="1" dirty="0"/>
              <a:t>Employee </a:t>
            </a:r>
            <a:r>
              <a:rPr lang="en-US" dirty="0"/>
              <a:t>OR Being Your Own </a:t>
            </a:r>
            <a:r>
              <a:rPr lang="en-US" b="1" dirty="0"/>
              <a:t>BOSS</a:t>
            </a:r>
          </a:p>
        </p:txBody>
      </p:sp>
      <p:sp>
        <p:nvSpPr>
          <p:cNvPr id="3" name="Content Placeholder 2">
            <a:extLst>
              <a:ext uri="{FF2B5EF4-FFF2-40B4-BE49-F238E27FC236}">
                <a16:creationId xmlns:a16="http://schemas.microsoft.com/office/drawing/2014/main" id="{600AFCD9-66A5-4DEE-B7AA-F35F05E29071}"/>
              </a:ext>
            </a:extLst>
          </p:cNvPr>
          <p:cNvSpPr>
            <a:spLocks noGrp="1"/>
          </p:cNvSpPr>
          <p:nvPr>
            <p:ph idx="1"/>
          </p:nvPr>
        </p:nvSpPr>
        <p:spPr/>
        <p:txBody>
          <a:bodyPr/>
          <a:lstStyle/>
          <a:p>
            <a:r>
              <a:rPr lang="en-US" b="0" i="0" dirty="0">
                <a:solidFill>
                  <a:srgbClr val="000000"/>
                </a:solidFill>
                <a:effectLst/>
                <a:latin typeface="Sora"/>
              </a:rPr>
              <a:t>Employment or Entrepreneurship which is right for you?</a:t>
            </a:r>
          </a:p>
          <a:p>
            <a:r>
              <a:rPr lang="en-US" b="0" i="0" dirty="0">
                <a:solidFill>
                  <a:srgbClr val="000000"/>
                </a:solidFill>
                <a:effectLst/>
                <a:latin typeface="Sora"/>
              </a:rPr>
              <a:t>The Pay</a:t>
            </a:r>
          </a:p>
          <a:p>
            <a:r>
              <a:rPr lang="en-US" b="0" i="0" dirty="0">
                <a:solidFill>
                  <a:srgbClr val="000000"/>
                </a:solidFill>
                <a:effectLst/>
                <a:latin typeface="Sora"/>
              </a:rPr>
              <a:t>Hours of Work</a:t>
            </a:r>
          </a:p>
          <a:p>
            <a:r>
              <a:rPr lang="en-US" b="0" i="0" dirty="0">
                <a:solidFill>
                  <a:srgbClr val="000000"/>
                </a:solidFill>
                <a:effectLst/>
                <a:latin typeface="Sora"/>
              </a:rPr>
              <a:t>The Taxes</a:t>
            </a:r>
          </a:p>
          <a:p>
            <a:r>
              <a:rPr lang="en-US" b="0" i="0" dirty="0">
                <a:solidFill>
                  <a:srgbClr val="000000"/>
                </a:solidFill>
                <a:effectLst/>
                <a:latin typeface="Sora"/>
              </a:rPr>
              <a:t>The Verdict</a:t>
            </a:r>
          </a:p>
          <a:p>
            <a:endParaRPr lang="en-US" dirty="0"/>
          </a:p>
        </p:txBody>
      </p:sp>
    </p:spTree>
    <p:extLst>
      <p:ext uri="{BB962C8B-B14F-4D97-AF65-F5344CB8AC3E}">
        <p14:creationId xmlns:p14="http://schemas.microsoft.com/office/powerpoint/2010/main" val="72886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F219-3B40-44B6-A4C1-2B07B5E2437E}"/>
              </a:ext>
            </a:extLst>
          </p:cNvPr>
          <p:cNvSpPr>
            <a:spLocks noGrp="1"/>
          </p:cNvSpPr>
          <p:nvPr>
            <p:ph type="title"/>
          </p:nvPr>
        </p:nvSpPr>
        <p:spPr/>
        <p:txBody>
          <a:bodyPr/>
          <a:lstStyle/>
          <a:p>
            <a:r>
              <a:rPr lang="en-US" dirty="0"/>
              <a:t>It’s UPTO </a:t>
            </a:r>
            <a:r>
              <a:rPr lang="en-US" b="1" dirty="0">
                <a:latin typeface="Times New Roman" panose="02020603050405020304" pitchFamily="18" charset="0"/>
                <a:cs typeface="Times New Roman" panose="02020603050405020304" pitchFamily="18" charset="0"/>
              </a:rPr>
              <a:t>YOU</a:t>
            </a:r>
          </a:p>
        </p:txBody>
      </p:sp>
      <p:sp>
        <p:nvSpPr>
          <p:cNvPr id="3" name="Text Placeholder 2">
            <a:extLst>
              <a:ext uri="{FF2B5EF4-FFF2-40B4-BE49-F238E27FC236}">
                <a16:creationId xmlns:a16="http://schemas.microsoft.com/office/drawing/2014/main" id="{FE75531F-B025-45F1-86DF-C91018ED07ED}"/>
              </a:ext>
            </a:extLst>
          </p:cNvPr>
          <p:cNvSpPr>
            <a:spLocks noGrp="1"/>
          </p:cNvSpPr>
          <p:nvPr>
            <p:ph type="body" idx="1"/>
          </p:nvPr>
        </p:nvSpPr>
        <p:spPr/>
        <p:txBody>
          <a:bodyPr/>
          <a:lstStyle/>
          <a:p>
            <a:pPr marL="342900" indent="-342900">
              <a:buFont typeface="Arial" panose="020B0604020202020204" pitchFamily="34" charset="0"/>
              <a:buChar char="•"/>
            </a:pPr>
            <a:r>
              <a:rPr lang="en-US" dirty="0"/>
              <a:t>Either You want to be an entrepreneur </a:t>
            </a:r>
          </a:p>
          <a:p>
            <a:pPr marL="342900" indent="-342900">
              <a:buFont typeface="Arial" panose="020B0604020202020204" pitchFamily="34" charset="0"/>
              <a:buChar char="•"/>
            </a:pPr>
            <a:r>
              <a:rPr lang="en-US" dirty="0"/>
              <a:t>Either you want to be an employee</a:t>
            </a:r>
          </a:p>
        </p:txBody>
      </p:sp>
    </p:spTree>
    <p:extLst>
      <p:ext uri="{BB962C8B-B14F-4D97-AF65-F5344CB8AC3E}">
        <p14:creationId xmlns:p14="http://schemas.microsoft.com/office/powerpoint/2010/main" val="420882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B1C9-7145-4FF5-B068-ECDCC19F8964}"/>
              </a:ext>
            </a:extLst>
          </p:cNvPr>
          <p:cNvSpPr>
            <a:spLocks noGrp="1"/>
          </p:cNvSpPr>
          <p:nvPr>
            <p:ph type="ctrTitle"/>
          </p:nvPr>
        </p:nvSpPr>
        <p:spPr/>
        <p:txBody>
          <a:bodyPr/>
          <a:lstStyle/>
          <a:p>
            <a:r>
              <a:rPr lang="en-US" dirty="0"/>
              <a:t>What If A Business Fails?</a:t>
            </a:r>
          </a:p>
        </p:txBody>
      </p:sp>
      <p:sp>
        <p:nvSpPr>
          <p:cNvPr id="3" name="Subtitle 2">
            <a:extLst>
              <a:ext uri="{FF2B5EF4-FFF2-40B4-BE49-F238E27FC236}">
                <a16:creationId xmlns:a16="http://schemas.microsoft.com/office/drawing/2014/main" id="{1BCAC1A7-1472-4343-9E57-88478EEF2B86}"/>
              </a:ext>
            </a:extLst>
          </p:cNvPr>
          <p:cNvSpPr>
            <a:spLocks noGrp="1"/>
          </p:cNvSpPr>
          <p:nvPr>
            <p:ph type="subTitle" idx="1"/>
          </p:nvPr>
        </p:nvSpPr>
        <p:spPr/>
        <p:txBody>
          <a:bodyPr/>
          <a:lstStyle/>
          <a:p>
            <a:r>
              <a:rPr lang="en-US" dirty="0"/>
              <a:t>What are the possible reasons?</a:t>
            </a:r>
          </a:p>
        </p:txBody>
      </p:sp>
    </p:spTree>
    <p:extLst>
      <p:ext uri="{BB962C8B-B14F-4D97-AF65-F5344CB8AC3E}">
        <p14:creationId xmlns:p14="http://schemas.microsoft.com/office/powerpoint/2010/main" val="349525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A7AC-7CB9-40FC-8621-1255EB07EA34}"/>
              </a:ext>
            </a:extLst>
          </p:cNvPr>
          <p:cNvSpPr>
            <a:spLocks noGrp="1"/>
          </p:cNvSpPr>
          <p:nvPr>
            <p:ph type="title"/>
          </p:nvPr>
        </p:nvSpPr>
        <p:spPr/>
        <p:txBody>
          <a:bodyPr/>
          <a:lstStyle/>
          <a:p>
            <a:r>
              <a:rPr lang="en-US" dirty="0"/>
              <a:t>What to Do When Your Business fails?</a:t>
            </a:r>
          </a:p>
        </p:txBody>
      </p:sp>
      <p:sp>
        <p:nvSpPr>
          <p:cNvPr id="3" name="Content Placeholder 2">
            <a:extLst>
              <a:ext uri="{FF2B5EF4-FFF2-40B4-BE49-F238E27FC236}">
                <a16:creationId xmlns:a16="http://schemas.microsoft.com/office/drawing/2014/main" id="{C1A515AD-7361-484F-A772-EFE908B74BC1}"/>
              </a:ext>
            </a:extLst>
          </p:cNvPr>
          <p:cNvSpPr>
            <a:spLocks noGrp="1"/>
          </p:cNvSpPr>
          <p:nvPr>
            <p:ph idx="1"/>
          </p:nvPr>
        </p:nvSpPr>
        <p:spPr/>
        <p:txBody>
          <a:bodyPr/>
          <a:lstStyle/>
          <a:p>
            <a:r>
              <a:rPr lang="en-US" b="1" i="0" dirty="0">
                <a:effectLst/>
                <a:latin typeface="Publico"/>
              </a:rPr>
              <a:t>Figure Out What Went Wrong</a:t>
            </a:r>
          </a:p>
          <a:p>
            <a:r>
              <a:rPr lang="en-US" b="1" i="0" dirty="0">
                <a:effectLst/>
                <a:latin typeface="Publico"/>
              </a:rPr>
              <a:t>Decide Whether You Need a Full-Time Job</a:t>
            </a:r>
          </a:p>
          <a:p>
            <a:r>
              <a:rPr lang="en-US" b="1" i="0" dirty="0">
                <a:effectLst/>
                <a:latin typeface="Publico"/>
              </a:rPr>
              <a:t>Embrace Failures as Short-Term Setbacks</a:t>
            </a:r>
          </a:p>
          <a:p>
            <a:r>
              <a:rPr lang="en-US" b="1" i="0" dirty="0">
                <a:effectLst/>
                <a:latin typeface="Publico"/>
              </a:rPr>
              <a:t>Get Excited Again</a:t>
            </a:r>
          </a:p>
          <a:p>
            <a:r>
              <a:rPr lang="en-US" b="1" i="0" dirty="0">
                <a:effectLst/>
                <a:latin typeface="Publico"/>
              </a:rPr>
              <a:t>Conduct a SWOT Analysis of Your Business</a:t>
            </a:r>
          </a:p>
          <a:p>
            <a:r>
              <a:rPr lang="en-US" b="1" i="0" dirty="0">
                <a:effectLst/>
                <a:latin typeface="Publico"/>
              </a:rPr>
              <a:t>Set SMART Goals and Develop Achievable Strategies</a:t>
            </a:r>
          </a:p>
          <a:p>
            <a:endParaRPr lang="en-US" b="1" i="0" dirty="0">
              <a:effectLst/>
              <a:latin typeface="Publico"/>
            </a:endParaRPr>
          </a:p>
          <a:p>
            <a:endParaRPr lang="en-US" dirty="0"/>
          </a:p>
        </p:txBody>
      </p:sp>
    </p:spTree>
    <p:extLst>
      <p:ext uri="{BB962C8B-B14F-4D97-AF65-F5344CB8AC3E}">
        <p14:creationId xmlns:p14="http://schemas.microsoft.com/office/powerpoint/2010/main" val="400905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0B67-B330-4FB9-9F9C-3B4856B5C2E9}"/>
              </a:ext>
            </a:extLst>
          </p:cNvPr>
          <p:cNvSpPr>
            <a:spLocks noGrp="1"/>
          </p:cNvSpPr>
          <p:nvPr>
            <p:ph type="ctrTitle"/>
          </p:nvPr>
        </p:nvSpPr>
        <p:spPr/>
        <p:txBody>
          <a:bodyPr/>
          <a:lstStyle/>
          <a:p>
            <a:r>
              <a:rPr lang="en-US" dirty="0"/>
              <a:t>Why Should We Start Again After Failing One?</a:t>
            </a:r>
          </a:p>
        </p:txBody>
      </p:sp>
      <p:sp>
        <p:nvSpPr>
          <p:cNvPr id="3" name="Subtitle 2">
            <a:extLst>
              <a:ext uri="{FF2B5EF4-FFF2-40B4-BE49-F238E27FC236}">
                <a16:creationId xmlns:a16="http://schemas.microsoft.com/office/drawing/2014/main" id="{3DAD6DB8-D934-49A1-B9C9-929460F9EDF8}"/>
              </a:ext>
            </a:extLst>
          </p:cNvPr>
          <p:cNvSpPr>
            <a:spLocks noGrp="1"/>
          </p:cNvSpPr>
          <p:nvPr>
            <p:ph type="subTitle" idx="1"/>
          </p:nvPr>
        </p:nvSpPr>
        <p:spPr/>
        <p:txBody>
          <a:bodyPr/>
          <a:lstStyle/>
          <a:p>
            <a:r>
              <a:rPr lang="en-US" dirty="0"/>
              <a:t>What do you think?</a:t>
            </a:r>
          </a:p>
        </p:txBody>
      </p:sp>
    </p:spTree>
    <p:extLst>
      <p:ext uri="{BB962C8B-B14F-4D97-AF65-F5344CB8AC3E}">
        <p14:creationId xmlns:p14="http://schemas.microsoft.com/office/powerpoint/2010/main" val="380443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141</TotalTime>
  <Words>617</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Century Gothic</vt:lpstr>
      <vt:lpstr>MagazineGrotesque</vt:lpstr>
      <vt:lpstr>noto-sans</vt:lpstr>
      <vt:lpstr>Publico</vt:lpstr>
      <vt:lpstr>Sora</vt:lpstr>
      <vt:lpstr>Times New Roman</vt:lpstr>
      <vt:lpstr>Wingdings 3</vt:lpstr>
      <vt:lpstr>Ion Boardroom</vt:lpstr>
      <vt:lpstr>Why Should We Start A New Business After Failing First One?</vt:lpstr>
      <vt:lpstr>TALHA QASMI</vt:lpstr>
      <vt:lpstr>Contents</vt:lpstr>
      <vt:lpstr>Reality Of Being Your Own Boss</vt:lpstr>
      <vt:lpstr>Working as An Employee OR Being Your Own BOSS</vt:lpstr>
      <vt:lpstr>It’s UPTO YOU</vt:lpstr>
      <vt:lpstr>What If A Business Fails?</vt:lpstr>
      <vt:lpstr>What to Do When Your Business fails?</vt:lpstr>
      <vt:lpstr>Why Should We Start Again After Failing One?</vt:lpstr>
      <vt:lpstr>Each day at the office will be motivating. </vt:lpstr>
      <vt:lpstr>Keep in Mind You’ll be following your passions </vt:lpstr>
      <vt:lpstr>To achieve financial independence </vt:lpstr>
      <vt:lpstr>If I Don’t Do Then Who Will?</vt:lpstr>
      <vt:lpstr>You can control your lifestyle and your schedule. </vt:lpstr>
      <vt:lpstr>Increase your earning potential </vt:lpstr>
      <vt:lpstr>Other Reasons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We Start A New Business After Failing First One?</dc:title>
  <dc:creator>Muhammad Usama Anees</dc:creator>
  <cp:lastModifiedBy>Muhammad Usama Anees</cp:lastModifiedBy>
  <cp:revision>14</cp:revision>
  <dcterms:created xsi:type="dcterms:W3CDTF">2022-12-27T15:43:11Z</dcterms:created>
  <dcterms:modified xsi:type="dcterms:W3CDTF">2022-12-27T18:04:20Z</dcterms:modified>
</cp:coreProperties>
</file>