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4" r:id="rId15"/>
    <p:sldId id="275" r:id="rId16"/>
    <p:sldId id="276" r:id="rId17"/>
    <p:sldId id="277" r:id="rId18"/>
    <p:sldId id="278" r:id="rId19"/>
    <p:sldId id="279" r:id="rId20"/>
    <p:sldId id="284" r:id="rId21"/>
    <p:sldId id="285" r:id="rId22"/>
    <p:sldId id="286" r:id="rId23"/>
    <p:sldId id="287" r:id="rId24"/>
    <p:sldId id="290" r:id="rId25"/>
    <p:sldId id="291" r:id="rId26"/>
    <p:sldId id="292" r:id="rId27"/>
    <p:sldId id="293" r:id="rId28"/>
    <p:sldId id="294" r:id="rId29"/>
    <p:sldId id="295" r:id="rId30"/>
    <p:sldId id="297" r:id="rId31"/>
    <p:sldId id="298" r:id="rId32"/>
    <p:sldId id="300" r:id="rId33"/>
    <p:sldId id="314" r:id="rId34"/>
    <p:sldId id="299" r:id="rId35"/>
    <p:sldId id="301" r:id="rId36"/>
    <p:sldId id="296" r:id="rId37"/>
    <p:sldId id="303" r:id="rId38"/>
    <p:sldId id="282" r:id="rId39"/>
    <p:sldId id="302" r:id="rId40"/>
    <p:sldId id="313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Roboto" panose="020B0604020202020204" charset="0"/>
      <p:regular r:id="rId47"/>
      <p:bold r:id="rId48"/>
      <p:italic r:id="rId49"/>
      <p:boldItalic r:id="rId50"/>
    </p:embeddedFont>
    <p:embeddedFont>
      <p:font typeface="Roboto Medium" panose="020B0604020202020204" charset="0"/>
      <p:regular r:id="rId51"/>
      <p:bold r:id="rId52"/>
      <p:italic r:id="rId53"/>
      <p:boldItalic r:id="rId54"/>
    </p:embeddedFont>
    <p:embeddedFont>
      <p:font typeface="Roboto Thin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hMUY/7xJle+7F3w85AQS1VO8nq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77a2243f2_2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g1377a2243f2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6627d56f0_1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g136627d56f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6627d56f0_1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g136627d56f0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4beba847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g134beba84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4beba847c_0_5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g134beba847c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4beba847c_0_6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g134beba847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4beba847c_0_5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g134beba847c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4beba847c_0_6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g134beba847c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4beba847c_0_7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g134beba847c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4beba847c_0_7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g134beba847c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6627d56f0_1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136627d56f0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34beba847c_0_9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0" name="Google Shape;510;g134beba847c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4beba847c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7" name="Google Shape;517;g134beba84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34beba847c_1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5" name="Google Shape;525;g134beba847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34beba847c_0_9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4" name="Google Shape;534;g134beba847c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34beba847c_1_4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8" name="Google Shape;578;g134beba847c_1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34beba847c_1_4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g134beba847c_1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4beba847c_1_4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9" name="Google Shape;599;g134beba847c_1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34beba847c_1_4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6" name="Google Shape;606;g134beba847c_1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34beba847c_1_4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4" name="Google Shape;614;g134beba847c_1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34beba847c_1_4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3" name="Google Shape;623;g134beba847c_1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6627d56f0_1_2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36627d56f0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34beba847c_1_5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g134beba847c_1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4beba847c_1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1" name="Google Shape;651;g134beba847c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34beba847c_1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9" name="Google Shape;669;g134beba847c_1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34beba847c_1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9" name="Google Shape;669;g134beba847c_1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748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34beba847c_2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0" name="Google Shape;660;g134beba847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4beba847c_1_5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9" name="Google Shape;679;g134beba847c_1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34beba847c_1_4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2" name="Google Shape;632;g134beba847c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34beba847c_1_5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5" name="Google Shape;695;g134beba847c_1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34beba847c_0_7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g134beba847c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4901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4beba847c_1_5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6" name="Google Shape;686;g134beba847c_1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77a2243f2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1377a2243f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8" name="Google Shape;7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6627d56f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136627d56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6627d56f0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136627d56f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6627d56f0_1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g136627d56f0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6627d56f0_1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g136627d56f0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4beba847c_0_9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134beba847c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pic>
        <p:nvPicPr>
          <p:cNvPr id="20" name="Google Shape;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bg>
      <p:bgPr>
        <a:solidFill>
          <a:schemeClr val="accent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92" name="Google Shape;92;p34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w="76200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3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Alternate">
  <p:cSld name="Title Slide - Alterna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0" y="5598621"/>
            <a:ext cx="12192000" cy="1259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427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1097280" y="22860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106" name="Google Shape;106;p25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2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25"/>
          <p:cNvSpPr/>
          <p:nvPr/>
        </p:nvSpPr>
        <p:spPr>
          <a:xfrm>
            <a:off x="152403" y="15240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title" idx="3"/>
          </p:nvPr>
        </p:nvSpPr>
        <p:spPr>
          <a:xfrm rot="-5400000">
            <a:off x="-2641600" y="32936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2"/>
          </p:nvPr>
        </p:nvSpPr>
        <p:spPr>
          <a:xfrm>
            <a:off x="79156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115" name="Google Shape;115;p26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26"/>
          <p:cNvSpPr txBox="1">
            <a:spLocks noGrp="1"/>
          </p:cNvSpPr>
          <p:nvPr>
            <p:ph type="body" idx="3"/>
          </p:nvPr>
        </p:nvSpPr>
        <p:spPr>
          <a:xfrm>
            <a:off x="45064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6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6"/>
          <p:cNvSpPr txBox="1">
            <a:spLocks noGrp="1"/>
          </p:cNvSpPr>
          <p:nvPr>
            <p:ph type="title" idx="4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127" name="Google Shape;127;p27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7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 idx="5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mparison">
  <p:cSld name="Three Comparis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3"/>
          </p:nvPr>
        </p:nvSpPr>
        <p:spPr>
          <a:xfrm>
            <a:off x="45064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4"/>
          </p:nvPr>
        </p:nvSpPr>
        <p:spPr>
          <a:xfrm>
            <a:off x="45064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138" name="Google Shape;138;p28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8"/>
          <p:cNvSpPr txBox="1">
            <a:spLocks noGrp="1"/>
          </p:cNvSpPr>
          <p:nvPr>
            <p:ph type="body" idx="5"/>
          </p:nvPr>
        </p:nvSpPr>
        <p:spPr>
          <a:xfrm>
            <a:off x="7915680" y="1850285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6"/>
          </p:nvPr>
        </p:nvSpPr>
        <p:spPr>
          <a:xfrm>
            <a:off x="7915680" y="2586567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8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title" idx="7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quare Picture with Caption">
  <p:cSld name="Square 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>
            <a:spLocks noGrp="1"/>
          </p:cNvSpPr>
          <p:nvPr>
            <p:ph type="pic" idx="2"/>
          </p:nvPr>
        </p:nvSpPr>
        <p:spPr>
          <a:xfrm>
            <a:off x="5391150" y="0"/>
            <a:ext cx="6864856" cy="6864856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3"/>
          <p:cNvSpPr/>
          <p:nvPr/>
        </p:nvSpPr>
        <p:spPr>
          <a:xfrm>
            <a:off x="0" y="0"/>
            <a:ext cx="53911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3"/>
          <p:cNvSpPr txBox="1">
            <a:spLocks noGrp="1"/>
          </p:cNvSpPr>
          <p:nvPr>
            <p:ph type="title"/>
          </p:nvPr>
        </p:nvSpPr>
        <p:spPr>
          <a:xfrm>
            <a:off x="838200" y="645505"/>
            <a:ext cx="4248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1"/>
          </p:nvPr>
        </p:nvSpPr>
        <p:spPr>
          <a:xfrm>
            <a:off x="838200" y="2977226"/>
            <a:ext cx="424815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pic>
        <p:nvPicPr>
          <p:cNvPr id="150" name="Google Shape;150;p33"/>
          <p:cNvPicPr preferRelativeResize="0"/>
          <p:nvPr/>
        </p:nvPicPr>
        <p:blipFill rotWithShape="1">
          <a:blip r:embed="rId2">
            <a:alphaModFix/>
          </a:blip>
          <a:srcRect l="6481" t="7062" r="3738" b="8934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33"/>
          <p:cNvCxnSpPr/>
          <p:nvPr/>
        </p:nvCxnSpPr>
        <p:spPr>
          <a:xfrm>
            <a:off x="838200" y="2885289"/>
            <a:ext cx="4248150" cy="0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3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33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35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5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36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6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- Minor 1">
  <p:cSld name="Section Separator - Minor_1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6627d56f0_1_26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g136627d56f0_1_267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5" name="Google Shape;175;g136627d56f0_1_267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w="1524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g136627d56f0_1_26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136627d56f0_1_2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g136627d56f0_1_267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36627d56f0_1_267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27" name="Google Shape;27;p23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2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Point 1">
  <p:cSld name="Key Point_1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6627d56f0_1_275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0" cy="51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2" name="Google Shape;182;g136627d56f0_1_275"/>
          <p:cNvCxnSpPr/>
          <p:nvPr/>
        </p:nvCxnSpPr>
        <p:spPr>
          <a:xfrm>
            <a:off x="1143000" y="5895975"/>
            <a:ext cx="10012800" cy="9600"/>
          </a:xfrm>
          <a:prstGeom prst="straightConnector1">
            <a:avLst/>
          </a:prstGeom>
          <a:noFill/>
          <a:ln w="1524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g136627d56f0_1_275"/>
          <p:cNvSpPr txBox="1"/>
          <p:nvPr/>
        </p:nvSpPr>
        <p:spPr>
          <a:xfrm>
            <a:off x="10393193" y="167670"/>
            <a:ext cx="1114500" cy="15699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D9D9D9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sz="96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36627d56f0_1_27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g136627d56f0_1_2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g136627d56f0_1_275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36627d56f0_1_275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eparator - Major">
  <p:cSld name="Section Separator - Majo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21"/>
          <p:cNvPicPr preferRelativeResize="0"/>
          <p:nvPr/>
        </p:nvPicPr>
        <p:blipFill rotWithShape="1">
          <a:blip r:embed="rId3">
            <a:alphaModFix/>
          </a:blip>
          <a:srcRect l="6481" t="7062" r="3738" b="8934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29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29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9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9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Point">
  <p:cSld name="Key 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0" cy="514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7" name="Google Shape;47;p24"/>
          <p:cNvCxnSpPr/>
          <p:nvPr/>
        </p:nvCxnSpPr>
        <p:spPr>
          <a:xfrm>
            <a:off x="1143000" y="5895975"/>
            <a:ext cx="10012680" cy="9525"/>
          </a:xfrm>
          <a:prstGeom prst="straightConnector1">
            <a:avLst/>
          </a:prstGeom>
          <a:noFill/>
          <a:ln w="1524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24"/>
          <p:cNvSpPr txBox="1"/>
          <p:nvPr/>
        </p:nvSpPr>
        <p:spPr>
          <a:xfrm>
            <a:off x="10393193" y="167670"/>
            <a:ext cx="1114426" cy="156966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D9D9D9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sz="96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4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4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31"/>
          <p:cNvCxnSpPr/>
          <p:nvPr/>
        </p:nvCxnSpPr>
        <p:spPr>
          <a:xfrm>
            <a:off x="8322906" y="2699177"/>
            <a:ext cx="3030894" cy="0"/>
          </a:xfrm>
          <a:prstGeom prst="straightConnector1">
            <a:avLst/>
          </a:prstGeom>
          <a:noFill/>
          <a:ln w="76200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31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894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1"/>
          </p:nvPr>
        </p:nvSpPr>
        <p:spPr>
          <a:xfrm>
            <a:off x="691342" y="731520"/>
            <a:ext cx="7277001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894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1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1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600574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2"/>
          <p:cNvSpPr/>
          <p:nvPr/>
        </p:nvSpPr>
        <p:spPr>
          <a:xfrm>
            <a:off x="0" y="4600575"/>
            <a:ext cx="12188825" cy="2257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924115" y="4766395"/>
            <a:ext cx="10343769" cy="66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924115" y="5435006"/>
            <a:ext cx="10343769" cy="7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pic>
        <p:nvPicPr>
          <p:cNvPr id="68" name="Google Shape;68;p32"/>
          <p:cNvPicPr preferRelativeResize="0"/>
          <p:nvPr/>
        </p:nvPicPr>
        <p:blipFill rotWithShape="1">
          <a:blip r:embed="rId2">
            <a:alphaModFix/>
          </a:blip>
          <a:srcRect l="6481" t="7062" r="3738" b="8934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32"/>
          <p:cNvCxnSpPr/>
          <p:nvPr/>
        </p:nvCxnSpPr>
        <p:spPr>
          <a:xfrm>
            <a:off x="920940" y="5406763"/>
            <a:ext cx="10346944" cy="0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2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2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- Minor">
  <p:cSld name="Section Separator - Minor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79" name="Google Shape;79;p22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w="1524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2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30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0"/>
          <p:cNvSpPr txBox="1">
            <a:spLocks noGrp="1"/>
          </p:cNvSpPr>
          <p:nvPr>
            <p:ph type="title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18"/>
          <p:cNvPicPr preferRelativeResize="0"/>
          <p:nvPr/>
        </p:nvPicPr>
        <p:blipFill rotWithShape="1">
          <a:blip r:embed="rId22">
            <a:alphaModFix/>
          </a:blip>
          <a:srcRect l="6481" t="7062" r="3738" b="8934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bugs.com/find-bugs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tips-to-design-test-data-before-executing-your-test-cases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stqb-main-web-prod.s3.amazonaws.com/media/documents/ISTQB_CTAL-TA_Syllabus_v3.1.2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stqb-main-web-prod.s3.amazonaws.com/media/documents/ISTQB-CTFL_Syllabus_2018_v3.1.1.pdf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"/>
          <p:cNvSpPr txBox="1">
            <a:spLocks noGrp="1"/>
          </p:cNvSpPr>
          <p:nvPr>
            <p:ph type="ctrTitle"/>
          </p:nvPr>
        </p:nvSpPr>
        <p:spPr>
          <a:xfrm>
            <a:off x="1097275" y="1805354"/>
            <a:ext cx="10058400" cy="25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/>
              <a:t>Fundamentals</a:t>
            </a:r>
            <a:endParaRPr/>
          </a:p>
        </p:txBody>
      </p:sp>
      <p:sp>
        <p:nvSpPr>
          <p:cNvPr id="193" name="Google Shape;193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SOFTWARE QUALITY ASSURANCE (SQA)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77a2243f2_2_1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How to Create Test Data</a:t>
            </a:r>
            <a:endParaRPr/>
          </a:p>
        </p:txBody>
      </p:sp>
      <p:sp>
        <p:nvSpPr>
          <p:cNvPr id="278" name="Google Shape;278;g1377a2243f2_2_15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79" name="Google Shape;279;g1377a2243f2_2_1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80" name="Google Shape;280;g1377a2243f2_2_155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 Management</a:t>
            </a:r>
            <a:endParaRPr/>
          </a:p>
        </p:txBody>
      </p:sp>
      <p:grpSp>
        <p:nvGrpSpPr>
          <p:cNvPr id="281" name="Google Shape;281;g1377a2243f2_2_155"/>
          <p:cNvGrpSpPr/>
          <p:nvPr/>
        </p:nvGrpSpPr>
        <p:grpSpPr>
          <a:xfrm>
            <a:off x="7734821" y="2239525"/>
            <a:ext cx="4299375" cy="4042197"/>
            <a:chOff x="839642" y="6"/>
            <a:chExt cx="6911067" cy="6519673"/>
          </a:xfrm>
        </p:grpSpPr>
        <p:sp>
          <p:nvSpPr>
            <p:cNvPr id="282" name="Google Shape;282;g1377a2243f2_2_155"/>
            <p:cNvSpPr/>
            <p:nvPr/>
          </p:nvSpPr>
          <p:spPr>
            <a:xfrm rot="-3280512">
              <a:off x="3434389" y="2637434"/>
              <a:ext cx="1764582" cy="1761093"/>
            </a:xfrm>
            <a:prstGeom prst="ellipse">
              <a:avLst/>
            </a:prstGeom>
            <a:solidFill>
              <a:srgbClr val="A1C3FA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g1377a2243f2_2_155"/>
            <p:cNvGrpSpPr/>
            <p:nvPr/>
          </p:nvGrpSpPr>
          <p:grpSpPr>
            <a:xfrm>
              <a:off x="3806202" y="2121993"/>
              <a:ext cx="3944507" cy="4397686"/>
              <a:chOff x="4184863" y="1520198"/>
              <a:chExt cx="2958454" cy="3298347"/>
            </a:xfrm>
          </p:grpSpPr>
          <p:sp>
            <p:nvSpPr>
              <p:cNvPr id="284" name="Google Shape;284;g1377a2243f2_2_155"/>
              <p:cNvSpPr/>
              <p:nvPr/>
            </p:nvSpPr>
            <p:spPr>
              <a:xfrm rot="-3280088">
                <a:off x="4136321" y="2563569"/>
                <a:ext cx="3184127" cy="121160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87" extrusionOk="0">
                    <a:moveTo>
                      <a:pt x="457" y="0"/>
                    </a:moveTo>
                    <a:cubicBezTo>
                      <a:pt x="416" y="91"/>
                      <a:pt x="325" y="155"/>
                      <a:pt x="218" y="155"/>
                    </a:cubicBezTo>
                    <a:cubicBezTo>
                      <a:pt x="137" y="155"/>
                      <a:pt x="64" y="118"/>
                      <a:pt x="17" y="60"/>
                    </a:cubicBezTo>
                    <a:cubicBezTo>
                      <a:pt x="11" y="70"/>
                      <a:pt x="5" y="80"/>
                      <a:pt x="0" y="90"/>
                    </a:cubicBezTo>
                    <a:cubicBezTo>
                      <a:pt x="54" y="150"/>
                      <a:pt x="132" y="187"/>
                      <a:pt x="218" y="187"/>
                    </a:cubicBezTo>
                    <a:cubicBezTo>
                      <a:pt x="343" y="187"/>
                      <a:pt x="449" y="109"/>
                      <a:pt x="492" y="0"/>
                    </a:cubicBezTo>
                    <a:cubicBezTo>
                      <a:pt x="480" y="0"/>
                      <a:pt x="468" y="1"/>
                      <a:pt x="457" y="0"/>
                    </a:cubicBezTo>
                    <a:close/>
                  </a:path>
                </a:pathLst>
              </a:custGeom>
              <a:solidFill>
                <a:srgbClr val="A1C3FA"/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g1377a2243f2_2_155"/>
              <p:cNvSpPr/>
              <p:nvPr/>
            </p:nvSpPr>
            <p:spPr>
              <a:xfrm rot="-3280088">
                <a:off x="4100923" y="2460157"/>
                <a:ext cx="2729637" cy="120514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94" extrusionOk="0">
                    <a:moveTo>
                      <a:pt x="262" y="39"/>
                    </a:moveTo>
                    <a:cubicBezTo>
                      <a:pt x="206" y="71"/>
                      <a:pt x="134" y="53"/>
                      <a:pt x="100" y="0"/>
                    </a:cubicBezTo>
                    <a:cubicBezTo>
                      <a:pt x="57" y="25"/>
                      <a:pt x="24" y="60"/>
                      <a:pt x="0" y="99"/>
                    </a:cubicBezTo>
                    <a:cubicBezTo>
                      <a:pt x="47" y="157"/>
                      <a:pt x="120" y="194"/>
                      <a:pt x="201" y="194"/>
                    </a:cubicBezTo>
                    <a:cubicBezTo>
                      <a:pt x="308" y="194"/>
                      <a:pt x="399" y="130"/>
                      <a:pt x="440" y="39"/>
                    </a:cubicBezTo>
                    <a:cubicBezTo>
                      <a:pt x="393" y="37"/>
                      <a:pt x="346" y="24"/>
                      <a:pt x="303" y="0"/>
                    </a:cubicBezTo>
                    <a:cubicBezTo>
                      <a:pt x="292" y="15"/>
                      <a:pt x="279" y="29"/>
                      <a:pt x="262" y="39"/>
                    </a:cubicBezTo>
                    <a:close/>
                  </a:path>
                </a:pathLst>
              </a:custGeom>
              <a:solidFill>
                <a:srgbClr val="307BF3"/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g1377a2243f2_2_155"/>
              <p:cNvSpPr txBox="1"/>
              <p:nvPr/>
            </p:nvSpPr>
            <p:spPr>
              <a:xfrm rot="-3779206">
                <a:off x="4733052" y="2863735"/>
                <a:ext cx="1577952" cy="563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From Production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7" name="Google Shape;287;g1377a2243f2_2_155"/>
            <p:cNvGrpSpPr/>
            <p:nvPr/>
          </p:nvGrpSpPr>
          <p:grpSpPr>
            <a:xfrm>
              <a:off x="2036738" y="6"/>
              <a:ext cx="4391326" cy="4297113"/>
              <a:chOff x="2857731" y="-71332"/>
              <a:chExt cx="3293577" cy="3222916"/>
            </a:xfrm>
          </p:grpSpPr>
          <p:sp>
            <p:nvSpPr>
              <p:cNvPr id="288" name="Google Shape;288;g1377a2243f2_2_155"/>
              <p:cNvSpPr/>
              <p:nvPr/>
            </p:nvSpPr>
            <p:spPr>
              <a:xfrm rot="-3280089">
                <a:off x="3410337" y="297186"/>
                <a:ext cx="2188366" cy="2485879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84" extrusionOk="0">
                    <a:moveTo>
                      <a:pt x="45" y="32"/>
                    </a:moveTo>
                    <a:cubicBezTo>
                      <a:pt x="189" y="32"/>
                      <a:pt x="306" y="148"/>
                      <a:pt x="306" y="292"/>
                    </a:cubicBezTo>
                    <a:cubicBezTo>
                      <a:pt x="306" y="325"/>
                      <a:pt x="300" y="355"/>
                      <a:pt x="289" y="384"/>
                    </a:cubicBezTo>
                    <a:cubicBezTo>
                      <a:pt x="301" y="384"/>
                      <a:pt x="312" y="384"/>
                      <a:pt x="324" y="383"/>
                    </a:cubicBezTo>
                    <a:cubicBezTo>
                      <a:pt x="333" y="354"/>
                      <a:pt x="338" y="324"/>
                      <a:pt x="338" y="292"/>
                    </a:cubicBezTo>
                    <a:cubicBezTo>
                      <a:pt x="338" y="131"/>
                      <a:pt x="207" y="0"/>
                      <a:pt x="45" y="0"/>
                    </a:cubicBezTo>
                    <a:cubicBezTo>
                      <a:pt x="30" y="0"/>
                      <a:pt x="15" y="1"/>
                      <a:pt x="0" y="3"/>
                    </a:cubicBezTo>
                    <a:cubicBezTo>
                      <a:pt x="6" y="13"/>
                      <a:pt x="12" y="23"/>
                      <a:pt x="18" y="33"/>
                    </a:cubicBezTo>
                    <a:cubicBezTo>
                      <a:pt x="27" y="32"/>
                      <a:pt x="36" y="32"/>
                      <a:pt x="45" y="32"/>
                    </a:cubicBezTo>
                    <a:close/>
                  </a:path>
                </a:pathLst>
              </a:custGeom>
              <a:solidFill>
                <a:srgbClr val="A1C3FA"/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g1377a2243f2_2_155"/>
              <p:cNvSpPr/>
              <p:nvPr/>
            </p:nvSpPr>
            <p:spPr>
              <a:xfrm rot="-3280088">
                <a:off x="3667674" y="581521"/>
                <a:ext cx="1790169" cy="218608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52" extrusionOk="0">
                    <a:moveTo>
                      <a:pt x="27" y="0"/>
                    </a:moveTo>
                    <a:cubicBezTo>
                      <a:pt x="18" y="0"/>
                      <a:pt x="9" y="0"/>
                      <a:pt x="0" y="1"/>
                    </a:cubicBezTo>
                    <a:cubicBezTo>
                      <a:pt x="21" y="43"/>
                      <a:pt x="34" y="90"/>
                      <a:pt x="35" y="140"/>
                    </a:cubicBezTo>
                    <a:cubicBezTo>
                      <a:pt x="74" y="142"/>
                      <a:pt x="111" y="163"/>
                      <a:pt x="132" y="200"/>
                    </a:cubicBezTo>
                    <a:cubicBezTo>
                      <a:pt x="153" y="236"/>
                      <a:pt x="153" y="279"/>
                      <a:pt x="136" y="315"/>
                    </a:cubicBezTo>
                    <a:cubicBezTo>
                      <a:pt x="179" y="339"/>
                      <a:pt x="225" y="351"/>
                      <a:pt x="271" y="352"/>
                    </a:cubicBezTo>
                    <a:cubicBezTo>
                      <a:pt x="282" y="323"/>
                      <a:pt x="288" y="293"/>
                      <a:pt x="288" y="260"/>
                    </a:cubicBezTo>
                    <a:cubicBezTo>
                      <a:pt x="288" y="116"/>
                      <a:pt x="171" y="0"/>
                      <a:pt x="27" y="0"/>
                    </a:cubicBezTo>
                    <a:close/>
                  </a:path>
                </a:pathLst>
              </a:custGeom>
              <a:solidFill>
                <a:srgbClr val="0D5DDF"/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g1377a2243f2_2_155"/>
              <p:cNvSpPr txBox="1"/>
              <p:nvPr/>
            </p:nvSpPr>
            <p:spPr>
              <a:xfrm>
                <a:off x="3782825" y="1153125"/>
                <a:ext cx="1578000" cy="56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Manually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91" name="Google Shape;291;g1377a2243f2_2_155"/>
            <p:cNvGrpSpPr/>
            <p:nvPr/>
          </p:nvGrpSpPr>
          <p:grpSpPr>
            <a:xfrm>
              <a:off x="839642" y="2341284"/>
              <a:ext cx="4565797" cy="4162934"/>
              <a:chOff x="1959887" y="1684671"/>
              <a:chExt cx="3424433" cy="3122279"/>
            </a:xfrm>
          </p:grpSpPr>
          <p:sp>
            <p:nvSpPr>
              <p:cNvPr id="292" name="Google Shape;292;g1377a2243f2_2_155"/>
              <p:cNvSpPr/>
              <p:nvPr/>
            </p:nvSpPr>
            <p:spPr>
              <a:xfrm rot="-3280088">
                <a:off x="2859669" y="1740600"/>
                <a:ext cx="1624870" cy="3045726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70" extrusionOk="0">
                    <a:moveTo>
                      <a:pt x="32" y="286"/>
                    </a:moveTo>
                    <a:cubicBezTo>
                      <a:pt x="32" y="157"/>
                      <a:pt x="127" y="49"/>
                      <a:pt x="251" y="29"/>
                    </a:cubicBezTo>
                    <a:cubicBezTo>
                      <a:pt x="245" y="19"/>
                      <a:pt x="239" y="9"/>
                      <a:pt x="233" y="0"/>
                    </a:cubicBezTo>
                    <a:cubicBezTo>
                      <a:pt x="100" y="28"/>
                      <a:pt x="0" y="145"/>
                      <a:pt x="0" y="286"/>
                    </a:cubicBezTo>
                    <a:cubicBezTo>
                      <a:pt x="0" y="356"/>
                      <a:pt x="25" y="420"/>
                      <a:pt x="65" y="470"/>
                    </a:cubicBezTo>
                    <a:cubicBezTo>
                      <a:pt x="70" y="460"/>
                      <a:pt x="76" y="450"/>
                      <a:pt x="82" y="440"/>
                    </a:cubicBezTo>
                    <a:cubicBezTo>
                      <a:pt x="51" y="397"/>
                      <a:pt x="32" y="344"/>
                      <a:pt x="32" y="286"/>
                    </a:cubicBezTo>
                    <a:close/>
                  </a:path>
                </a:pathLst>
              </a:custGeom>
              <a:solidFill>
                <a:srgbClr val="A1C3FA"/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g1377a2243f2_2_155"/>
              <p:cNvSpPr/>
              <p:nvPr/>
            </p:nvSpPr>
            <p:spPr>
              <a:xfrm rot="-3280089">
                <a:off x="3037225" y="1789647"/>
                <a:ext cx="1575644" cy="2550423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11" extrusionOk="0">
                    <a:moveTo>
                      <a:pt x="152" y="311"/>
                    </a:moveTo>
                    <a:cubicBezTo>
                      <a:pt x="124" y="254"/>
                      <a:pt x="145" y="185"/>
                      <a:pt x="200" y="153"/>
                    </a:cubicBezTo>
                    <a:cubicBezTo>
                      <a:pt x="217" y="143"/>
                      <a:pt x="236" y="137"/>
                      <a:pt x="254" y="136"/>
                    </a:cubicBezTo>
                    <a:cubicBezTo>
                      <a:pt x="253" y="87"/>
                      <a:pt x="241" y="41"/>
                      <a:pt x="219" y="0"/>
                    </a:cubicBezTo>
                    <a:cubicBezTo>
                      <a:pt x="95" y="20"/>
                      <a:pt x="0" y="128"/>
                      <a:pt x="0" y="257"/>
                    </a:cubicBezTo>
                    <a:cubicBezTo>
                      <a:pt x="0" y="315"/>
                      <a:pt x="19" y="368"/>
                      <a:pt x="50" y="411"/>
                    </a:cubicBezTo>
                    <a:cubicBezTo>
                      <a:pt x="75" y="371"/>
                      <a:pt x="110" y="337"/>
                      <a:pt x="152" y="311"/>
                    </a:cubicBezTo>
                    <a:close/>
                  </a:path>
                </a:pathLst>
              </a:custGeom>
              <a:solidFill>
                <a:srgbClr val="0944A1"/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g1377a2243f2_2_155"/>
              <p:cNvSpPr txBox="1"/>
              <p:nvPr/>
            </p:nvSpPr>
            <p:spPr>
              <a:xfrm rot="3725110" flipH="1">
                <a:off x="2866277" y="2863871"/>
                <a:ext cx="1577671" cy="563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Using Test Generation Tools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95" name="Google Shape;295;g1377a2243f2_2_155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7056000" cy="41202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sz="1800" dirty="0"/>
              <a:t>Manual test data generation</a:t>
            </a:r>
            <a:endParaRPr dirty="0"/>
          </a:p>
          <a:p>
            <a: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sz="1800" dirty="0"/>
              <a:t>Time consuming and bottleneck for testing in CI/CD</a:t>
            </a:r>
            <a:endParaRPr sz="1800" dirty="0"/>
          </a:p>
          <a:p>
            <a: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sz="1800" dirty="0"/>
              <a:t>Only recommended in Exploratory testing</a:t>
            </a:r>
            <a:endParaRPr sz="1800" dirty="0"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From p</a:t>
            </a:r>
            <a:r>
              <a:rPr lang="en-US" sz="1800" dirty="0"/>
              <a:t>roduction data</a:t>
            </a:r>
            <a:endParaRPr sz="1800"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sz="1800" dirty="0"/>
              <a:t>Sensitive Data should be Masked</a:t>
            </a:r>
            <a:endParaRPr sz="1800"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sz="1800" dirty="0"/>
              <a:t>Synthetic Data should be added where required</a:t>
            </a:r>
            <a:endParaRPr dirty="0"/>
          </a:p>
          <a:p>
            <a: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sz="1800" dirty="0"/>
              <a:t>Data </a:t>
            </a:r>
            <a:r>
              <a:rPr lang="en-US" sz="1800" dirty="0" err="1"/>
              <a:t>subsetting</a:t>
            </a:r>
            <a:r>
              <a:rPr lang="en-US" sz="1800" dirty="0"/>
              <a:t>/sampling should be done to build compact but complete test data</a:t>
            </a:r>
            <a:endParaRPr sz="1800" dirty="0"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Using Test Generation Tools</a:t>
            </a:r>
            <a:endParaRPr dirty="0"/>
          </a:p>
          <a:p>
            <a: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sz="1800" dirty="0"/>
              <a:t>Quick data generation using online tools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6627d56f0_1_30"/>
          <p:cNvSpPr txBox="1">
            <a:spLocks noGrp="1"/>
          </p:cNvSpPr>
          <p:nvPr>
            <p:ph type="body" idx="4294967295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9144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Testing team lacking knowledge and skills in test data generation tools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Testing team not having access to data sources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Delay in production data access to the testers 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Production data not being fully usable in case of developing business scenarios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Large volumes of data required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Synthetic data is less reliable and credible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Non-representative data fails to identify critical bugs 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Replication and/or sharing of sensitive data can create legal issues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Protecting Test Data to standard compliances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g136627d56f0_1_30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813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Challenges in Preparing Test Data</a:t>
            </a:r>
            <a:endParaRPr/>
          </a:p>
        </p:txBody>
      </p:sp>
      <p:sp>
        <p:nvSpPr>
          <p:cNvPr id="311" name="Google Shape;311;g136627d56f0_1_3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12" name="Google Shape;312;g136627d56f0_1_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13" name="Google Shape;313;g136627d56f0_1_30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 Management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6627d56f0_1_70"/>
          <p:cNvSpPr txBox="1">
            <a:spLocks noGrp="1"/>
          </p:cNvSpPr>
          <p:nvPr>
            <p:ph type="body" idx="4294967295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Following categories of test data should be considered while designing test data:</a:t>
            </a:r>
            <a:endParaRPr dirty="0"/>
          </a:p>
          <a:p>
            <a: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No data: Check system response when no data is submitted</a:t>
            </a:r>
            <a:endParaRPr dirty="0"/>
          </a:p>
          <a:p>
            <a: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Valid data: Check system response when Valid test data is submitted</a:t>
            </a:r>
            <a:endParaRPr dirty="0"/>
          </a:p>
          <a:p>
            <a: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Invalid data: Check system response when </a:t>
            </a:r>
            <a:r>
              <a:rPr lang="en-US" dirty="0" err="1"/>
              <a:t>InValid</a:t>
            </a:r>
            <a:r>
              <a:rPr lang="en-US" dirty="0"/>
              <a:t> test data is submitted</a:t>
            </a:r>
            <a:endParaRPr dirty="0"/>
          </a:p>
          <a:p>
            <a: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Illegal data format: Check system response when test data is in an invalid format</a:t>
            </a:r>
            <a:endParaRPr dirty="0"/>
          </a:p>
          <a:p>
            <a: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Boundary Condition Dataset: Test data meeting boundary value conditions</a:t>
            </a:r>
            <a:endParaRPr dirty="0"/>
          </a:p>
          <a:p>
            <a: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Equivalence Partition Data Set: Test data qualifying your equivalence partitions.</a:t>
            </a:r>
            <a:endParaRPr dirty="0"/>
          </a:p>
          <a:p>
            <a: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endParaRPr dirty="0"/>
          </a:p>
        </p:txBody>
      </p:sp>
      <p:sp>
        <p:nvSpPr>
          <p:cNvPr id="319" name="Google Shape;319;g136627d56f0_1_70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813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Test Data Creation Criteria</a:t>
            </a:r>
            <a:endParaRPr/>
          </a:p>
        </p:txBody>
      </p:sp>
      <p:sp>
        <p:nvSpPr>
          <p:cNvPr id="320" name="Google Shape;320;g136627d56f0_1_7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21" name="Google Shape;321;g136627d56f0_1_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22" name="Google Shape;322;g136627d56f0_1_70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 Management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4beba847c_0_0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813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Test Data Management Strategies</a:t>
            </a:r>
            <a:endParaRPr/>
          </a:p>
        </p:txBody>
      </p:sp>
      <p:sp>
        <p:nvSpPr>
          <p:cNvPr id="328" name="Google Shape;328;g134beba847c_0_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29" name="Google Shape;329;g134beba847c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30" name="Google Shape;330;g134beba847c_0_0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 Management</a:t>
            </a:r>
            <a:endParaRPr/>
          </a:p>
        </p:txBody>
      </p:sp>
      <p:grpSp>
        <p:nvGrpSpPr>
          <p:cNvPr id="331" name="Google Shape;331;g134beba847c_0_0"/>
          <p:cNvGrpSpPr/>
          <p:nvPr/>
        </p:nvGrpSpPr>
        <p:grpSpPr>
          <a:xfrm>
            <a:off x="2123964" y="2320403"/>
            <a:ext cx="7943768" cy="3477471"/>
            <a:chOff x="2123964" y="2320403"/>
            <a:chExt cx="7943768" cy="3477471"/>
          </a:xfrm>
        </p:grpSpPr>
        <p:grpSp>
          <p:nvGrpSpPr>
            <p:cNvPr id="332" name="Google Shape;332;g134beba847c_0_0"/>
            <p:cNvGrpSpPr/>
            <p:nvPr/>
          </p:nvGrpSpPr>
          <p:grpSpPr>
            <a:xfrm>
              <a:off x="2123964" y="4939895"/>
              <a:ext cx="7943768" cy="857979"/>
              <a:chOff x="1593000" y="2322568"/>
              <a:chExt cx="5957975" cy="643500"/>
            </a:xfrm>
          </p:grpSpPr>
          <p:sp>
            <p:nvSpPr>
              <p:cNvPr id="333" name="Google Shape;333;g134beba847c_0_0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g134beba847c_0_0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g134beba847c_0_0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g134beba847c_0_0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Test Data Automation Tools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7" name="Google Shape;337;g134beba847c_0_0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g134beba847c_0_0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04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39" name="Google Shape;339;g134beba847c_0_0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Tools that can find and make required data 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 be commercial/open-source tools or custom made module to populate required test data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40" name="Google Shape;340;g134beba847c_0_0"/>
            <p:cNvGrpSpPr/>
            <p:nvPr/>
          </p:nvGrpSpPr>
          <p:grpSpPr>
            <a:xfrm>
              <a:off x="2123964" y="4066739"/>
              <a:ext cx="7943768" cy="857979"/>
              <a:chOff x="1593000" y="2322568"/>
              <a:chExt cx="5957975" cy="643500"/>
            </a:xfrm>
          </p:grpSpPr>
          <p:sp>
            <p:nvSpPr>
              <p:cNvPr id="341" name="Google Shape;341;g134beba847c_0_0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g134beba847c_0_0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g134beba847c_0_0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g134beba847c_0_0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Production Data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5" name="Google Shape;345;g134beba847c_0_0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g134beba847c_0_0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03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47" name="Google Shape;347;g134beba847c_0_0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Manage sanitized production data to be used when required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48" name="Google Shape;348;g134beba847c_0_0"/>
            <p:cNvGrpSpPr/>
            <p:nvPr/>
          </p:nvGrpSpPr>
          <p:grpSpPr>
            <a:xfrm>
              <a:off x="2123964" y="3193548"/>
              <a:ext cx="7943768" cy="857979"/>
              <a:chOff x="1593000" y="2322568"/>
              <a:chExt cx="5957975" cy="643500"/>
            </a:xfrm>
          </p:grpSpPr>
          <p:sp>
            <p:nvSpPr>
              <p:cNvPr id="349" name="Google Shape;349;g134beba847c_0_0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g134beba847c_0_0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g134beba847c_0_0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g134beba847c_0_0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SQL scripts to extract Data from existing systems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3" name="Google Shape;353;g134beba847c_0_0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g134beba847c_0_0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55" name="Google Shape;355;g134beba847c_0_0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Maintaining SQL Queries to extract Data when required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56" name="Google Shape;356;g134beba847c_0_0"/>
            <p:cNvGrpSpPr/>
            <p:nvPr/>
          </p:nvGrpSpPr>
          <p:grpSpPr>
            <a:xfrm>
              <a:off x="2123964" y="2320403"/>
              <a:ext cx="7943768" cy="857979"/>
              <a:chOff x="1593000" y="2322568"/>
              <a:chExt cx="5957975" cy="643500"/>
            </a:xfrm>
          </p:grpSpPr>
          <p:sp>
            <p:nvSpPr>
              <p:cNvPr id="357" name="Google Shape;357;g134beba847c_0_0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g134beba847c_0_0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g134beba847c_0_0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g134beba847c_0_0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Flat files based on Mapping rules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1" name="Google Shape;361;g134beba847c_0_0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g134beba847c_0_0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63" name="Google Shape;363;g134beba847c_0_0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Simple text files / CSV files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 be generated manually, exported from production if available, Generated using tools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34beba847c_0_582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Test Environments</a:t>
            </a:r>
            <a:endParaRPr/>
          </a:p>
        </p:txBody>
      </p:sp>
      <p:sp>
        <p:nvSpPr>
          <p:cNvPr id="396" name="Google Shape;396;g134beba847c_0_58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97" name="Google Shape;397;g134beba847c_0_5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4beba847c_0_630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Arial"/>
              <a:buNone/>
            </a:pPr>
            <a:r>
              <a:rPr lang="en-US"/>
              <a:t>Test Environment</a:t>
            </a:r>
            <a:endParaRPr/>
          </a:p>
        </p:txBody>
      </p:sp>
      <p:sp>
        <p:nvSpPr>
          <p:cNvPr id="403" name="Google Shape;403;g134beba847c_0_63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04" name="Google Shape;404;g134beba847c_0_6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05" name="Google Shape;405;g134beba847c_0_630"/>
          <p:cNvSpPr txBox="1">
            <a:spLocks noGrp="1"/>
          </p:cNvSpPr>
          <p:nvPr>
            <p:ph type="ctrTitle"/>
          </p:nvPr>
        </p:nvSpPr>
        <p:spPr>
          <a:xfrm>
            <a:off x="1097275" y="1049300"/>
            <a:ext cx="10058400" cy="4856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500" dirty="0"/>
              <a:t>A testing environment is a setup of software and hardware on which the testing team is going to execute test cases. </a:t>
            </a:r>
            <a:endParaRPr sz="3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4beba847c_0_588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813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Different Major Available Environments</a:t>
            </a:r>
            <a:endParaRPr/>
          </a:p>
        </p:txBody>
      </p:sp>
      <p:sp>
        <p:nvSpPr>
          <p:cNvPr id="411" name="Google Shape;411;g134beba847c_0_58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12" name="Google Shape;412;g134beba847c_0_5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13" name="Google Shape;413;g134beba847c_0_588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Environment</a:t>
            </a:r>
            <a:endParaRPr/>
          </a:p>
        </p:txBody>
      </p:sp>
      <p:grpSp>
        <p:nvGrpSpPr>
          <p:cNvPr id="414" name="Google Shape;414;g134beba847c_0_588"/>
          <p:cNvGrpSpPr/>
          <p:nvPr/>
        </p:nvGrpSpPr>
        <p:grpSpPr>
          <a:xfrm>
            <a:off x="2123964" y="2320403"/>
            <a:ext cx="7943855" cy="3477471"/>
            <a:chOff x="2123964" y="2320403"/>
            <a:chExt cx="7943855" cy="3477471"/>
          </a:xfrm>
        </p:grpSpPr>
        <p:grpSp>
          <p:nvGrpSpPr>
            <p:cNvPr id="415" name="Google Shape;415;g134beba847c_0_588"/>
            <p:cNvGrpSpPr/>
            <p:nvPr/>
          </p:nvGrpSpPr>
          <p:grpSpPr>
            <a:xfrm>
              <a:off x="2123964" y="4939895"/>
              <a:ext cx="7943768" cy="857979"/>
              <a:chOff x="1593000" y="2322568"/>
              <a:chExt cx="5957975" cy="643500"/>
            </a:xfrm>
          </p:grpSpPr>
          <p:sp>
            <p:nvSpPr>
              <p:cNvPr id="416" name="Google Shape;416;g134beba847c_0_588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g134beba847c_0_588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g134beba847c_0_588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g134beba847c_0_588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Production Environment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0" name="Google Shape;420;g134beba847c_0_588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g134beba847c_0_588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04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422" name="Google Shape;422;g134beba847c_0_588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Used by clients (live)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Full Production Data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23" name="Google Shape;423;g134beba847c_0_588"/>
            <p:cNvGrpSpPr/>
            <p:nvPr/>
          </p:nvGrpSpPr>
          <p:grpSpPr>
            <a:xfrm>
              <a:off x="2123964" y="4066739"/>
              <a:ext cx="7943768" cy="857979"/>
              <a:chOff x="1593000" y="2322568"/>
              <a:chExt cx="5957975" cy="643500"/>
            </a:xfrm>
          </p:grpSpPr>
          <p:sp>
            <p:nvSpPr>
              <p:cNvPr id="424" name="Google Shape;424;g134beba847c_0_588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g134beba847c_0_588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g134beba847c_0_588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g134beba847c_0_588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Staging Environment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8" name="Google Shape;428;g134beba847c_0_588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g134beba847c_0_588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03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430" name="Google Shape;430;g134beba847c_0_588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Pre-production environment used for final acceptance based on production sized data set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Limited production data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Scaled down replica of Production environment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31" name="Google Shape;431;g134beba847c_0_588"/>
            <p:cNvGrpSpPr/>
            <p:nvPr/>
          </p:nvGrpSpPr>
          <p:grpSpPr>
            <a:xfrm>
              <a:off x="2123964" y="3193548"/>
              <a:ext cx="7943855" cy="857979"/>
              <a:chOff x="1593000" y="2322568"/>
              <a:chExt cx="5958040" cy="643500"/>
            </a:xfrm>
          </p:grpSpPr>
          <p:sp>
            <p:nvSpPr>
              <p:cNvPr id="432" name="Google Shape;432;g134beba847c_0_588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g134beba847c_0_588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g134beba847c_0_588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g134beba847c_0_588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QA/Test Environments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6" name="Google Shape;436;g134beba847c_0_588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g134beba847c_0_588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438" name="Google Shape;438;g134beba847c_0_588"/>
              <p:cNvSpPr/>
              <p:nvPr/>
            </p:nvSpPr>
            <p:spPr>
              <a:xfrm>
                <a:off x="4387840" y="2323751"/>
                <a:ext cx="3163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Used by QA and project team for acceptance testing with test data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No client Data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Company may have multiple QA/Test Environments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39" name="Google Shape;439;g134beba847c_0_588"/>
            <p:cNvGrpSpPr/>
            <p:nvPr/>
          </p:nvGrpSpPr>
          <p:grpSpPr>
            <a:xfrm>
              <a:off x="2123964" y="2320403"/>
              <a:ext cx="7943768" cy="857979"/>
              <a:chOff x="1593000" y="2322568"/>
              <a:chExt cx="5957975" cy="643500"/>
            </a:xfrm>
          </p:grpSpPr>
          <p:sp>
            <p:nvSpPr>
              <p:cNvPr id="440" name="Google Shape;440;g134beba847c_0_588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g134beba847c_0_588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g134beba847c_0_588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g134beba847c_0_588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Development Environments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4" name="Google Shape;444;g134beba847c_0_588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g134beba847c_0_588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446" name="Google Shape;446;g134beba847c_0_588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Used by dev teams for feature preview and Collaboration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No Client Data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4beba847c_0_67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Setting Up Test Environments</a:t>
            </a:r>
            <a:endParaRPr/>
          </a:p>
        </p:txBody>
      </p:sp>
      <p:sp>
        <p:nvSpPr>
          <p:cNvPr id="452" name="Google Shape;452;g134beba847c_0_67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53" name="Google Shape;453;g134beba847c_0_6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54" name="Google Shape;454;g134beba847c_0_677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Environment</a:t>
            </a:r>
            <a:endParaRPr/>
          </a:p>
        </p:txBody>
      </p:sp>
      <p:sp>
        <p:nvSpPr>
          <p:cNvPr id="455" name="Google Shape;455;g134beba847c_0_677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endParaRPr lang="en-US"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Environments should be ready and available before the test execution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Environment should be fit for purpose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Operate normally when failures are not occurring so that we can focus on real software bugs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Different test environment setups might be required for different testing technology stacks.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4beba847c_0_7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Setting Up Test Environments</a:t>
            </a:r>
            <a:endParaRPr/>
          </a:p>
        </p:txBody>
      </p:sp>
      <p:sp>
        <p:nvSpPr>
          <p:cNvPr id="461" name="Google Shape;461;g134beba847c_0_73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62" name="Google Shape;462;g134beba847c_0_7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63" name="Google Shape;463;g134beba847c_0_737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Environment</a:t>
            </a:r>
            <a:endParaRPr/>
          </a:p>
        </p:txBody>
      </p:sp>
      <p:sp>
        <p:nvSpPr>
          <p:cNvPr id="464" name="Google Shape;464;g134beba847c_0_737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Key setup components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System and applications components (Frontend, backend, data server,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Test Data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Operating system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Browsers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Hardware includes Server operating system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Network</a:t>
            </a:r>
            <a:endParaRPr dirty="0"/>
          </a:p>
          <a:p>
            <a:pPr marL="1054100" lvl="2" indent="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4beba847c_0_7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Test Environments Management</a:t>
            </a:r>
            <a:endParaRPr/>
          </a:p>
        </p:txBody>
      </p:sp>
      <p:sp>
        <p:nvSpPr>
          <p:cNvPr id="470" name="Google Shape;470;g134beba847c_0_72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71" name="Google Shape;471;g134beba847c_0_7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72" name="Google Shape;472;g134beba847c_0_720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Environment</a:t>
            </a:r>
            <a:endParaRPr/>
          </a:p>
        </p:txBody>
      </p:sp>
      <p:sp>
        <p:nvSpPr>
          <p:cNvPr id="473" name="Google Shape;473;g134beba847c_0_720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Environment management as per the test team demands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Creating new environments as per the new requirements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Updating/Deleting outdated test environments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Investigation of issues on the environment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Coordination till an issue resolution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6627d56f0_1_28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What you will learn Today</a:t>
            </a:r>
            <a:endParaRPr/>
          </a:p>
        </p:txBody>
      </p:sp>
      <p:sp>
        <p:nvSpPr>
          <p:cNvPr id="199" name="Google Shape;199;g136627d56f0_1_28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 data generation and test environment setup to successfully be able to execute your test cases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 Execution, Bug Reporting and Bug Tracking.</a:t>
            </a:r>
            <a:endParaRPr/>
          </a:p>
        </p:txBody>
      </p:sp>
      <p:sp>
        <p:nvSpPr>
          <p:cNvPr id="200" name="Google Shape;200;g136627d56f0_1_28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01" name="Google Shape;201;g136627d56f0_1_2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02" name="Google Shape;202;g136627d56f0_1_28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4beba847c_0_972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Test Execution</a:t>
            </a:r>
            <a:endParaRPr/>
          </a:p>
        </p:txBody>
      </p:sp>
      <p:sp>
        <p:nvSpPr>
          <p:cNvPr id="513" name="Google Shape;513;g134beba847c_0_97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14" name="Google Shape;514;g134beba847c_0_9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34beba847c_1_0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Arial"/>
              <a:buNone/>
            </a:pPr>
            <a:r>
              <a:rPr lang="en-US"/>
              <a:t>Test Execution</a:t>
            </a:r>
            <a:endParaRPr/>
          </a:p>
        </p:txBody>
      </p:sp>
      <p:sp>
        <p:nvSpPr>
          <p:cNvPr id="520" name="Google Shape;520;g134beba847c_1_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21" name="Google Shape;521;g134beba847c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522" name="Google Shape;522;g134beba847c_1_0"/>
          <p:cNvSpPr txBox="1">
            <a:spLocks noGrp="1"/>
          </p:cNvSpPr>
          <p:nvPr>
            <p:ph type="ctrTitle"/>
          </p:nvPr>
        </p:nvSpPr>
        <p:spPr>
          <a:xfrm>
            <a:off x="1097275" y="2639125"/>
            <a:ext cx="10058400" cy="3266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activity that runs a test on a component or system producing actual results.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4beba847c_1_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Test Execution Entry Criteria</a:t>
            </a:r>
            <a:endParaRPr/>
          </a:p>
        </p:txBody>
      </p:sp>
      <p:sp>
        <p:nvSpPr>
          <p:cNvPr id="528" name="Google Shape;528;g134beba847c_1_1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29" name="Google Shape;529;g134beba847c_1_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30" name="Google Shape;530;g134beba847c_1_11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Execution</a:t>
            </a:r>
            <a:endParaRPr/>
          </a:p>
        </p:txBody>
      </p:sp>
      <p:sp>
        <p:nvSpPr>
          <p:cNvPr id="531" name="Google Shape;531;g134beba847c_1_11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Bed (Test Environment + Test Data) is available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Tester has access to all required systems, applications, application logs, third-party software integrated with application, and any other tools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4beba847c_0_97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Test Execution Basic Tasks</a:t>
            </a:r>
            <a:endParaRPr/>
          </a:p>
        </p:txBody>
      </p:sp>
      <p:sp>
        <p:nvSpPr>
          <p:cNvPr id="537" name="Google Shape;537;g134beba847c_0_97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38" name="Google Shape;538;g134beba847c_0_9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39" name="Google Shape;539;g134beba847c_0_978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Execution</a:t>
            </a:r>
            <a:endParaRPr/>
          </a:p>
        </p:txBody>
      </p:sp>
      <p:sp>
        <p:nvSpPr>
          <p:cNvPr id="540" name="Google Shape;540;g134beba847c_0_978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Executing manual tests, including exploratory testing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Executing automated tests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Comparing actual results with expected results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Reporting defects based on the failures observed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Executing regression tests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34beba847c_1_4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Test Execution Prioritization</a:t>
            </a:r>
            <a:endParaRPr/>
          </a:p>
        </p:txBody>
      </p:sp>
      <p:sp>
        <p:nvSpPr>
          <p:cNvPr id="581" name="Google Shape;581;g134beba847c_1_44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82" name="Google Shape;582;g134beba847c_1_4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583" name="Google Shape;583;g134beba847c_1_44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Execution</a:t>
            </a:r>
            <a:endParaRPr/>
          </a:p>
        </p:txBody>
      </p:sp>
      <p:sp>
        <p:nvSpPr>
          <p:cNvPr id="584" name="Google Shape;584;g134beba847c_1_443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Execute Acceptance tests considering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Current Changes under test (User Stories Acceptance Criteria)</a:t>
            </a:r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Regression test, Integration testing &amp; System testing</a:t>
            </a:r>
            <a:endParaRPr dirty="0"/>
          </a:p>
          <a:p>
            <a:pPr marL="201168" lvl="1" indent="0" algn="l" rtl="0"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4beba847c_1_4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Test Execution Tracking</a:t>
            </a:r>
            <a:endParaRPr/>
          </a:p>
        </p:txBody>
      </p:sp>
      <p:sp>
        <p:nvSpPr>
          <p:cNvPr id="590" name="Google Shape;590;g134beba847c_1_45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91" name="Google Shape;591;g134beba847c_1_4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592" name="Google Shape;592;g134beba847c_1_452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Execution</a:t>
            </a:r>
            <a:endParaRPr/>
          </a:p>
        </p:txBody>
      </p:sp>
      <p:sp>
        <p:nvSpPr>
          <p:cNvPr id="593" name="Google Shape;593;g134beba847c_1_452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 Management Tools are user to create test cycles according to test plans.</a:t>
            </a:r>
            <a:endParaRPr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During execution, Tester needs to update the test case execution status properly</a:t>
            </a:r>
            <a:endParaRPr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In-Progress</a:t>
            </a:r>
            <a:endParaRPr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Passed</a:t>
            </a:r>
            <a:endParaRPr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Failed</a:t>
            </a:r>
            <a:endParaRPr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Blocked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4" name="Google Shape;594;g134beba847c_1_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950" y="2447175"/>
            <a:ext cx="5688649" cy="25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g134beba847c_1_4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3733238"/>
            <a:ext cx="28956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g134beba847c_1_4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4097" y="5078900"/>
            <a:ext cx="2743200" cy="153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34beba847c_1_460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Bug Reporting</a:t>
            </a:r>
            <a:endParaRPr/>
          </a:p>
        </p:txBody>
      </p:sp>
      <p:sp>
        <p:nvSpPr>
          <p:cNvPr id="602" name="Google Shape;602;g134beba847c_1_46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03" name="Google Shape;603;g134beba847c_1_4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34beba847c_1_466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Arial"/>
              <a:buNone/>
            </a:pPr>
            <a:r>
              <a:rPr lang="en-US"/>
              <a:t>Bug Reporting</a:t>
            </a:r>
            <a:endParaRPr/>
          </a:p>
        </p:txBody>
      </p:sp>
      <p:sp>
        <p:nvSpPr>
          <p:cNvPr id="609" name="Google Shape;609;g134beba847c_1_46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10" name="Google Shape;610;g134beba847c_1_4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611" name="Google Shape;611;g134beba847c_1_466"/>
          <p:cNvSpPr txBox="1">
            <a:spLocks noGrp="1"/>
          </p:cNvSpPr>
          <p:nvPr>
            <p:ph type="ctrTitle"/>
          </p:nvPr>
        </p:nvSpPr>
        <p:spPr>
          <a:xfrm>
            <a:off x="1097275" y="2639125"/>
            <a:ext cx="10058400" cy="3266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major task during test execution is reporting defects based on the failures observed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34beba847c_1_47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Bug Report</a:t>
            </a:r>
            <a:endParaRPr/>
          </a:p>
        </p:txBody>
      </p:sp>
      <p:sp>
        <p:nvSpPr>
          <p:cNvPr id="617" name="Google Shape;617;g134beba847c_1_47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18" name="Google Shape;618;g134beba847c_1_4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619" name="Google Shape;619;g134beba847c_1_47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Arial"/>
              <a:buNone/>
            </a:pPr>
            <a:r>
              <a:rPr lang="en-US"/>
              <a:t>Bug Reporting</a:t>
            </a:r>
            <a:endParaRPr/>
          </a:p>
        </p:txBody>
      </p:sp>
      <p:sp>
        <p:nvSpPr>
          <p:cNvPr id="620" name="Google Shape;620;g134beba847c_1_473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Management Tools are user to create test cycles according to test plans.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Bug Report Components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Identifier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Title/ Summary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Reporting Date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Reporter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Test Item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Test Environment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Description</a:t>
            </a:r>
            <a:endParaRPr dirty="0"/>
          </a:p>
          <a:p>
            <a:pPr marL="1828800" lvl="3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Steps to reproduce</a:t>
            </a:r>
            <a:endParaRPr dirty="0"/>
          </a:p>
          <a:p>
            <a:pPr marL="1828800" lvl="3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Test Data used</a:t>
            </a:r>
            <a:endParaRPr dirty="0"/>
          </a:p>
          <a:p>
            <a:pPr marL="1828800" lvl="3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Screenshots / screencasts</a:t>
            </a:r>
            <a:endParaRPr dirty="0"/>
          </a:p>
          <a:p>
            <a:pPr marL="1828800" lvl="3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System Logs and any attachment that can help  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Expected &amp; Actual Results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Severity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Priority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Status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34beba847c_1_494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Bug Report</a:t>
            </a:r>
            <a:endParaRPr/>
          </a:p>
        </p:txBody>
      </p:sp>
      <p:sp>
        <p:nvSpPr>
          <p:cNvPr id="626" name="Google Shape;626;g134beba847c_1_49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27" name="Google Shape;627;g134beba847c_1_4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628" name="Google Shape;628;g134beba847c_1_494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Arial"/>
              <a:buNone/>
            </a:pPr>
            <a:r>
              <a:rPr lang="en-US"/>
              <a:t>Bug Reporting</a:t>
            </a:r>
            <a:endParaRPr/>
          </a:p>
        </p:txBody>
      </p:sp>
      <p:pic>
        <p:nvPicPr>
          <p:cNvPr id="629" name="Google Shape;629;g134beba847c_1_494"/>
          <p:cNvPicPr preferRelativeResize="0"/>
          <p:nvPr/>
        </p:nvPicPr>
        <p:blipFill rotWithShape="1">
          <a:blip r:embed="rId3">
            <a:alphaModFix/>
          </a:blip>
          <a:srcRect r="4662"/>
          <a:stretch/>
        </p:blipFill>
        <p:spPr>
          <a:xfrm>
            <a:off x="2046775" y="581850"/>
            <a:ext cx="4707025" cy="54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6627d56f0_1_29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208" name="Google Shape;208;g136627d56f0_1_29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Revisit Test Cases and Risk Assessment from Previous exercise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What is test data and what is its importance?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 Data Generation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 Environments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 Execution and Tracking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Bugs and Bug Reporting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Bugs’ life cycle</a:t>
            </a:r>
            <a:endParaRPr/>
          </a:p>
        </p:txBody>
      </p:sp>
      <p:sp>
        <p:nvSpPr>
          <p:cNvPr id="209" name="Google Shape;209;g136627d56f0_1_29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10" name="Google Shape;210;g136627d56f0_1_2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1" name="Google Shape;211;g136627d56f0_1_291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34beba847c_1_507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Bug’s Lifecycle</a:t>
            </a:r>
            <a:endParaRPr/>
          </a:p>
        </p:txBody>
      </p:sp>
      <p:sp>
        <p:nvSpPr>
          <p:cNvPr id="644" name="Google Shape;644;g134beba847c_1_50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45" name="Google Shape;645;g134beba847c_1_5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646" name="Google Shape;646;g134beba847c_1_507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Bug Reporting</a:t>
            </a:r>
            <a:endParaRPr/>
          </a:p>
        </p:txBody>
      </p:sp>
      <p:pic>
        <p:nvPicPr>
          <p:cNvPr id="647" name="Google Shape;647;g134beba847c_1_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300" y="447525"/>
            <a:ext cx="4504324" cy="57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g134beba847c_1_507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900" cy="3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This is a typical bug life cycle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In Agile, Bug is reported along side stories and therefore have similar workflows as regular story/task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Notice, not all bugs are fixed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There's not enough time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It's really not a bug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It's too risky to fix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It's just not worth it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Ineffective bug reporting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34beba847c_1_536"/>
          <p:cNvSpPr txBox="1">
            <a:spLocks noGrp="1"/>
          </p:cNvSpPr>
          <p:nvPr>
            <p:ph type="title"/>
          </p:nvPr>
        </p:nvSpPr>
        <p:spPr>
          <a:xfrm>
            <a:off x="884440" y="5553270"/>
            <a:ext cx="103437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Bug’s Severity Levels</a:t>
            </a:r>
            <a:endParaRPr/>
          </a:p>
        </p:txBody>
      </p:sp>
      <p:sp>
        <p:nvSpPr>
          <p:cNvPr id="654" name="Google Shape;654;g134beba847c_1_53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55" name="Google Shape;655;g134beba847c_1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656" name="Google Shape;656;g134beba847c_1_536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Bug Reporting</a:t>
            </a:r>
            <a:endParaRPr/>
          </a:p>
        </p:txBody>
      </p:sp>
      <p:pic>
        <p:nvPicPr>
          <p:cNvPr id="657" name="Google Shape;657;g134beba847c_1_536" descr="http://cdn.guru99.com/images/TestManagement/testmanagement_article_4_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2800" y="599525"/>
            <a:ext cx="8245500" cy="46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34beba847c_1_5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Challenges of Bug Reporting</a:t>
            </a:r>
            <a:endParaRPr/>
          </a:p>
        </p:txBody>
      </p:sp>
      <p:sp>
        <p:nvSpPr>
          <p:cNvPr id="672" name="Google Shape;672;g134beba847c_1_54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73" name="Google Shape;673;g134beba847c_1_5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674" name="Google Shape;674;g134beba847c_1_548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Bug Reporting</a:t>
            </a:r>
            <a:endParaRPr/>
          </a:p>
        </p:txBody>
      </p:sp>
      <p:sp>
        <p:nvSpPr>
          <p:cNvPr id="675" name="Google Shape;675;g134beba847c_1_548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Difficult to analyze and report bugs that are have random occurrences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Lack of process for bug logging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Improper defect triage/communication process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Improper setup of Severity and Priority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Communication Gaps between Testers and Developers</a:t>
            </a:r>
            <a:endParaRPr dirty="0"/>
          </a:p>
        </p:txBody>
      </p:sp>
      <p:pic>
        <p:nvPicPr>
          <p:cNvPr id="676" name="Google Shape;676;g134beba847c_1_5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525" y="3926650"/>
            <a:ext cx="3347350" cy="20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34beba847c_1_5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Bug Reasons</a:t>
            </a:r>
            <a:endParaRPr dirty="0"/>
          </a:p>
        </p:txBody>
      </p:sp>
      <p:sp>
        <p:nvSpPr>
          <p:cNvPr id="672" name="Google Shape;672;g134beba847c_1_54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73" name="Google Shape;673;g134beba847c_1_5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674" name="Google Shape;674;g134beba847c_1_548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Bug Reasons</a:t>
            </a:r>
            <a:endParaRPr dirty="0"/>
          </a:p>
        </p:txBody>
      </p:sp>
      <p:sp>
        <p:nvSpPr>
          <p:cNvPr id="675" name="Google Shape;675;g134beba847c_1_548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>
              <a:spcBef>
                <a:spcPts val="400"/>
              </a:spcBef>
            </a:pPr>
            <a:r>
              <a:rPr lang="en-US" b="1" dirty="0"/>
              <a:t>Incorrect Functionality: </a:t>
            </a:r>
            <a:r>
              <a:rPr lang="en-US" dirty="0"/>
              <a:t>Problem occurred because functionality which was identified at the time of design was not implemented due to some reasons.</a:t>
            </a:r>
          </a:p>
          <a:p>
            <a:pPr marL="384048" lvl="1" indent="-182880">
              <a:spcBef>
                <a:spcPts val="400"/>
              </a:spcBef>
            </a:pPr>
            <a:endParaRPr lang="en-US" dirty="0"/>
          </a:p>
          <a:p>
            <a:pPr marL="384048" lvl="1" indent="-182880">
              <a:spcBef>
                <a:spcPts val="400"/>
              </a:spcBef>
            </a:pPr>
            <a:r>
              <a:rPr lang="en-US" b="1" dirty="0"/>
              <a:t>Not Reproducible: </a:t>
            </a:r>
            <a:r>
              <a:rPr lang="en-US" dirty="0"/>
              <a:t>Bug reported in QA environment is not reproduced either in development environment or it’s automatically fixed somehow in QA environment later.</a:t>
            </a:r>
          </a:p>
          <a:p>
            <a:pPr marL="384048" lvl="1" indent="-182880">
              <a:spcBef>
                <a:spcPts val="400"/>
              </a:spcBef>
            </a:pPr>
            <a:endParaRPr lang="en-US" dirty="0"/>
          </a:p>
          <a:p>
            <a:pPr marL="384048" lvl="1" indent="-182880">
              <a:spcBef>
                <a:spcPts val="400"/>
              </a:spcBef>
            </a:pPr>
            <a:r>
              <a:rPr lang="en-US" b="1" dirty="0"/>
              <a:t>Regression: </a:t>
            </a:r>
            <a:r>
              <a:rPr lang="en-US" dirty="0"/>
              <a:t>Problem already exist in the code/Feature and not occurred due to the recent change but fixed by dev with the recent change scope.</a:t>
            </a:r>
          </a:p>
          <a:p>
            <a:pPr marL="384048" lvl="1" indent="-182880">
              <a:spcBef>
                <a:spcPts val="400"/>
              </a:spcBef>
            </a:pPr>
            <a:endParaRPr lang="en-US" dirty="0"/>
          </a:p>
          <a:p>
            <a:pPr marL="384048" lvl="1" indent="-182880">
              <a:spcBef>
                <a:spcPts val="400"/>
              </a:spcBef>
            </a:pPr>
            <a:r>
              <a:rPr lang="en-US" b="1" dirty="0"/>
              <a:t>Duplicate Bug: </a:t>
            </a:r>
            <a:r>
              <a:rPr lang="en-US" dirty="0"/>
              <a:t>Bug already reported by same or different QA resource.</a:t>
            </a:r>
          </a:p>
          <a:p>
            <a:pPr marL="384048" lvl="1" indent="-182880">
              <a:spcBef>
                <a:spcPts val="400"/>
              </a:spcBef>
            </a:pPr>
            <a:endParaRPr lang="en-US" dirty="0"/>
          </a:p>
          <a:p>
            <a:pPr marL="384048" lvl="1" indent="-182880">
              <a:spcBef>
                <a:spcPts val="400"/>
              </a:spcBef>
            </a:pPr>
            <a:r>
              <a:rPr lang="en-US" b="1" dirty="0"/>
              <a:t>Tool Limitation: </a:t>
            </a:r>
            <a:r>
              <a:rPr lang="en-US" dirty="0"/>
              <a:t>Bug cannot be fixed due to technology/tools limitation being used</a:t>
            </a:r>
          </a:p>
          <a:p>
            <a:pPr marL="384048" lvl="1" indent="-182880">
              <a:spcBef>
                <a:spcPts val="400"/>
              </a:spcBef>
            </a:pPr>
            <a:endParaRPr lang="en-US" dirty="0"/>
          </a:p>
          <a:p>
            <a:pPr marL="384048" lvl="1" indent="-182880">
              <a:spcBef>
                <a:spcPts val="40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231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34beba847c_2_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663" name="Google Shape;663;g134beba847c_2_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64" name="Google Shape;664;g134beba847c_2_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665" name="Google Shape;665;g134beba847c_2_1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Bug Reporting</a:t>
            </a:r>
            <a:endParaRPr/>
          </a:p>
        </p:txBody>
      </p:sp>
      <p:sp>
        <p:nvSpPr>
          <p:cNvPr id="666" name="Google Shape;666;g134beba847c_2_1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Define Severity of following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The website performance is too slow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The login function of the website does not work properly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The GUI of the website does not display correctly on mobile devices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The website could not remember the user login session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Some links doesn’t work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4beba847c_1_557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Reading Break and Exercise</a:t>
            </a:r>
            <a:endParaRPr/>
          </a:p>
        </p:txBody>
      </p:sp>
      <p:sp>
        <p:nvSpPr>
          <p:cNvPr id="682" name="Google Shape;682;g134beba847c_1_55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83" name="Google Shape;683;g134beba847c_1_5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34beba847c_1_48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Let’s find some Bug and view the Report</a:t>
            </a:r>
            <a:endParaRPr/>
          </a:p>
        </p:txBody>
      </p:sp>
      <p:sp>
        <p:nvSpPr>
          <p:cNvPr id="635" name="Google Shape;635;g134beba847c_1_48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36" name="Google Shape;636;g134beba847c_1_4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637" name="Google Shape;637;g134beba847c_1_48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Bug Reporting</a:t>
            </a:r>
            <a:endParaRPr/>
          </a:p>
        </p:txBody>
      </p:sp>
      <p:sp>
        <p:nvSpPr>
          <p:cNvPr id="638" name="Google Shape;638;g134beba847c_1_483"/>
          <p:cNvSpPr txBox="1"/>
          <p:nvPr/>
        </p:nvSpPr>
        <p:spPr>
          <a:xfrm>
            <a:off x="3445920" y="2968450"/>
            <a:ext cx="446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6D9E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https://academybugs.com/find-bugs/</a:t>
            </a:r>
            <a:endParaRPr dirty="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34beba847c_1_571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813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698" name="Google Shape;698;g134beba847c_1_57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99" name="Google Shape;699;g134beba847c_1_5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700" name="Google Shape;700;g134beba847c_1_571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Testing</a:t>
            </a:r>
            <a:endParaRPr/>
          </a:p>
        </p:txBody>
      </p:sp>
      <p:sp>
        <p:nvSpPr>
          <p:cNvPr id="701" name="Google Shape;701;g134beba847c_1_571"/>
          <p:cNvSpPr txBox="1">
            <a:spLocks noGrp="1"/>
          </p:cNvSpPr>
          <p:nvPr>
            <p:ph type="body" idx="4294967295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Find bugs on https://academybugs.com/find-bugs/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Play the game at https://cantunsee.space/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34beba847c_0_751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813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Reading</a:t>
            </a:r>
            <a:endParaRPr/>
          </a:p>
        </p:txBody>
      </p:sp>
      <p:sp>
        <p:nvSpPr>
          <p:cNvPr id="495" name="Google Shape;495;g134beba847c_0_75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96" name="Google Shape;496;g134beba847c_0_7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97" name="Google Shape;497;g134beba847c_0_751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Software Testing</a:t>
            </a:r>
            <a:endParaRPr/>
          </a:p>
        </p:txBody>
      </p:sp>
      <p:sp>
        <p:nvSpPr>
          <p:cNvPr id="498" name="Google Shape;498;g134beba847c_0_751"/>
          <p:cNvSpPr txBox="1"/>
          <p:nvPr/>
        </p:nvSpPr>
        <p:spPr>
          <a:xfrm>
            <a:off x="1497950" y="2906650"/>
            <a:ext cx="9057300" cy="2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 u="sng">
                <a:solidFill>
                  <a:srgbClr val="6D9E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https://www.softwaretestinghelp.com/tips-to-design-test-data-before-executing-your-test-cases/</a:t>
            </a:r>
            <a:endParaRPr sz="1600" u="sng">
              <a:solidFill>
                <a:srgbClr val="6D9EEB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 u="sng">
                <a:solidFill>
                  <a:srgbClr val="6D9EEB"/>
                </a:solidFill>
              </a:rPr>
              <a:t>https://medium.com/@faixan78620/create-the-perfect-test-data-for-hr-software-f2acced9e717</a:t>
            </a:r>
            <a:endParaRPr sz="1600" u="sng">
              <a:solidFill>
                <a:srgbClr val="6D9EEB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 u="sng">
                <a:solidFill>
                  <a:srgbClr val="6D9EEB"/>
                </a:solidFill>
              </a:rPr>
              <a:t>https://curiositysoftware.medium.com/5-test-data-challenges-that-every-cto-should-know-about-ac0180246d49</a:t>
            </a:r>
            <a:endParaRPr sz="1600" u="sng">
              <a:solidFill>
                <a:srgbClr val="6D9EEB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 u="sng">
                <a:solidFill>
                  <a:srgbClr val="6D9EE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https://istqb-main-web-prod.s3.amazonaws.com/media/documents/ISTQB_CTAL-TA_Syllabus_v3.1.2.pdf</a:t>
            </a:r>
            <a:endParaRPr sz="1600">
              <a:solidFill>
                <a:srgbClr val="6D9EEB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>
                <a:solidFill>
                  <a:srgbClr val="6D9EEB"/>
                </a:solidFill>
              </a:rPr>
              <a:t>1.5</a:t>
            </a:r>
            <a:endParaRPr sz="1600"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41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34beba847c_1_563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813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Reading</a:t>
            </a:r>
            <a:endParaRPr/>
          </a:p>
        </p:txBody>
      </p:sp>
      <p:sp>
        <p:nvSpPr>
          <p:cNvPr id="689" name="Google Shape;689;g134beba847c_1_56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90" name="Google Shape;690;g134beba847c_1_5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691" name="Google Shape;691;g134beba847c_1_56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Software Testing</a:t>
            </a:r>
            <a:endParaRPr/>
          </a:p>
        </p:txBody>
      </p:sp>
      <p:sp>
        <p:nvSpPr>
          <p:cNvPr id="692" name="Google Shape;692;g134beba847c_1_563"/>
          <p:cNvSpPr txBox="1"/>
          <p:nvPr/>
        </p:nvSpPr>
        <p:spPr>
          <a:xfrm>
            <a:off x="1497950" y="2906650"/>
            <a:ext cx="9057300" cy="2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>
                <a:solidFill>
                  <a:srgbClr val="6D9EEB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https://istqb-main-web-prod.s3.amazonaws.com/media/documents/ISTQB-CTFL_Syllabus_2018_v3.1.1.pdf</a:t>
            </a:r>
            <a:endParaRPr sz="1600">
              <a:solidFill>
                <a:srgbClr val="6D9EEB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>
                <a:solidFill>
                  <a:srgbClr val="6D9EEB"/>
                </a:solidFill>
              </a:rPr>
              <a:t>`1.4.2` subsection `Test Execution`</a:t>
            </a:r>
            <a:endParaRPr sz="1600">
              <a:solidFill>
                <a:srgbClr val="6D9EEB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>
                <a:solidFill>
                  <a:srgbClr val="6D9EEB"/>
                </a:solidFill>
              </a:rPr>
              <a:t>https://istqb-main-web-prod.s3.amazonaws.com/media/documents/ISTQB_CTAL-TA_Syllabus_v3.1.2.pdf</a:t>
            </a:r>
            <a:endParaRPr sz="1600">
              <a:solidFill>
                <a:srgbClr val="6D9EEB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>
                <a:solidFill>
                  <a:srgbClr val="6D9EEB"/>
                </a:solidFill>
              </a:rPr>
              <a:t>1.6</a:t>
            </a:r>
            <a:endParaRPr sz="1600">
              <a:solidFill>
                <a:srgbClr val="6D9EEB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>
                <a:solidFill>
                  <a:srgbClr val="6D9EEB"/>
                </a:solidFill>
              </a:rPr>
              <a:t>https://www.tutorialspoint.com/stlc/stlc_test_execution.htm</a:t>
            </a:r>
            <a:endParaRPr sz="1600">
              <a:solidFill>
                <a:srgbClr val="6D9EEB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endParaRPr sz="1600">
              <a:solidFill>
                <a:srgbClr val="6D9EEB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>
                <a:solidFill>
                  <a:srgbClr val="6D9EEB"/>
                </a:solidFill>
              </a:rPr>
              <a:t>http://www.softwaretestingstuff.com/2010/10/common-problems-in-bug-tracking.html</a:t>
            </a:r>
            <a:endParaRPr sz="16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77a2243f2_1_1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Revisit Test Cases and Risk Assessment from previous day</a:t>
            </a:r>
            <a:endParaRPr/>
          </a:p>
        </p:txBody>
      </p:sp>
      <p:sp>
        <p:nvSpPr>
          <p:cNvPr id="217" name="Google Shape;217;g1377a2243f2_1_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18" name="Google Shape;218;g1377a2243f2_1_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791" name="Google Shape;791;p17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Instructor Notes</a:t>
            </a:r>
            <a:endParaRPr/>
          </a:p>
        </p:txBody>
      </p:sp>
      <p:sp>
        <p:nvSpPr>
          <p:cNvPr id="792" name="Google Shape;792;p1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793" name="Google Shape;7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6627d56f0_1_0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Test Data and Its Importance</a:t>
            </a:r>
            <a:endParaRPr/>
          </a:p>
        </p:txBody>
      </p:sp>
      <p:sp>
        <p:nvSpPr>
          <p:cNvPr id="224" name="Google Shape;224;g136627d56f0_1_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25" name="Google Shape;225;g136627d56f0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6627d56f0_1_14"/>
          <p:cNvSpPr txBox="1">
            <a:spLocks noGrp="1"/>
          </p:cNvSpPr>
          <p:nvPr>
            <p:ph type="body" idx="4294967295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00000"/>
                </a:solidFill>
              </a:rPr>
              <a:t>Data that is used in testing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data is used to verify that the application works as-expected given the decided set of input data</a:t>
            </a:r>
            <a:endParaRPr dirty="0"/>
          </a:p>
          <a:p>
            <a:pPr marL="9144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data may consist of synthetic (fake) or representative (real) values for any given input field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g136627d56f0_1_14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813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Test Data</a:t>
            </a:r>
            <a:endParaRPr/>
          </a:p>
        </p:txBody>
      </p:sp>
      <p:sp>
        <p:nvSpPr>
          <p:cNvPr id="241" name="Google Shape;241;g136627d56f0_1_1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42" name="Google Shape;242;g136627d56f0_1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43" name="Google Shape;243;g136627d56f0_1_14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6627d56f0_1_22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Importance of Test Data</a:t>
            </a:r>
            <a:endParaRPr/>
          </a:p>
        </p:txBody>
      </p:sp>
      <p:sp>
        <p:nvSpPr>
          <p:cNvPr id="249" name="Google Shape;249;g136627d56f0_1_2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50" name="Google Shape;250;g136627d56f0_1_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51" name="Google Shape;251;g136627d56f0_1_22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</a:t>
            </a:r>
            <a:endParaRPr/>
          </a:p>
        </p:txBody>
      </p:sp>
      <p:pic>
        <p:nvPicPr>
          <p:cNvPr id="252" name="Google Shape;252;g136627d56f0_1_22" descr="https://www.softwaretestinghelp.com/wp-content/qa/uploads/2017/05/TDM-Time-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6175" y="638650"/>
            <a:ext cx="3437600" cy="29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36627d56f0_1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3650" y="3973825"/>
            <a:ext cx="4646363" cy="24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36627d56f0_1_22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900" cy="3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Preparation &amp; maintenance of test data consumes between 30%-60% of the tester’s time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Manual Test data practices create bottlenecks in CI/CD pipelines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6627d56f0_1_63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0" cy="51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Test data is ideal if it identifies all application errors with minimum size of data set</a:t>
            </a:r>
            <a:endParaRPr/>
          </a:p>
        </p:txBody>
      </p:sp>
      <p:sp>
        <p:nvSpPr>
          <p:cNvPr id="260" name="Google Shape;260;g136627d56f0_1_6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61" name="Google Shape;261;g136627d56f0_1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62" name="Google Shape;262;g136627d56f0_1_6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4beba847c_0_96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68" name="Google Shape;268;g134beba847c_0_96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69" name="Google Shape;269;g134beba847c_0_9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70" name="Google Shape;270;g134beba847c_0_962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</a:t>
            </a:r>
            <a:endParaRPr/>
          </a:p>
        </p:txBody>
      </p:sp>
      <p:sp>
        <p:nvSpPr>
          <p:cNvPr id="271" name="Google Shape;271;g134beba847c_0_962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10058400" cy="6741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You are designing test cases for Whatsapp. You want to test if the Whatsapp shows correct messaging history for all types of user. Identify what test data you would need?</a:t>
            </a:r>
            <a:endParaRPr/>
          </a:p>
        </p:txBody>
      </p:sp>
      <p:sp>
        <p:nvSpPr>
          <p:cNvPr id="272" name="Google Shape;272;g134beba847c_0_962"/>
          <p:cNvSpPr txBox="1">
            <a:spLocks noGrp="1"/>
          </p:cNvSpPr>
          <p:nvPr>
            <p:ph type="body" idx="1"/>
          </p:nvPr>
        </p:nvSpPr>
        <p:spPr>
          <a:xfrm>
            <a:off x="1143000" y="2622225"/>
            <a:ext cx="10058400" cy="23775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A new user with no messaging history/call history</a:t>
            </a:r>
            <a:endParaRPr/>
          </a:p>
          <a:p>
            <a: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A very old user with lots of messaging history. Messages including</a:t>
            </a:r>
            <a:endParaRPr/>
          </a:p>
          <a:p>
            <a: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Images</a:t>
            </a:r>
            <a:endParaRPr/>
          </a:p>
          <a:p>
            <a: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Text</a:t>
            </a:r>
            <a:endParaRPr/>
          </a:p>
          <a:p>
            <a: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Voice</a:t>
            </a:r>
            <a:endParaRPr/>
          </a:p>
          <a:p>
            <a: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An old user that switched mobiles between android / IOS</a:t>
            </a:r>
            <a:endParaRPr/>
          </a:p>
          <a:p>
            <a: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Old user who deleted their account and then recreated 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TechLift 1">
      <a:dk1>
        <a:srgbClr val="333333"/>
      </a:dk1>
      <a:lt1>
        <a:srgbClr val="F2F2F2"/>
      </a:lt1>
      <a:dk2>
        <a:srgbClr val="273C75"/>
      </a:dk2>
      <a:lt2>
        <a:srgbClr val="FDB823"/>
      </a:lt2>
      <a:accent1>
        <a:srgbClr val="0BE881"/>
      </a:accent1>
      <a:accent2>
        <a:srgbClr val="FED330"/>
      </a:accent2>
      <a:accent3>
        <a:srgbClr val="0097E6"/>
      </a:accent3>
      <a:accent4>
        <a:srgbClr val="FA8231"/>
      </a:accent4>
      <a:accent5>
        <a:srgbClr val="8E44AD"/>
      </a:accent5>
      <a:accent6>
        <a:srgbClr val="FA8231"/>
      </a:accent6>
      <a:hlink>
        <a:srgbClr val="ED1B2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1618</Words>
  <Application>Microsoft Office PowerPoint</Application>
  <PresentationFormat>Widescreen</PresentationFormat>
  <Paragraphs>341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Roboto Thin</vt:lpstr>
      <vt:lpstr>Noto Sans Symbols</vt:lpstr>
      <vt:lpstr>Calibri</vt:lpstr>
      <vt:lpstr>Roboto Medium</vt:lpstr>
      <vt:lpstr>Roboto</vt:lpstr>
      <vt:lpstr>Theme1</vt:lpstr>
      <vt:lpstr>Fundamentals</vt:lpstr>
      <vt:lpstr>What you will learn Today</vt:lpstr>
      <vt:lpstr>Table of Content</vt:lpstr>
      <vt:lpstr>Revisit Test Cases and Risk Assessment from previous day</vt:lpstr>
      <vt:lpstr>Test Data and Its Importance</vt:lpstr>
      <vt:lpstr>Test Data</vt:lpstr>
      <vt:lpstr>Importance of Test Data</vt:lpstr>
      <vt:lpstr>Test data is ideal if it identifies all application errors with minimum size of data set</vt:lpstr>
      <vt:lpstr>Example</vt:lpstr>
      <vt:lpstr>How to Create Test Data</vt:lpstr>
      <vt:lpstr>Challenges in Preparing Test Data</vt:lpstr>
      <vt:lpstr>Test Data Creation Criteria</vt:lpstr>
      <vt:lpstr>Test Data Management Strategies</vt:lpstr>
      <vt:lpstr>Test Environments</vt:lpstr>
      <vt:lpstr>Test Environment</vt:lpstr>
      <vt:lpstr>Different Major Available Environments</vt:lpstr>
      <vt:lpstr>Setting Up Test Environments</vt:lpstr>
      <vt:lpstr>Setting Up Test Environments</vt:lpstr>
      <vt:lpstr>Test Environments Management</vt:lpstr>
      <vt:lpstr>Test Execution</vt:lpstr>
      <vt:lpstr>Test Execution</vt:lpstr>
      <vt:lpstr>Test Execution Entry Criteria</vt:lpstr>
      <vt:lpstr>Test Execution Basic Tasks</vt:lpstr>
      <vt:lpstr>Test Execution Prioritization</vt:lpstr>
      <vt:lpstr>Test Execution Tracking</vt:lpstr>
      <vt:lpstr>Bug Reporting</vt:lpstr>
      <vt:lpstr>Bug Reporting</vt:lpstr>
      <vt:lpstr>Bug Report</vt:lpstr>
      <vt:lpstr>Bug Report</vt:lpstr>
      <vt:lpstr>Bug’s Lifecycle</vt:lpstr>
      <vt:lpstr>Bug’s Severity Levels</vt:lpstr>
      <vt:lpstr>Challenges of Bug Reporting</vt:lpstr>
      <vt:lpstr>Bug Reasons</vt:lpstr>
      <vt:lpstr>Exercise</vt:lpstr>
      <vt:lpstr>Reading Break and Exercise</vt:lpstr>
      <vt:lpstr>Let’s find some Bug and view the Report</vt:lpstr>
      <vt:lpstr>Exercise</vt:lpstr>
      <vt:lpstr>Reading</vt:lpstr>
      <vt:lpstr>Reading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>P@SHA;TechLift</dc:creator>
  <cp:lastModifiedBy>Maria Azmat</cp:lastModifiedBy>
  <cp:revision>34</cp:revision>
  <dcterms:created xsi:type="dcterms:W3CDTF">2022-05-13T01:00:56Z</dcterms:created>
  <dcterms:modified xsi:type="dcterms:W3CDTF">2022-10-24T18:16:43Z</dcterms:modified>
</cp:coreProperties>
</file>