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318" r:id="rId9"/>
    <p:sldId id="264" r:id="rId10"/>
    <p:sldId id="265" r:id="rId11"/>
    <p:sldId id="269" r:id="rId12"/>
    <p:sldId id="270" r:id="rId13"/>
    <p:sldId id="271" r:id="rId14"/>
    <p:sldId id="273" r:id="rId15"/>
    <p:sldId id="274" r:id="rId16"/>
    <p:sldId id="275" r:id="rId17"/>
    <p:sldId id="276" r:id="rId18"/>
    <p:sldId id="277" r:id="rId19"/>
    <p:sldId id="278" r:id="rId20"/>
    <p:sldId id="281" r:id="rId21"/>
    <p:sldId id="282" r:id="rId22"/>
    <p:sldId id="283" r:id="rId23"/>
    <p:sldId id="284" r:id="rId24"/>
    <p:sldId id="285" r:id="rId25"/>
    <p:sldId id="286" r:id="rId26"/>
    <p:sldId id="317" r:id="rId27"/>
    <p:sldId id="31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279" r:id="rId45"/>
    <p:sldId id="305" r:id="rId46"/>
    <p:sldId id="319" r:id="rId47"/>
    <p:sldId id="268" r:id="rId48"/>
    <p:sldId id="306" r:id="rId49"/>
    <p:sldId id="280" r:id="rId50"/>
    <p:sldId id="304" r:id="rId51"/>
    <p:sldId id="314" r:id="rId52"/>
  </p:sldIdLst>
  <p:sldSz cx="12192000" cy="6858000"/>
  <p:notesSz cx="6858000" cy="9144000"/>
  <p:embeddedFontLst>
    <p:embeddedFont>
      <p:font typeface="Calibri" panose="020F0502020204030204" pitchFamily="34" charset="0"/>
      <p:regular r:id="rId54"/>
      <p:bold r:id="rId55"/>
      <p:italic r:id="rId56"/>
      <p:boldItalic r:id="rId57"/>
    </p:embeddedFont>
    <p:embeddedFont>
      <p:font typeface="Century Gothic" panose="020B0502020202020204" pitchFamily="34" charset="0"/>
      <p:regular r:id="rId58"/>
      <p:bold r:id="rId59"/>
      <p:italic r:id="rId60"/>
      <p:boldItalic r:id="rId61"/>
    </p:embeddedFont>
    <p:embeddedFont>
      <p:font typeface="Palatino Linotype" panose="02040502050505030304" pitchFamily="18"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8" roundtripDataSignature="AMtx7mi0h6sSgPfo517s2M4SqTOGblQd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E6F5CF-7D15-45D1-A8F8-98C9B5ABF965}">
  <a:tblStyle styleId="{42E6F5CF-7D15-45D1-A8F8-98C9B5ABF965}" styleName="Table_0">
    <a:wholeTbl>
      <a:tcTxStyle b="off" i="off">
        <a:font>
          <a:latin typeface="Palatino Linotype"/>
          <a:ea typeface="Palatino Linotype"/>
          <a:cs typeface="Palatino Linotyp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BF2"/>
          </a:solidFill>
        </a:fill>
      </a:tcStyle>
    </a:wholeTbl>
    <a:band1H>
      <a:tcTxStyle b="off" i="off"/>
      <a:tcStyle>
        <a:tcBdr/>
        <a:fill>
          <a:solidFill>
            <a:srgbClr val="D1D5E5"/>
          </a:solidFill>
        </a:fill>
      </a:tcStyle>
    </a:band1H>
    <a:band2H>
      <a:tcTxStyle b="off" i="off"/>
      <a:tcStyle>
        <a:tcBdr/>
      </a:tcStyle>
    </a:band2H>
    <a:band1V>
      <a:tcTxStyle b="off" i="off"/>
      <a:tcStyle>
        <a:tcBdr/>
        <a:fill>
          <a:solidFill>
            <a:srgbClr val="D1D5E5"/>
          </a:solidFill>
        </a:fill>
      </a:tcStyle>
    </a:band1V>
    <a:band2V>
      <a:tcTxStyle b="off" i="off"/>
      <a:tcStyle>
        <a:tcBdr/>
      </a:tcStyle>
    </a:band2V>
    <a:lastCol>
      <a:tcTxStyle b="on" i="off">
        <a:font>
          <a:latin typeface="Palatino Linotype"/>
          <a:ea typeface="Palatino Linotype"/>
          <a:cs typeface="Palatino Linotype"/>
        </a:font>
        <a:schemeClr val="lt1"/>
      </a:tcTxStyle>
      <a:tcStyle>
        <a:tcBdr/>
        <a:fill>
          <a:solidFill>
            <a:schemeClr val="accent1"/>
          </a:solidFill>
        </a:fill>
      </a:tcStyle>
    </a:lastCol>
    <a:firstCol>
      <a:tcTxStyle b="on" i="off">
        <a:font>
          <a:latin typeface="Palatino Linotype"/>
          <a:ea typeface="Palatino Linotype"/>
          <a:cs typeface="Palatino Linotype"/>
        </a:font>
        <a:schemeClr val="lt1"/>
      </a:tcTxStyle>
      <a:tcStyle>
        <a:tcBdr/>
        <a:fill>
          <a:solidFill>
            <a:schemeClr val="accent1"/>
          </a:solidFill>
        </a:fill>
      </a:tcStyle>
    </a:firstCol>
    <a:lastRow>
      <a:tcTxStyle b="on" i="off">
        <a:font>
          <a:latin typeface="Palatino Linotype"/>
          <a:ea typeface="Palatino Linotype"/>
          <a:cs typeface="Palatino Linotyp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Palatino Linotype"/>
          <a:ea typeface="Palatino Linotype"/>
          <a:cs typeface="Palatino Linotyp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79"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32f18bb13e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g132f18bb13e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ff9b2a162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11ff9b2a162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33d966333d_1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133d966333d_1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fc6fecf3f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11fc6fecf3f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34f773a95b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g134f773a95b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f42e5aa38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f42e5aa38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34f773a95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g134f773a95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ff9b2a162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g11ff9b2a162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ff9b2a162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g11ff9b2a162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ff9b2a162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9" name="Google Shape;389;g11ff9b2a162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2002541ac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32002541ac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59ecf77c4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g1359ecf77c4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33d966333d_1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g133d966333d_1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ff9b2a162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g11ff9b2a162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1ff9b2a162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11ff9b2a162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ff9b2a162_0_1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g11ff9b2a162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1ff9b2a162_0_1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g11ff9b2a162_0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33d966a7a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5" name="Google Shape;465;g133d966a7a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33d966a7a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6" name="Google Shape;476;g133d966a7a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33d966a7a1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g133d966a7a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33d966a7a1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2" name="Google Shape;502;g133d966a7a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2002541a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32002541a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ff9b2a162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0" name="Google Shape;510;g11ff9b2a162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3d966a7a1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8" name="Google Shape;518;g133d966a7a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33d966a7a1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g133d966a7a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33d966a7a1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4" name="Google Shape;534;g133d966a7a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33d966a7a1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2" name="Google Shape;542;g133d966a7a1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33d966a7a1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8" name="Google Shape;558;g133d966a7a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33d966a7a1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6" name="Google Shape;566;g133d966a7a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33d966a7a1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4" name="Google Shape;574;g133d966a7a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33d966a7a1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5" name="Google Shape;585;g133d966a7a1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33d966a7a1_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5" name="Google Shape;595;g133d966a7a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17153c93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g1317153c93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33d966a7a1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3" name="Google Shape;603;g133d966a7a1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3d966a7a1_0_3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1" name="Google Shape;611;g133d966a7a1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359ecf77c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g1359ecf77c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359ecf77c4_0_3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5" name="Google Shape;635;g1359ecf77c4_0_3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59ecf77c4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g1359ecf77c4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4620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ff9b2a162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11ff9b2a162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359ecf77c4_0_3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4" name="Google Shape;644;g1359ecf77c4_0_3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359ecf77c4_0_1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g1359ecf77c4_0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359ecf77c4_0_3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g1359ecf77c4_0_3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9" name="Google Shape;72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3d966333d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133d966333d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33d966333d_0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133d966333d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850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33d966333d_1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133d966333d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pic>
        <p:nvPicPr>
          <p:cNvPr id="20" name="Google Shape;20;p19"/>
          <p:cNvPicPr preferRelativeResize="0"/>
          <p:nvPr/>
        </p:nvPicPr>
        <p:blipFill rotWithShape="1">
          <a:blip r:embed="rId3">
            <a:alphaModFix/>
          </a:blip>
          <a:srcRect/>
          <a:stretch/>
        </p:blipFill>
        <p:spPr>
          <a:xfrm>
            <a:off x="1097280" y="745920"/>
            <a:ext cx="2725899" cy="900000"/>
          </a:xfrm>
          <a:prstGeom prst="rect">
            <a:avLst/>
          </a:prstGeom>
          <a:noFill/>
          <a:ln>
            <a:noFill/>
          </a:ln>
        </p:spPr>
      </p:pic>
      <p:pic>
        <p:nvPicPr>
          <p:cNvPr id="21" name="Google Shape;21;p19"/>
          <p:cNvPicPr preferRelativeResize="0"/>
          <p:nvPr/>
        </p:nvPicPr>
        <p:blipFill rotWithShape="1">
          <a:blip r:embed="rId4">
            <a:alphaModFix/>
          </a:blip>
          <a:srcRect/>
          <a:stretch/>
        </p:blipFill>
        <p:spPr>
          <a:xfrm>
            <a:off x="1097280" y="6138311"/>
            <a:ext cx="1065405" cy="360000"/>
          </a:xfrm>
          <a:prstGeom prst="rect">
            <a:avLst/>
          </a:prstGeom>
          <a:noFill/>
          <a:ln>
            <a:noFill/>
          </a:ln>
        </p:spPr>
      </p:pic>
      <p:pic>
        <p:nvPicPr>
          <p:cNvPr id="22" name="Google Shape;22;p19"/>
          <p:cNvPicPr preferRelativeResize="0"/>
          <p:nvPr/>
        </p:nvPicPr>
        <p:blipFill rotWithShape="1">
          <a:blip r:embed="rId5">
            <a:alphaModFix/>
          </a:blip>
          <a:srcRect/>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d">
  <p:cSld name="End">
    <p:bg>
      <p:bgPr>
        <a:solidFill>
          <a:schemeClr val="accent3"/>
        </a:solidFill>
        <a:effectLst/>
      </p:bgPr>
    </p:bg>
    <p:spTree>
      <p:nvGrpSpPr>
        <p:cNvPr id="1" name="Shape 89"/>
        <p:cNvGrpSpPr/>
        <p:nvPr/>
      </p:nvGrpSpPr>
      <p:grpSpPr>
        <a:xfrm>
          <a:off x="0" y="0"/>
          <a:ext cx="0" cy="0"/>
          <a:chOff x="0" y="0"/>
          <a:chExt cx="0" cy="0"/>
        </a:xfrm>
      </p:grpSpPr>
      <p:sp>
        <p:nvSpPr>
          <p:cNvPr id="90" name="Google Shape;90;p3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92" name="Google Shape;92;p34"/>
          <p:cNvCxnSpPr/>
          <p:nvPr/>
        </p:nvCxnSpPr>
        <p:spPr>
          <a:xfrm>
            <a:off x="1171575" y="4343400"/>
            <a:ext cx="9906000" cy="0"/>
          </a:xfrm>
          <a:prstGeom prst="straightConnector1">
            <a:avLst/>
          </a:prstGeom>
          <a:noFill/>
          <a:ln w="76200" cap="sq" cmpd="sng">
            <a:solidFill>
              <a:schemeClr val="lt2"/>
            </a:solidFill>
            <a:prstDash val="solid"/>
            <a:round/>
            <a:headEnd type="none" w="sm" len="sm"/>
            <a:tailEnd type="none" w="sm" len="sm"/>
          </a:ln>
        </p:spPr>
      </p:cxnSp>
      <p:sp>
        <p:nvSpPr>
          <p:cNvPr id="93" name="Google Shape;93;p3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 Alternate">
  <p:cSld name="Title Slide - Alternate">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0"/>
          <p:cNvSpPr/>
          <p:nvPr/>
        </p:nvSpPr>
        <p:spPr>
          <a:xfrm>
            <a:off x="0" y="5598621"/>
            <a:ext cx="12192000" cy="12593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7" name="Google Shape;97;p20"/>
          <p:cNvSpPr txBox="1">
            <a:spLocks noGrp="1"/>
          </p:cNvSpPr>
          <p:nvPr>
            <p:ph type="ctrTitle"/>
          </p:nvPr>
        </p:nvSpPr>
        <p:spPr>
          <a:xfrm>
            <a:off x="1097280" y="1645920"/>
            <a:ext cx="10058400" cy="427548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98" name="Google Shape;98;p20"/>
          <p:cNvPicPr preferRelativeResize="0"/>
          <p:nvPr/>
        </p:nvPicPr>
        <p:blipFill rotWithShape="1">
          <a:blip r:embed="rId3">
            <a:alphaModFix/>
          </a:blip>
          <a:srcRect/>
          <a:stretch/>
        </p:blipFill>
        <p:spPr>
          <a:xfrm>
            <a:off x="1097280" y="745920"/>
            <a:ext cx="2725899" cy="900000"/>
          </a:xfrm>
          <a:prstGeom prst="rect">
            <a:avLst/>
          </a:prstGeom>
          <a:noFill/>
          <a:ln>
            <a:noFill/>
          </a:ln>
        </p:spPr>
      </p:pic>
      <p:pic>
        <p:nvPicPr>
          <p:cNvPr id="99" name="Google Shape;99;p20"/>
          <p:cNvPicPr preferRelativeResize="0"/>
          <p:nvPr/>
        </p:nvPicPr>
        <p:blipFill rotWithShape="1">
          <a:blip r:embed="rId4">
            <a:alphaModFix/>
          </a:blip>
          <a:srcRect/>
          <a:stretch/>
        </p:blipFill>
        <p:spPr>
          <a:xfrm>
            <a:off x="1097280" y="6138311"/>
            <a:ext cx="1065405" cy="360000"/>
          </a:xfrm>
          <a:prstGeom prst="rect">
            <a:avLst/>
          </a:prstGeom>
          <a:noFill/>
          <a:ln>
            <a:noFill/>
          </a:ln>
        </p:spPr>
      </p:pic>
      <p:pic>
        <p:nvPicPr>
          <p:cNvPr id="100" name="Google Shape;100;p20"/>
          <p:cNvPicPr preferRelativeResize="0"/>
          <p:nvPr/>
        </p:nvPicPr>
        <p:blipFill rotWithShape="1">
          <a:blip r:embed="rId5">
            <a:alphaModFix/>
          </a:blip>
          <a:srcRect/>
          <a:stretch/>
        </p:blipFill>
        <p:spPr>
          <a:xfrm>
            <a:off x="2460229" y="5958311"/>
            <a:ext cx="751043" cy="720000"/>
          </a:xfrm>
          <a:prstGeom prst="rect">
            <a:avLst/>
          </a:prstGeom>
          <a:noFill/>
          <a:ln>
            <a:noFill/>
          </a:ln>
        </p:spPr>
      </p:pic>
      <p:sp>
        <p:nvSpPr>
          <p:cNvPr id="101" name="Google Shape;101;p20"/>
          <p:cNvSpPr txBox="1">
            <a:spLocks noGrp="1"/>
          </p:cNvSpPr>
          <p:nvPr>
            <p:ph type="subTitle" idx="1"/>
          </p:nvPr>
        </p:nvSpPr>
        <p:spPr>
          <a:xfrm>
            <a:off x="1097280" y="228600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2"/>
        <p:cNvGrpSpPr/>
        <p:nvPr/>
      </p:nvGrpSpPr>
      <p:grpSpPr>
        <a:xfrm>
          <a:off x="0" y="0"/>
          <a:ext cx="0" cy="0"/>
          <a:chOff x="0" y="0"/>
          <a:chExt cx="0" cy="0"/>
        </a:xfrm>
      </p:grpSpPr>
      <p:sp>
        <p:nvSpPr>
          <p:cNvPr id="103" name="Google Shape;103;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5" name="Google Shape;105;p2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06" name="Google Shape;106;p25"/>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07" name="Google Shape;107;p2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25"/>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5"/>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6"/>
          <p:cNvSpPr txBox="1">
            <a:spLocks noGrp="1"/>
          </p:cNvSpPr>
          <p:nvPr>
            <p:ph type="body" idx="1"/>
          </p:nvPr>
        </p:nvSpPr>
        <p:spPr>
          <a:xfrm>
            <a:off x="1097279"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4" name="Google Shape;114;p26"/>
          <p:cNvSpPr txBox="1">
            <a:spLocks noGrp="1"/>
          </p:cNvSpPr>
          <p:nvPr>
            <p:ph type="body" idx="2"/>
          </p:nvPr>
        </p:nvSpPr>
        <p:spPr>
          <a:xfrm>
            <a:off x="79156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15" name="Google Shape;115;p26"/>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16" name="Google Shape;116;p26"/>
          <p:cNvSpPr txBox="1">
            <a:spLocks noGrp="1"/>
          </p:cNvSpPr>
          <p:nvPr>
            <p:ph type="body" idx="3"/>
          </p:nvPr>
        </p:nvSpPr>
        <p:spPr>
          <a:xfrm>
            <a:off x="45064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7" name="Google Shape;117;p2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6"/>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6"/>
          <p:cNvSpPr txBox="1">
            <a:spLocks noGrp="1"/>
          </p:cNvSpPr>
          <p:nvPr>
            <p:ph type="title" idx="4"/>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sp>
        <p:nvSpPr>
          <p:cNvPr id="122" name="Google Shape;122;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4" name="Google Shape;124;p2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5" name="Google Shape;125;p2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6" name="Google Shape;126;p2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27" name="Google Shape;127;p27"/>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28" name="Google Shape;128;p2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27"/>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7"/>
          <p:cNvSpPr txBox="1">
            <a:spLocks noGrp="1"/>
          </p:cNvSpPr>
          <p:nvPr>
            <p:ph type="title" idx="5"/>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mparison">
  <p:cSld name="Three Comparison">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8"/>
          <p:cNvSpPr txBox="1">
            <a:spLocks noGrp="1"/>
          </p:cNvSpPr>
          <p:nvPr>
            <p:ph type="body" idx="1"/>
          </p:nvPr>
        </p:nvSpPr>
        <p:spPr>
          <a:xfrm>
            <a:off x="10972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5" name="Google Shape;135;p28"/>
          <p:cNvSpPr txBox="1">
            <a:spLocks noGrp="1"/>
          </p:cNvSpPr>
          <p:nvPr>
            <p:ph type="body" idx="2"/>
          </p:nvPr>
        </p:nvSpPr>
        <p:spPr>
          <a:xfrm>
            <a:off x="10972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6" name="Google Shape;136;p28"/>
          <p:cNvSpPr txBox="1">
            <a:spLocks noGrp="1"/>
          </p:cNvSpPr>
          <p:nvPr>
            <p:ph type="body" idx="3"/>
          </p:nvPr>
        </p:nvSpPr>
        <p:spPr>
          <a:xfrm>
            <a:off x="45064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7" name="Google Shape;137;p28"/>
          <p:cNvSpPr txBox="1">
            <a:spLocks noGrp="1"/>
          </p:cNvSpPr>
          <p:nvPr>
            <p:ph type="body" idx="4"/>
          </p:nvPr>
        </p:nvSpPr>
        <p:spPr>
          <a:xfrm>
            <a:off x="45064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38" name="Google Shape;138;p28"/>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39" name="Google Shape;139;p28"/>
          <p:cNvSpPr txBox="1">
            <a:spLocks noGrp="1"/>
          </p:cNvSpPr>
          <p:nvPr>
            <p:ph type="body" idx="5"/>
          </p:nvPr>
        </p:nvSpPr>
        <p:spPr>
          <a:xfrm>
            <a:off x="7915680" y="1850285"/>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40" name="Google Shape;140;p28"/>
          <p:cNvSpPr txBox="1">
            <a:spLocks noGrp="1"/>
          </p:cNvSpPr>
          <p:nvPr>
            <p:ph type="body" idx="6"/>
          </p:nvPr>
        </p:nvSpPr>
        <p:spPr>
          <a:xfrm>
            <a:off x="7915680" y="2586567"/>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1" name="Google Shape;141;p2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3" name="Google Shape;143;p28"/>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txBox="1">
            <a:spLocks noGrp="1"/>
          </p:cNvSpPr>
          <p:nvPr>
            <p:ph type="title" idx="7"/>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quare Picture with Caption">
  <p:cSld name="Square Picture with Caption">
    <p:spTree>
      <p:nvGrpSpPr>
        <p:cNvPr id="1" name="Shape 145"/>
        <p:cNvGrpSpPr/>
        <p:nvPr/>
      </p:nvGrpSpPr>
      <p:grpSpPr>
        <a:xfrm>
          <a:off x="0" y="0"/>
          <a:ext cx="0" cy="0"/>
          <a:chOff x="0" y="0"/>
          <a:chExt cx="0" cy="0"/>
        </a:xfrm>
      </p:grpSpPr>
      <p:sp>
        <p:nvSpPr>
          <p:cNvPr id="146" name="Google Shape;146;p33"/>
          <p:cNvSpPr>
            <a:spLocks noGrp="1"/>
          </p:cNvSpPr>
          <p:nvPr>
            <p:ph type="pic" idx="2"/>
          </p:nvPr>
        </p:nvSpPr>
        <p:spPr>
          <a:xfrm>
            <a:off x="5391150" y="0"/>
            <a:ext cx="6864856" cy="6864856"/>
          </a:xfrm>
          <a:prstGeom prst="rect">
            <a:avLst/>
          </a:prstGeom>
          <a:noFill/>
          <a:ln>
            <a:noFill/>
          </a:ln>
        </p:spPr>
      </p:sp>
      <p:sp>
        <p:nvSpPr>
          <p:cNvPr id="147" name="Google Shape;147;p33"/>
          <p:cNvSpPr/>
          <p:nvPr/>
        </p:nvSpPr>
        <p:spPr>
          <a:xfrm>
            <a:off x="0" y="0"/>
            <a:ext cx="5391149"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3"/>
          <p:cNvSpPr txBox="1">
            <a:spLocks noGrp="1"/>
          </p:cNvSpPr>
          <p:nvPr>
            <p:ph type="title"/>
          </p:nvPr>
        </p:nvSpPr>
        <p:spPr>
          <a:xfrm>
            <a:off x="838200" y="645505"/>
            <a:ext cx="424815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3"/>
          <p:cNvSpPr txBox="1">
            <a:spLocks noGrp="1"/>
          </p:cNvSpPr>
          <p:nvPr>
            <p:ph type="body" idx="1"/>
          </p:nvPr>
        </p:nvSpPr>
        <p:spPr>
          <a:xfrm>
            <a:off x="838200" y="2977226"/>
            <a:ext cx="424815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pic>
        <p:nvPicPr>
          <p:cNvPr id="150" name="Google Shape;150;p33"/>
          <p:cNvPicPr preferRelativeResize="0"/>
          <p:nvPr/>
        </p:nvPicPr>
        <p:blipFill rotWithShape="1">
          <a:blip r:embed="rId2">
            <a:alphaModFix/>
          </a:blip>
          <a:srcRect l="6481" t="7062" r="3738" b="8935"/>
          <a:stretch/>
        </p:blipFill>
        <p:spPr>
          <a:xfrm>
            <a:off x="1097280" y="6481397"/>
            <a:ext cx="569369" cy="180000"/>
          </a:xfrm>
          <a:prstGeom prst="rect">
            <a:avLst/>
          </a:prstGeom>
          <a:noFill/>
          <a:ln>
            <a:noFill/>
          </a:ln>
        </p:spPr>
      </p:pic>
      <p:pic>
        <p:nvPicPr>
          <p:cNvPr id="151" name="Google Shape;151;p33"/>
          <p:cNvPicPr preferRelativeResize="0"/>
          <p:nvPr/>
        </p:nvPicPr>
        <p:blipFill rotWithShape="1">
          <a:blip r:embed="rId3">
            <a:alphaModFix/>
          </a:blip>
          <a:srcRect/>
          <a:stretch/>
        </p:blipFill>
        <p:spPr>
          <a:xfrm>
            <a:off x="1799100" y="6391397"/>
            <a:ext cx="375522" cy="360000"/>
          </a:xfrm>
          <a:prstGeom prst="rect">
            <a:avLst/>
          </a:prstGeom>
          <a:noFill/>
          <a:ln>
            <a:noFill/>
          </a:ln>
        </p:spPr>
      </p:pic>
      <p:pic>
        <p:nvPicPr>
          <p:cNvPr id="152" name="Google Shape;152;p33"/>
          <p:cNvPicPr preferRelativeResize="0"/>
          <p:nvPr/>
        </p:nvPicPr>
        <p:blipFill rotWithShape="1">
          <a:blip r:embed="rId4">
            <a:alphaModFix/>
          </a:blip>
          <a:srcRect/>
          <a:stretch/>
        </p:blipFill>
        <p:spPr>
          <a:xfrm>
            <a:off x="5687115" y="6391397"/>
            <a:ext cx="817770" cy="270000"/>
          </a:xfrm>
          <a:prstGeom prst="rect">
            <a:avLst/>
          </a:prstGeom>
          <a:noFill/>
          <a:ln>
            <a:noFill/>
          </a:ln>
        </p:spPr>
      </p:pic>
      <p:cxnSp>
        <p:nvCxnSpPr>
          <p:cNvPr id="153" name="Google Shape;153;p33"/>
          <p:cNvCxnSpPr/>
          <p:nvPr/>
        </p:nvCxnSpPr>
        <p:spPr>
          <a:xfrm>
            <a:off x="838200" y="2885289"/>
            <a:ext cx="4248150" cy="0"/>
          </a:xfrm>
          <a:prstGeom prst="straightConnector1">
            <a:avLst/>
          </a:prstGeom>
          <a:noFill/>
          <a:ln w="76200" cap="sq" cmpd="sng">
            <a:solidFill>
              <a:schemeClr val="accent3"/>
            </a:solidFill>
            <a:prstDash val="solid"/>
            <a:round/>
            <a:headEnd type="none" w="sm" len="sm"/>
            <a:tailEnd type="none" w="sm" len="sm"/>
          </a:ln>
        </p:spPr>
      </p:cxnSp>
      <p:sp>
        <p:nvSpPr>
          <p:cNvPr id="154" name="Google Shape;154;p3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p3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3"/>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8"/>
        <p:cNvGrpSpPr/>
        <p:nvPr/>
      </p:nvGrpSpPr>
      <p:grpSpPr>
        <a:xfrm>
          <a:off x="0" y="0"/>
          <a:ext cx="0" cy="0"/>
          <a:chOff x="0" y="0"/>
          <a:chExt cx="0" cy="0"/>
        </a:xfrm>
      </p:grpSpPr>
      <p:sp>
        <p:nvSpPr>
          <p:cNvPr id="159" name="Google Shape;159;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1" name="Google Shape;161;p3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3" name="Google Shape;163;p35"/>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5"/>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5"/>
        <p:cNvGrpSpPr/>
        <p:nvPr/>
      </p:nvGrpSpPr>
      <p:grpSpPr>
        <a:xfrm>
          <a:off x="0" y="0"/>
          <a:ext cx="0" cy="0"/>
          <a:chOff x="0" y="0"/>
          <a:chExt cx="0" cy="0"/>
        </a:xfrm>
      </p:grpSpPr>
      <p:sp>
        <p:nvSpPr>
          <p:cNvPr id="166" name="Google Shape;166;p3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8" name="Google Shape;168;p3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0" name="Google Shape;170;p36"/>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6"/>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172"/>
        <p:cNvGrpSpPr/>
        <p:nvPr/>
      </p:nvGrpSpPr>
      <p:grpSpPr>
        <a:xfrm>
          <a:off x="0" y="0"/>
          <a:ext cx="0" cy="0"/>
          <a:chOff x="0" y="0"/>
          <a:chExt cx="0" cy="0"/>
        </a:xfrm>
      </p:grpSpPr>
      <p:sp>
        <p:nvSpPr>
          <p:cNvPr id="173" name="Google Shape;173;g133d966a7a1_0_487"/>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4" name="Google Shape;174;g133d966a7a1_0_487"/>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rgbClr val="7F7F7F"/>
              </a:buClr>
              <a:buSzPts val="1800"/>
              <a:buChar char="•"/>
              <a:defRPr/>
            </a:lvl1pPr>
            <a:lvl2pPr marL="914400" lvl="1" indent="-342900" algn="l" rtl="0">
              <a:lnSpc>
                <a:spcPct val="100000"/>
              </a:lnSpc>
              <a:spcBef>
                <a:spcPts val="360"/>
              </a:spcBef>
              <a:spcAft>
                <a:spcPts val="0"/>
              </a:spcAft>
              <a:buClr>
                <a:srgbClr val="7F7F7F"/>
              </a:buClr>
              <a:buSzPts val="1800"/>
              <a:buChar char="o"/>
              <a:defRPr/>
            </a:lvl2pPr>
            <a:lvl3pPr marL="1371600" lvl="2" indent="-342900" algn="l" rtl="0">
              <a:lnSpc>
                <a:spcPct val="100000"/>
              </a:lnSpc>
              <a:spcBef>
                <a:spcPts val="360"/>
              </a:spcBef>
              <a:spcAft>
                <a:spcPts val="0"/>
              </a:spcAft>
              <a:buClr>
                <a:srgbClr val="7F7F7F"/>
              </a:buClr>
              <a:buSzPts val="1800"/>
              <a:buChar char="•"/>
              <a:defRPr/>
            </a:lvl3pPr>
            <a:lvl4pPr marL="1828800" lvl="3" indent="-342900" algn="l" rtl="0">
              <a:lnSpc>
                <a:spcPct val="100000"/>
              </a:lnSpc>
              <a:spcBef>
                <a:spcPts val="360"/>
              </a:spcBef>
              <a:spcAft>
                <a:spcPts val="0"/>
              </a:spcAft>
              <a:buClr>
                <a:srgbClr val="7F7F7F"/>
              </a:buClr>
              <a:buSzPts val="1800"/>
              <a:buChar char="o"/>
              <a:defRPr/>
            </a:lvl4pPr>
            <a:lvl5pPr marL="2286000" lvl="4" indent="-330200" algn="l" rtl="0">
              <a:lnSpc>
                <a:spcPct val="100000"/>
              </a:lnSpc>
              <a:spcBef>
                <a:spcPts val="320"/>
              </a:spcBef>
              <a:spcAft>
                <a:spcPts val="0"/>
              </a:spcAft>
              <a:buClr>
                <a:srgbClr val="7F7F7F"/>
              </a:buClr>
              <a:buSzPts val="1600"/>
              <a:buChar char="•"/>
              <a:defRPr/>
            </a:lvl5pPr>
            <a:lvl6pPr marL="2743200" lvl="5" indent="-330200" algn="l" rtl="0">
              <a:lnSpc>
                <a:spcPct val="100000"/>
              </a:lnSpc>
              <a:spcBef>
                <a:spcPts val="320"/>
              </a:spcBef>
              <a:spcAft>
                <a:spcPts val="0"/>
              </a:spcAft>
              <a:buClr>
                <a:srgbClr val="7F7F7F"/>
              </a:buClr>
              <a:buSzPts val="1600"/>
              <a:buChar char="o"/>
              <a:defRPr/>
            </a:lvl6pPr>
            <a:lvl7pPr marL="3200400" lvl="6" indent="-330200" algn="l" rtl="0">
              <a:lnSpc>
                <a:spcPct val="100000"/>
              </a:lnSpc>
              <a:spcBef>
                <a:spcPts val="320"/>
              </a:spcBef>
              <a:spcAft>
                <a:spcPts val="0"/>
              </a:spcAft>
              <a:buClr>
                <a:srgbClr val="7F7F7F"/>
              </a:buClr>
              <a:buSzPts val="1600"/>
              <a:buChar char="•"/>
              <a:defRPr/>
            </a:lvl7pPr>
            <a:lvl8pPr marL="3657600" lvl="7" indent="-330200" algn="l" rtl="0">
              <a:lnSpc>
                <a:spcPct val="100000"/>
              </a:lnSpc>
              <a:spcBef>
                <a:spcPts val="320"/>
              </a:spcBef>
              <a:spcAft>
                <a:spcPts val="0"/>
              </a:spcAft>
              <a:buClr>
                <a:srgbClr val="7F7F7F"/>
              </a:buClr>
              <a:buSzPts val="1600"/>
              <a:buChar char="o"/>
              <a:defRPr/>
            </a:lvl8pPr>
            <a:lvl9pPr marL="4114800" lvl="8" indent="-330200" algn="l" rtl="0">
              <a:lnSpc>
                <a:spcPct val="100000"/>
              </a:lnSpc>
              <a:spcBef>
                <a:spcPts val="320"/>
              </a:spcBef>
              <a:spcAft>
                <a:spcPts val="0"/>
              </a:spcAft>
              <a:buClr>
                <a:srgbClr val="7F7F7F"/>
              </a:buClr>
              <a:buSzPts val="1600"/>
              <a:buFont typeface="Arial"/>
              <a:buChar char="•"/>
              <a:defRPr/>
            </a:lvl9pPr>
          </a:lstStyle>
          <a:p>
            <a:endParaRPr/>
          </a:p>
        </p:txBody>
      </p:sp>
      <p:sp>
        <p:nvSpPr>
          <p:cNvPr id="175" name="Google Shape;175;g133d966a7a1_0_487"/>
          <p:cNvSpPr txBox="1">
            <a:spLocks noGrp="1"/>
          </p:cNvSpPr>
          <p:nvPr>
            <p:ph type="dt" idx="10"/>
          </p:nvPr>
        </p:nvSpPr>
        <p:spPr>
          <a:xfrm>
            <a:off x="8484463" y="6356350"/>
            <a:ext cx="2781300" cy="365100"/>
          </a:xfrm>
          <a:prstGeom prst="rect">
            <a:avLst/>
          </a:prstGeom>
          <a:noFill/>
          <a:ln>
            <a:noFill/>
          </a:ln>
        </p:spPr>
        <p:txBody>
          <a:bodyPr spcFirstLastPara="1" wrap="square" lIns="91425" tIns="45700" rIns="45700"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6" name="Google Shape;176;g133d966a7a1_0_487"/>
          <p:cNvSpPr txBox="1">
            <a:spLocks noGrp="1"/>
          </p:cNvSpPr>
          <p:nvPr>
            <p:ph type="ftr" idx="11"/>
          </p:nvPr>
        </p:nvSpPr>
        <p:spPr>
          <a:xfrm>
            <a:off x="878887" y="6356350"/>
            <a:ext cx="3797100" cy="365100"/>
          </a:xfrm>
          <a:prstGeom prst="rect">
            <a:avLst/>
          </a:prstGeom>
          <a:noFill/>
          <a:ln>
            <a:noFill/>
          </a:ln>
        </p:spPr>
        <p:txBody>
          <a:bodyPr spcFirstLastPara="1" wrap="square" lIns="45700"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7" name="Google Shape;177;g133d966a7a1_0_487"/>
          <p:cNvSpPr txBox="1">
            <a:spLocks noGrp="1"/>
          </p:cNvSpPr>
          <p:nvPr>
            <p:ph type="sldNum" idx="12"/>
          </p:nvPr>
        </p:nvSpPr>
        <p:spPr>
          <a:xfrm>
            <a:off x="11391037" y="6356350"/>
            <a:ext cx="749100" cy="365100"/>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6" name="Google Shape;26;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27" name="Google Shape;27;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2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2">
  <p:cSld name="OBJECT_2">
    <p:spTree>
      <p:nvGrpSpPr>
        <p:cNvPr id="1" name="Shape 178"/>
        <p:cNvGrpSpPr/>
        <p:nvPr/>
      </p:nvGrpSpPr>
      <p:grpSpPr>
        <a:xfrm>
          <a:off x="0" y="0"/>
          <a:ext cx="0" cy="0"/>
          <a:chOff x="0" y="0"/>
          <a:chExt cx="0" cy="0"/>
        </a:xfrm>
      </p:grpSpPr>
      <p:sp>
        <p:nvSpPr>
          <p:cNvPr id="179" name="Google Shape;179;g133d966a7a1_0_628"/>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0" name="Google Shape;180;g133d966a7a1_0_628"/>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rgbClr val="7F7F7F"/>
              </a:buClr>
              <a:buSzPts val="1800"/>
              <a:buChar char="•"/>
              <a:defRPr/>
            </a:lvl1pPr>
            <a:lvl2pPr marL="914400" lvl="1" indent="-342900" algn="l" rtl="0">
              <a:lnSpc>
                <a:spcPct val="100000"/>
              </a:lnSpc>
              <a:spcBef>
                <a:spcPts val="360"/>
              </a:spcBef>
              <a:spcAft>
                <a:spcPts val="0"/>
              </a:spcAft>
              <a:buClr>
                <a:srgbClr val="7F7F7F"/>
              </a:buClr>
              <a:buSzPts val="1800"/>
              <a:buChar char="o"/>
              <a:defRPr/>
            </a:lvl2pPr>
            <a:lvl3pPr marL="1371600" lvl="2" indent="-342900" algn="l" rtl="0">
              <a:lnSpc>
                <a:spcPct val="100000"/>
              </a:lnSpc>
              <a:spcBef>
                <a:spcPts val="360"/>
              </a:spcBef>
              <a:spcAft>
                <a:spcPts val="0"/>
              </a:spcAft>
              <a:buClr>
                <a:srgbClr val="7F7F7F"/>
              </a:buClr>
              <a:buSzPts val="1800"/>
              <a:buChar char="•"/>
              <a:defRPr/>
            </a:lvl3pPr>
            <a:lvl4pPr marL="1828800" lvl="3" indent="-342900" algn="l" rtl="0">
              <a:lnSpc>
                <a:spcPct val="100000"/>
              </a:lnSpc>
              <a:spcBef>
                <a:spcPts val="360"/>
              </a:spcBef>
              <a:spcAft>
                <a:spcPts val="0"/>
              </a:spcAft>
              <a:buClr>
                <a:srgbClr val="7F7F7F"/>
              </a:buClr>
              <a:buSzPts val="1800"/>
              <a:buChar char="o"/>
              <a:defRPr/>
            </a:lvl4pPr>
            <a:lvl5pPr marL="2286000" lvl="4" indent="-330200" algn="l" rtl="0">
              <a:lnSpc>
                <a:spcPct val="100000"/>
              </a:lnSpc>
              <a:spcBef>
                <a:spcPts val="320"/>
              </a:spcBef>
              <a:spcAft>
                <a:spcPts val="0"/>
              </a:spcAft>
              <a:buClr>
                <a:srgbClr val="7F7F7F"/>
              </a:buClr>
              <a:buSzPts val="1600"/>
              <a:buChar char="•"/>
              <a:defRPr/>
            </a:lvl5pPr>
            <a:lvl6pPr marL="2743200" lvl="5" indent="-330200" algn="l" rtl="0">
              <a:lnSpc>
                <a:spcPct val="100000"/>
              </a:lnSpc>
              <a:spcBef>
                <a:spcPts val="320"/>
              </a:spcBef>
              <a:spcAft>
                <a:spcPts val="0"/>
              </a:spcAft>
              <a:buClr>
                <a:srgbClr val="7F7F7F"/>
              </a:buClr>
              <a:buSzPts val="1600"/>
              <a:buChar char="o"/>
              <a:defRPr/>
            </a:lvl6pPr>
            <a:lvl7pPr marL="3200400" lvl="6" indent="-330200" algn="l" rtl="0">
              <a:lnSpc>
                <a:spcPct val="100000"/>
              </a:lnSpc>
              <a:spcBef>
                <a:spcPts val="320"/>
              </a:spcBef>
              <a:spcAft>
                <a:spcPts val="0"/>
              </a:spcAft>
              <a:buClr>
                <a:srgbClr val="7F7F7F"/>
              </a:buClr>
              <a:buSzPts val="1600"/>
              <a:buChar char="•"/>
              <a:defRPr/>
            </a:lvl7pPr>
            <a:lvl8pPr marL="3657600" lvl="7" indent="-330200" algn="l" rtl="0">
              <a:lnSpc>
                <a:spcPct val="100000"/>
              </a:lnSpc>
              <a:spcBef>
                <a:spcPts val="320"/>
              </a:spcBef>
              <a:spcAft>
                <a:spcPts val="0"/>
              </a:spcAft>
              <a:buClr>
                <a:srgbClr val="7F7F7F"/>
              </a:buClr>
              <a:buSzPts val="1600"/>
              <a:buChar char="o"/>
              <a:defRPr/>
            </a:lvl8pPr>
            <a:lvl9pPr marL="4114800" lvl="8" indent="-330200" algn="l" rtl="0">
              <a:lnSpc>
                <a:spcPct val="100000"/>
              </a:lnSpc>
              <a:spcBef>
                <a:spcPts val="320"/>
              </a:spcBef>
              <a:spcAft>
                <a:spcPts val="0"/>
              </a:spcAft>
              <a:buClr>
                <a:srgbClr val="7F7F7F"/>
              </a:buClr>
              <a:buSzPts val="1600"/>
              <a:buFont typeface="Arial"/>
              <a:buChar char="•"/>
              <a:defRPr/>
            </a:lvl9pPr>
          </a:lstStyle>
          <a:p>
            <a:endParaRPr/>
          </a:p>
        </p:txBody>
      </p:sp>
      <p:sp>
        <p:nvSpPr>
          <p:cNvPr id="181" name="Google Shape;181;g133d966a7a1_0_628"/>
          <p:cNvSpPr txBox="1">
            <a:spLocks noGrp="1"/>
          </p:cNvSpPr>
          <p:nvPr>
            <p:ph type="dt" idx="10"/>
          </p:nvPr>
        </p:nvSpPr>
        <p:spPr>
          <a:xfrm>
            <a:off x="8484463" y="6356350"/>
            <a:ext cx="2781300" cy="365100"/>
          </a:xfrm>
          <a:prstGeom prst="rect">
            <a:avLst/>
          </a:prstGeom>
          <a:noFill/>
          <a:ln>
            <a:noFill/>
          </a:ln>
        </p:spPr>
        <p:txBody>
          <a:bodyPr spcFirstLastPara="1" wrap="square" lIns="91425" tIns="45700" rIns="45700"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2" name="Google Shape;182;g133d966a7a1_0_628"/>
          <p:cNvSpPr txBox="1">
            <a:spLocks noGrp="1"/>
          </p:cNvSpPr>
          <p:nvPr>
            <p:ph type="ftr" idx="11"/>
          </p:nvPr>
        </p:nvSpPr>
        <p:spPr>
          <a:xfrm>
            <a:off x="878887" y="6356350"/>
            <a:ext cx="3797100" cy="365100"/>
          </a:xfrm>
          <a:prstGeom prst="rect">
            <a:avLst/>
          </a:prstGeom>
          <a:noFill/>
          <a:ln>
            <a:noFill/>
          </a:ln>
        </p:spPr>
        <p:txBody>
          <a:bodyPr spcFirstLastPara="1" wrap="square" lIns="45700"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3" name="Google Shape;183;g133d966a7a1_0_628"/>
          <p:cNvSpPr txBox="1">
            <a:spLocks noGrp="1"/>
          </p:cNvSpPr>
          <p:nvPr>
            <p:ph type="sldNum" idx="12"/>
          </p:nvPr>
        </p:nvSpPr>
        <p:spPr>
          <a:xfrm>
            <a:off x="11391037" y="6356350"/>
            <a:ext cx="749100" cy="365100"/>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3" name="Google Shape;33;p21"/>
          <p:cNvPicPr preferRelativeResize="0"/>
          <p:nvPr/>
        </p:nvPicPr>
        <p:blipFill rotWithShape="1">
          <a:blip r:embed="rId3">
            <a:alphaModFix/>
          </a:blip>
          <a:srcRect l="6481" t="7062" r="3738" b="8935"/>
          <a:stretch/>
        </p:blipFill>
        <p:spPr>
          <a:xfrm>
            <a:off x="1097280" y="6481397"/>
            <a:ext cx="569369" cy="180000"/>
          </a:xfrm>
          <a:prstGeom prst="rect">
            <a:avLst/>
          </a:prstGeom>
          <a:noFill/>
          <a:ln>
            <a:noFill/>
          </a:ln>
        </p:spPr>
      </p:pic>
      <p:pic>
        <p:nvPicPr>
          <p:cNvPr id="34" name="Google Shape;34;p21"/>
          <p:cNvPicPr preferRelativeResize="0"/>
          <p:nvPr/>
        </p:nvPicPr>
        <p:blipFill rotWithShape="1">
          <a:blip r:embed="rId4">
            <a:alphaModFix/>
          </a:blip>
          <a:srcRect/>
          <a:stretch/>
        </p:blipFill>
        <p:spPr>
          <a:xfrm>
            <a:off x="1799100" y="6391397"/>
            <a:ext cx="375522" cy="360000"/>
          </a:xfrm>
          <a:prstGeom prst="rect">
            <a:avLst/>
          </a:prstGeom>
          <a:noFill/>
          <a:ln>
            <a:noFill/>
          </a:ln>
        </p:spPr>
      </p:pic>
      <p:pic>
        <p:nvPicPr>
          <p:cNvPr id="35" name="Google Shape;35;p21"/>
          <p:cNvPicPr preferRelativeResize="0"/>
          <p:nvPr/>
        </p:nvPicPr>
        <p:blipFill rotWithShape="1">
          <a:blip r:embed="rId5">
            <a:alphaModFix/>
          </a:blip>
          <a:srcRect/>
          <a:stretch/>
        </p:blipFill>
        <p:spPr>
          <a:xfrm>
            <a:off x="5687115" y="6391397"/>
            <a:ext cx="817770" cy="270000"/>
          </a:xfrm>
          <a:prstGeom prst="rect">
            <a:avLst/>
          </a:prstGeom>
          <a:noFill/>
          <a:ln>
            <a:noFill/>
          </a:ln>
        </p:spPr>
      </p:pic>
      <p:sp>
        <p:nvSpPr>
          <p:cNvPr id="36" name="Google Shape;36;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Separator - Minor">
  <p:cSld name="Section Separator - Minor">
    <p:bg>
      <p:bgPr>
        <a:solidFill>
          <a:schemeClr val="lt1"/>
        </a:solidFill>
        <a:effectLst/>
      </p:bgPr>
    </p:bg>
    <p:spTree>
      <p:nvGrpSpPr>
        <p:cNvPr id="1" name="Shape 38"/>
        <p:cNvGrpSpPr/>
        <p:nvPr/>
      </p:nvGrpSpPr>
      <p:grpSpPr>
        <a:xfrm>
          <a:off x="0" y="0"/>
          <a:ext cx="0" cy="0"/>
          <a:chOff x="0" y="0"/>
          <a:chExt cx="0" cy="0"/>
        </a:xfrm>
      </p:grpSpPr>
      <p:sp>
        <p:nvSpPr>
          <p:cNvPr id="39" name="Google Shape;39;p2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1" name="Google Shape;41;p22"/>
          <p:cNvCxnSpPr/>
          <p:nvPr/>
        </p:nvCxnSpPr>
        <p:spPr>
          <a:xfrm>
            <a:off x="1171575" y="4343400"/>
            <a:ext cx="9906000" cy="0"/>
          </a:xfrm>
          <a:prstGeom prst="straightConnector1">
            <a:avLst/>
          </a:prstGeom>
          <a:noFill/>
          <a:ln w="152400" cap="sq" cmpd="sng">
            <a:solidFill>
              <a:schemeClr val="accent3"/>
            </a:solidFill>
            <a:prstDash val="solid"/>
            <a:round/>
            <a:headEnd type="none" w="sm" len="sm"/>
            <a:tailEnd type="none" w="sm" len="sm"/>
          </a:ln>
        </p:spPr>
      </p:cxnSp>
      <p:sp>
        <p:nvSpPr>
          <p:cNvPr id="42" name="Google Shape;42;p2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2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2"/>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8" name="Google Shape;48;p29"/>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49" name="Google Shape;49;p29"/>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29"/>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9"/>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ey Point">
  <p:cSld name="Key Point">
    <p:bg>
      <p:bgPr>
        <a:solidFill>
          <a:schemeClr val="lt1"/>
        </a:solidFill>
        <a:effectLst/>
      </p:bgPr>
    </p:bg>
    <p:spTree>
      <p:nvGrpSpPr>
        <p:cNvPr id="1" name="Shape 53"/>
        <p:cNvGrpSpPr/>
        <p:nvPr/>
      </p:nvGrpSpPr>
      <p:grpSpPr>
        <a:xfrm>
          <a:off x="0" y="0"/>
          <a:ext cx="0" cy="0"/>
          <a:chOff x="0" y="0"/>
          <a:chExt cx="0" cy="0"/>
        </a:xfrm>
      </p:grpSpPr>
      <p:sp>
        <p:nvSpPr>
          <p:cNvPr id="54" name="Google Shape;54;p24"/>
          <p:cNvSpPr txBox="1">
            <a:spLocks noGrp="1"/>
          </p:cNvSpPr>
          <p:nvPr>
            <p:ph type="ctrTitle"/>
          </p:nvPr>
        </p:nvSpPr>
        <p:spPr>
          <a:xfrm>
            <a:off x="1097280" y="758951"/>
            <a:ext cx="10058400" cy="5146549"/>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5" name="Google Shape;55;p24"/>
          <p:cNvCxnSpPr/>
          <p:nvPr/>
        </p:nvCxnSpPr>
        <p:spPr>
          <a:xfrm>
            <a:off x="1143000" y="5895975"/>
            <a:ext cx="10012680" cy="9525"/>
          </a:xfrm>
          <a:prstGeom prst="straightConnector1">
            <a:avLst/>
          </a:prstGeom>
          <a:noFill/>
          <a:ln w="152400" cap="sq" cmpd="sng">
            <a:solidFill>
              <a:schemeClr val="accent3"/>
            </a:solidFill>
            <a:prstDash val="solid"/>
            <a:round/>
            <a:headEnd type="none" w="sm" len="sm"/>
            <a:tailEnd type="none" w="sm" len="sm"/>
          </a:ln>
        </p:spPr>
      </p:cxnSp>
      <p:sp>
        <p:nvSpPr>
          <p:cNvPr id="56" name="Google Shape;56;p24"/>
          <p:cNvSpPr txBox="1"/>
          <p:nvPr/>
        </p:nvSpPr>
        <p:spPr>
          <a:xfrm>
            <a:off x="10393193" y="167670"/>
            <a:ext cx="1114426" cy="1569660"/>
          </a:xfrm>
          <a:prstGeom prst="rect">
            <a:avLst/>
          </a:prstGeom>
          <a:noFill/>
          <a:ln>
            <a:noFill/>
          </a:ln>
          <a:effectLst>
            <a:outerShdw blurRad="63500" sx="102000" sy="102000" algn="ctr" rotWithShape="0">
              <a:srgbClr val="D9D9D9">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accent3"/>
                </a:solidFill>
                <a:latin typeface="Arial"/>
                <a:ea typeface="Arial"/>
                <a:cs typeface="Arial"/>
                <a:sym typeface="Arial"/>
              </a:rPr>
              <a:t>🢇</a:t>
            </a:r>
            <a:endParaRPr sz="9600" b="1" i="0" u="none" strike="noStrike" cap="none">
              <a:solidFill>
                <a:schemeClr val="accent3"/>
              </a:solidFill>
              <a:latin typeface="Arial"/>
              <a:ea typeface="Arial"/>
              <a:cs typeface="Arial"/>
              <a:sym typeface="Arial"/>
            </a:endParaRPr>
          </a:p>
        </p:txBody>
      </p:sp>
      <p:sp>
        <p:nvSpPr>
          <p:cNvPr id="57" name="Google Shape;57;p2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4"/>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4"/>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31"/>
          <p:cNvSpPr/>
          <p:nvPr/>
        </p:nvSpPr>
        <p:spPr>
          <a:xfrm>
            <a:off x="8141209" y="0"/>
            <a:ext cx="4050791"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31"/>
          <p:cNvCxnSpPr/>
          <p:nvPr/>
        </p:nvCxnSpPr>
        <p:spPr>
          <a:xfrm>
            <a:off x="8322906" y="2699177"/>
            <a:ext cx="3030894" cy="0"/>
          </a:xfrm>
          <a:prstGeom prst="straightConnector1">
            <a:avLst/>
          </a:prstGeom>
          <a:noFill/>
          <a:ln w="76200" cap="sq" cmpd="sng">
            <a:solidFill>
              <a:schemeClr val="lt2"/>
            </a:solidFill>
            <a:prstDash val="solid"/>
            <a:round/>
            <a:headEnd type="none" w="sm" len="sm"/>
            <a:tailEnd type="none" w="sm" len="sm"/>
          </a:ln>
        </p:spPr>
      </p:cxnSp>
      <p:sp>
        <p:nvSpPr>
          <p:cNvPr id="64" name="Google Shape;64;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7" name="Google Shape;67;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31"/>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32"/>
          <p:cNvSpPr>
            <a:spLocks noGrp="1"/>
          </p:cNvSpPr>
          <p:nvPr>
            <p:ph type="pic" idx="2"/>
          </p:nvPr>
        </p:nvSpPr>
        <p:spPr>
          <a:xfrm>
            <a:off x="15" y="0"/>
            <a:ext cx="12191985" cy="4600574"/>
          </a:xfrm>
          <a:prstGeom prst="rect">
            <a:avLst/>
          </a:prstGeom>
          <a:noFill/>
          <a:ln>
            <a:noFill/>
          </a:ln>
        </p:spPr>
      </p:sp>
      <p:sp>
        <p:nvSpPr>
          <p:cNvPr id="73" name="Google Shape;73;p32"/>
          <p:cNvSpPr/>
          <p:nvPr/>
        </p:nvSpPr>
        <p:spPr>
          <a:xfrm>
            <a:off x="0" y="4600575"/>
            <a:ext cx="12188825" cy="2257425"/>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2"/>
          <p:cNvSpPr txBox="1">
            <a:spLocks noGrp="1"/>
          </p:cNvSpPr>
          <p:nvPr>
            <p:ph type="title"/>
          </p:nvPr>
        </p:nvSpPr>
        <p:spPr>
          <a:xfrm>
            <a:off x="924115" y="4766395"/>
            <a:ext cx="10343769" cy="668611"/>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a:off x="924115" y="5435006"/>
            <a:ext cx="10343769" cy="757852"/>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000000"/>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pic>
        <p:nvPicPr>
          <p:cNvPr id="76" name="Google Shape;76;p32"/>
          <p:cNvPicPr preferRelativeResize="0"/>
          <p:nvPr/>
        </p:nvPicPr>
        <p:blipFill rotWithShape="1">
          <a:blip r:embed="rId2">
            <a:alphaModFix/>
          </a:blip>
          <a:srcRect l="6481" t="7062" r="3738" b="8935"/>
          <a:stretch/>
        </p:blipFill>
        <p:spPr>
          <a:xfrm>
            <a:off x="1097280" y="6481397"/>
            <a:ext cx="569369" cy="180000"/>
          </a:xfrm>
          <a:prstGeom prst="rect">
            <a:avLst/>
          </a:prstGeom>
          <a:noFill/>
          <a:ln>
            <a:noFill/>
          </a:ln>
        </p:spPr>
      </p:pic>
      <p:pic>
        <p:nvPicPr>
          <p:cNvPr id="77" name="Google Shape;77;p32"/>
          <p:cNvPicPr preferRelativeResize="0"/>
          <p:nvPr/>
        </p:nvPicPr>
        <p:blipFill rotWithShape="1">
          <a:blip r:embed="rId3">
            <a:alphaModFix/>
          </a:blip>
          <a:srcRect/>
          <a:stretch/>
        </p:blipFill>
        <p:spPr>
          <a:xfrm>
            <a:off x="1799100" y="6391397"/>
            <a:ext cx="375522" cy="360000"/>
          </a:xfrm>
          <a:prstGeom prst="rect">
            <a:avLst/>
          </a:prstGeom>
          <a:noFill/>
          <a:ln>
            <a:noFill/>
          </a:ln>
        </p:spPr>
      </p:pic>
      <p:pic>
        <p:nvPicPr>
          <p:cNvPr id="78" name="Google Shape;78;p32"/>
          <p:cNvPicPr preferRelativeResize="0"/>
          <p:nvPr/>
        </p:nvPicPr>
        <p:blipFill rotWithShape="1">
          <a:blip r:embed="rId4">
            <a:alphaModFix/>
          </a:blip>
          <a:srcRect/>
          <a:stretch/>
        </p:blipFill>
        <p:spPr>
          <a:xfrm>
            <a:off x="5687115" y="6391397"/>
            <a:ext cx="817770" cy="270000"/>
          </a:xfrm>
          <a:prstGeom prst="rect">
            <a:avLst/>
          </a:prstGeom>
          <a:noFill/>
          <a:ln>
            <a:noFill/>
          </a:ln>
        </p:spPr>
      </p:pic>
      <p:cxnSp>
        <p:nvCxnSpPr>
          <p:cNvPr id="79" name="Google Shape;79;p32"/>
          <p:cNvCxnSpPr/>
          <p:nvPr/>
        </p:nvCxnSpPr>
        <p:spPr>
          <a:xfrm>
            <a:off x="920940" y="5406763"/>
            <a:ext cx="10346944" cy="0"/>
          </a:xfrm>
          <a:prstGeom prst="straightConnector1">
            <a:avLst/>
          </a:prstGeom>
          <a:noFill/>
          <a:ln w="76200" cap="sq" cmpd="sng">
            <a:solidFill>
              <a:schemeClr val="accent3"/>
            </a:solidFill>
            <a:prstDash val="solid"/>
            <a:round/>
            <a:headEnd type="none" w="sm" len="sm"/>
            <a:tailEnd type="none" w="sm" len="sm"/>
          </a:ln>
        </p:spPr>
      </p:cxnSp>
      <p:sp>
        <p:nvSpPr>
          <p:cNvPr id="80" name="Google Shape;80;p3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2" name="Google Shape;82;p3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2"/>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4"/>
        <p:cNvGrpSpPr/>
        <p:nvPr/>
      </p:nvGrpSpPr>
      <p:grpSpPr>
        <a:xfrm>
          <a:off x="0" y="0"/>
          <a:ext cx="0" cy="0"/>
          <a:chOff x="0" y="0"/>
          <a:chExt cx="0" cy="0"/>
        </a:xfrm>
      </p:grpSpPr>
      <p:sp>
        <p:nvSpPr>
          <p:cNvPr id="85" name="Google Shape;85;p30"/>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30"/>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0"/>
          <p:cNvSpPr txBox="1">
            <a:spLocks noGrp="1"/>
          </p:cNvSpPr>
          <p:nvPr>
            <p:ph type="title"/>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200"/>
              </a:spcBef>
              <a:spcAft>
                <a:spcPts val="0"/>
              </a:spcAft>
              <a:buClr>
                <a:schemeClr val="accent3"/>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656565"/>
                </a:solidFill>
                <a:latin typeface="Arial"/>
                <a:ea typeface="Arial"/>
                <a:cs typeface="Arial"/>
                <a:sym typeface="Arial"/>
              </a:defRPr>
            </a:lvl9pPr>
          </a:lstStyle>
          <a:p>
            <a:endParaRPr/>
          </a:p>
        </p:txBody>
      </p:sp>
      <p:pic>
        <p:nvPicPr>
          <p:cNvPr id="12" name="Google Shape;12;p18"/>
          <p:cNvPicPr preferRelativeResize="0"/>
          <p:nvPr/>
        </p:nvPicPr>
        <p:blipFill rotWithShape="1">
          <a:blip r:embed="rId22">
            <a:alphaModFix/>
          </a:blip>
          <a:srcRect l="6481" t="7062" r="3738" b="8935"/>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23">
            <a:alphaModFix/>
          </a:blip>
          <a:srcRect/>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24">
            <a:alphaModFix/>
          </a:blip>
          <a:srcRect/>
          <a:stretch/>
        </p:blipFill>
        <p:spPr>
          <a:xfrm>
            <a:off x="5687115" y="6391397"/>
            <a:ext cx="817770" cy="270000"/>
          </a:xfrm>
          <a:prstGeom prst="rect">
            <a:avLst/>
          </a:prstGeom>
          <a:noFill/>
          <a:ln>
            <a:noFill/>
          </a:ln>
        </p:spPr>
      </p:pic>
      <p:sp>
        <p:nvSpPr>
          <p:cNvPr id="15" name="Google Shape;15;p1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s://reaction-docs-staging.reactioncommerce.com/docs/testing-matrix"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github.com/ruandrinho/jekyll/tree/153f24c4e4e00574fce074d8cc261a5f754a0e58/features"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istqb-main-web-prod.s3.amazonaws.com/media/documents/ISTQB_CTAL-TA_Syllabus_v3.1.2.pdf" TargetMode="External"/><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
          <p:cNvSpPr txBox="1">
            <a:spLocks noGrp="1"/>
          </p:cNvSpPr>
          <p:nvPr>
            <p:ph type="ctrTitle"/>
          </p:nvPr>
        </p:nvSpPr>
        <p:spPr>
          <a:xfrm>
            <a:off x="1097275" y="1805354"/>
            <a:ext cx="10058400" cy="251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7200"/>
              <a:buFont typeface="Arial"/>
              <a:buNone/>
            </a:pPr>
            <a:r>
              <a:rPr lang="en-US"/>
              <a:t>Fundamentals</a:t>
            </a:r>
            <a:endParaRPr/>
          </a:p>
        </p:txBody>
      </p:sp>
      <p:sp>
        <p:nvSpPr>
          <p:cNvPr id="189" name="Google Shape;189;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SOFTWARE QUALITY ASSURANCE (SQA)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32f18bb13e_0_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3" name="Google Shape;263;g132f18bb13e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sp>
        <p:nvSpPr>
          <p:cNvPr id="264" name="Google Shape;264;g132f18bb13e_0_9"/>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a Test Case</a:t>
            </a:r>
            <a:endParaRPr/>
          </a:p>
        </p:txBody>
      </p:sp>
      <p:pic>
        <p:nvPicPr>
          <p:cNvPr id="265" name="Google Shape;265;g132f18bb13e_0_9"/>
          <p:cNvPicPr preferRelativeResize="0"/>
          <p:nvPr/>
        </p:nvPicPr>
        <p:blipFill>
          <a:blip r:embed="rId3">
            <a:alphaModFix/>
          </a:blip>
          <a:stretch>
            <a:fillRect/>
          </a:stretch>
        </p:blipFill>
        <p:spPr>
          <a:xfrm>
            <a:off x="1596675" y="154700"/>
            <a:ext cx="8735900" cy="5174625"/>
          </a:xfrm>
          <a:prstGeom prst="rect">
            <a:avLst/>
          </a:prstGeom>
          <a:noFill/>
          <a:ln>
            <a:noFill/>
          </a:ln>
        </p:spPr>
      </p:pic>
      <p:sp>
        <p:nvSpPr>
          <p:cNvPr id="266" name="Google Shape;266;g132f18bb13e_0_9"/>
          <p:cNvSpPr txBox="1">
            <a:spLocks noGrp="1"/>
          </p:cNvSpPr>
          <p:nvPr>
            <p:ph type="title"/>
          </p:nvPr>
        </p:nvSpPr>
        <p:spPr>
          <a:xfrm>
            <a:off x="954615" y="5475495"/>
            <a:ext cx="10343700" cy="668700"/>
          </a:xfrm>
          <a:prstGeom prst="rect">
            <a:avLst/>
          </a:prstGeom>
        </p:spPr>
        <p:txBody>
          <a:bodyPr spcFirstLastPara="1" wrap="square" lIns="91425" tIns="0" rIns="91425" bIns="0" anchor="b" anchorCtr="0">
            <a:noAutofit/>
          </a:bodyPr>
          <a:lstStyle/>
          <a:p>
            <a:pPr marL="0" lvl="0" indent="0" algn="l" rtl="0">
              <a:spcBef>
                <a:spcPts val="0"/>
              </a:spcBef>
              <a:spcAft>
                <a:spcPts val="0"/>
              </a:spcAft>
              <a:buSzPts val="990"/>
              <a:buNone/>
            </a:pPr>
            <a:r>
              <a:rPr lang="en-US" sz="4800"/>
              <a:t>Standard Test Case Format</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1ff9b2a162_0_3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01" name="Google Shape;301;g11ff9b2a162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sp>
        <p:nvSpPr>
          <p:cNvPr id="302" name="Google Shape;302;g11ff9b2a162_0_39"/>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03" name="Google Shape;303;g11ff9b2a162_0_39"/>
          <p:cNvSpPr txBox="1">
            <a:spLocks noGrp="1"/>
          </p:cNvSpPr>
          <p:nvPr>
            <p:ph type="title"/>
          </p:nvPr>
        </p:nvSpPr>
        <p:spPr>
          <a:xfrm>
            <a:off x="8322906" y="415635"/>
            <a:ext cx="3030900" cy="2286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Process to write test cases</a:t>
            </a:r>
            <a:endParaRPr/>
          </a:p>
        </p:txBody>
      </p:sp>
      <p:pic>
        <p:nvPicPr>
          <p:cNvPr id="304" name="Google Shape;304;g11ff9b2a162_0_39"/>
          <p:cNvPicPr preferRelativeResize="0"/>
          <p:nvPr/>
        </p:nvPicPr>
        <p:blipFill>
          <a:blip r:embed="rId3">
            <a:alphaModFix/>
          </a:blip>
          <a:stretch>
            <a:fillRect/>
          </a:stretch>
        </p:blipFill>
        <p:spPr>
          <a:xfrm>
            <a:off x="2359500" y="261388"/>
            <a:ext cx="3030900" cy="62145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33d966333d_1_4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Case Design</a:t>
            </a:r>
            <a:endParaRPr sz="1400"/>
          </a:p>
        </p:txBody>
      </p:sp>
      <p:sp>
        <p:nvSpPr>
          <p:cNvPr id="310" name="Google Shape;310;g133d966333d_1_48"/>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11" name="Google Shape;311;g133d966333d_1_4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312" name="Google Shape;312;g133d966333d_1_48"/>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Determining in which test areas low-level or high-level test cases are appropriate</a:t>
            </a:r>
            <a:endParaRPr dirty="0"/>
          </a:p>
          <a:p>
            <a:pPr marL="384048" lvl="1" indent="-182880" algn="l" rtl="0">
              <a:lnSpc>
                <a:spcPct val="90000"/>
              </a:lnSpc>
              <a:spcBef>
                <a:spcPts val="400"/>
              </a:spcBef>
              <a:spcAft>
                <a:spcPts val="0"/>
              </a:spcAft>
              <a:buSzPts val="1800"/>
              <a:buChar char="►"/>
            </a:pPr>
            <a:r>
              <a:rPr lang="en-US" dirty="0"/>
              <a:t>Determining the test technique(s) that will enable the necessary coverage to be achieved. </a:t>
            </a:r>
            <a:endParaRPr dirty="0"/>
          </a:p>
          <a:p>
            <a:pPr marL="384048" lvl="1" indent="-182880" algn="l" rtl="0">
              <a:lnSpc>
                <a:spcPct val="90000"/>
              </a:lnSpc>
              <a:spcBef>
                <a:spcPts val="400"/>
              </a:spcBef>
              <a:spcAft>
                <a:spcPts val="0"/>
              </a:spcAft>
              <a:buSzPts val="1800"/>
              <a:buChar char="►"/>
            </a:pPr>
            <a:r>
              <a:rPr lang="en-US" dirty="0"/>
              <a:t>Using test techniques to design test cases and sets of test cases</a:t>
            </a:r>
            <a:endParaRPr dirty="0"/>
          </a:p>
          <a:p>
            <a:pPr marL="384048" lvl="1" indent="-182880" algn="l" rtl="0">
              <a:lnSpc>
                <a:spcPct val="90000"/>
              </a:lnSpc>
              <a:spcBef>
                <a:spcPts val="400"/>
              </a:spcBef>
              <a:spcAft>
                <a:spcPts val="0"/>
              </a:spcAft>
              <a:buSzPts val="1800"/>
              <a:buChar char="►"/>
            </a:pPr>
            <a:r>
              <a:rPr lang="en-US" dirty="0"/>
              <a:t>Identifying necessary test data to support test cases</a:t>
            </a:r>
            <a:endParaRPr dirty="0"/>
          </a:p>
          <a:p>
            <a:pPr marL="384048" lvl="1" indent="-182880" algn="l" rtl="0">
              <a:lnSpc>
                <a:spcPct val="90000"/>
              </a:lnSpc>
              <a:spcBef>
                <a:spcPts val="400"/>
              </a:spcBef>
              <a:spcAft>
                <a:spcPts val="0"/>
              </a:spcAft>
              <a:buSzPts val="1800"/>
              <a:buChar char="►"/>
            </a:pPr>
            <a:r>
              <a:rPr lang="en-US" dirty="0"/>
              <a:t>Designing the test environment and identifying any required infrastructure including tools</a:t>
            </a:r>
            <a:endParaRPr dirty="0"/>
          </a:p>
        </p:txBody>
      </p:sp>
      <p:sp>
        <p:nvSpPr>
          <p:cNvPr id="313" name="Google Shape;313;g133d966333d_1_4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1fc6fecf3f_0_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Case Design</a:t>
            </a:r>
            <a:endParaRPr sz="1400"/>
          </a:p>
        </p:txBody>
      </p:sp>
      <p:sp>
        <p:nvSpPr>
          <p:cNvPr id="319" name="Google Shape;319;g11fc6fecf3f_0_2"/>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20" name="Google Shape;320;g11fc6fecf3f_0_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sp>
        <p:nvSpPr>
          <p:cNvPr id="321" name="Google Shape;321;g11fc6fecf3f_0_2"/>
          <p:cNvSpPr txBox="1">
            <a:spLocks noGrp="1"/>
          </p:cNvSpPr>
          <p:nvPr>
            <p:ph type="title" idx="5"/>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22" name="Google Shape;322;g11fc6fecf3f_0_2"/>
          <p:cNvSpPr txBox="1">
            <a:spLocks noGrp="1"/>
          </p:cNvSpPr>
          <p:nvPr>
            <p:ph type="body" idx="2"/>
          </p:nvPr>
        </p:nvSpPr>
        <p:spPr>
          <a:xfrm>
            <a:off x="1097280" y="2582334"/>
            <a:ext cx="4937700" cy="3378300"/>
          </a:xfrm>
          <a:prstGeom prst="rect">
            <a:avLst/>
          </a:prstGeom>
        </p:spPr>
        <p:txBody>
          <a:bodyPr spcFirstLastPara="1" wrap="square" lIns="0" tIns="45700" rIns="0" bIns="45700" anchor="t" anchorCtr="0">
            <a:normAutofit fontScale="92500" lnSpcReduction="10000"/>
          </a:bodyPr>
          <a:lstStyle/>
          <a:p>
            <a:pPr marL="0" lvl="0" indent="0" algn="l" rtl="0">
              <a:spcBef>
                <a:spcPts val="1200"/>
              </a:spcBef>
              <a:spcAft>
                <a:spcPts val="0"/>
              </a:spcAft>
              <a:buNone/>
            </a:pPr>
            <a:r>
              <a:rPr lang="en-US" dirty="0"/>
              <a:t>A test case with abstract preconditions, input data, expected results, postconditions, and actions (where applicable).</a:t>
            </a:r>
            <a:endParaRPr dirty="0"/>
          </a:p>
          <a:p>
            <a:pPr marL="0" lvl="0" indent="0" algn="l" rtl="0">
              <a:spcBef>
                <a:spcPts val="1200"/>
              </a:spcBef>
              <a:spcAft>
                <a:spcPts val="0"/>
              </a:spcAft>
              <a:buNone/>
            </a:pPr>
            <a:r>
              <a:rPr lang="en-US" b="1" dirty="0"/>
              <a:t>Advantages :- </a:t>
            </a:r>
            <a:r>
              <a:rPr lang="en-US" dirty="0"/>
              <a:t>A tester is not bound to follow the test cases step by step and thus it gives a chance to explore more edge cases. This also increases the chance to find new bugs.</a:t>
            </a:r>
            <a:endParaRPr dirty="0"/>
          </a:p>
          <a:p>
            <a:pPr marL="0" lvl="0" indent="0" algn="l" rtl="0">
              <a:spcBef>
                <a:spcPts val="1200"/>
              </a:spcBef>
              <a:spcAft>
                <a:spcPts val="0"/>
              </a:spcAft>
              <a:buNone/>
            </a:pPr>
            <a:r>
              <a:rPr lang="en-US" b="1" dirty="0"/>
              <a:t>Disadvantages:- </a:t>
            </a:r>
            <a:r>
              <a:rPr lang="en-US" dirty="0"/>
              <a:t>Its disadvantage is that its not sure that all scenarios are covered and its difficult for an inexperienced tester to work with these test cases.</a:t>
            </a:r>
            <a:endParaRPr dirty="0"/>
          </a:p>
          <a:p>
            <a:pPr marL="0" lvl="0" indent="0" algn="l" rtl="0">
              <a:spcBef>
                <a:spcPts val="1200"/>
              </a:spcBef>
              <a:spcAft>
                <a:spcPts val="0"/>
              </a:spcAft>
              <a:buNone/>
            </a:pPr>
            <a:endParaRPr dirty="0"/>
          </a:p>
        </p:txBody>
      </p:sp>
      <p:sp>
        <p:nvSpPr>
          <p:cNvPr id="323" name="Google Shape;323;g11fc6fecf3f_0_2"/>
          <p:cNvSpPr txBox="1">
            <a:spLocks noGrp="1"/>
          </p:cNvSpPr>
          <p:nvPr>
            <p:ph type="body" idx="3"/>
          </p:nvPr>
        </p:nvSpPr>
        <p:spPr>
          <a:xfrm>
            <a:off x="6217920" y="1846052"/>
            <a:ext cx="4937700" cy="736200"/>
          </a:xfrm>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b="1"/>
              <a:t>Low Level Test Case</a:t>
            </a:r>
            <a:endParaRPr b="1"/>
          </a:p>
        </p:txBody>
      </p:sp>
      <p:sp>
        <p:nvSpPr>
          <p:cNvPr id="324" name="Google Shape;324;g11fc6fecf3f_0_2"/>
          <p:cNvSpPr txBox="1">
            <a:spLocks noGrp="1"/>
          </p:cNvSpPr>
          <p:nvPr>
            <p:ph type="body" idx="4"/>
          </p:nvPr>
        </p:nvSpPr>
        <p:spPr>
          <a:xfrm>
            <a:off x="6217920" y="2582334"/>
            <a:ext cx="4937700" cy="3378300"/>
          </a:xfrm>
          <a:prstGeom prst="rect">
            <a:avLst/>
          </a:prstGeom>
        </p:spPr>
        <p:txBody>
          <a:bodyPr spcFirstLastPara="1" wrap="square" lIns="0" tIns="45700" rIns="0" bIns="45700" anchor="t" anchorCtr="0">
            <a:normAutofit fontScale="92500" lnSpcReduction="10000"/>
          </a:bodyPr>
          <a:lstStyle/>
          <a:p>
            <a:pPr marL="0" lvl="0" indent="0" algn="l" rtl="0">
              <a:spcBef>
                <a:spcPts val="1200"/>
              </a:spcBef>
              <a:spcAft>
                <a:spcPts val="0"/>
              </a:spcAft>
              <a:buNone/>
            </a:pPr>
            <a:r>
              <a:rPr lang="en-US" dirty="0"/>
              <a:t>A test case with concrete values for preconditions, input data, expected results, postconditions, and a detailed description of actions (where applicable).</a:t>
            </a:r>
            <a:endParaRPr dirty="0"/>
          </a:p>
          <a:p>
            <a:pPr marL="0" lvl="0" indent="0" algn="l" rtl="0">
              <a:spcBef>
                <a:spcPts val="1200"/>
              </a:spcBef>
              <a:spcAft>
                <a:spcPts val="0"/>
              </a:spcAft>
              <a:buNone/>
            </a:pPr>
            <a:r>
              <a:rPr lang="en-US" b="1" dirty="0"/>
              <a:t>Advantages:-</a:t>
            </a:r>
            <a:r>
              <a:rPr lang="en-US" dirty="0"/>
              <a:t>Its advantages is that a tester is unlikely to miss bugs and also its easy for an inexperienced tester to work with these test cases as he can easily get the desired results by following steps.</a:t>
            </a:r>
            <a:endParaRPr dirty="0"/>
          </a:p>
          <a:p>
            <a:pPr marL="0" lvl="0" indent="0" algn="l" rtl="0">
              <a:spcBef>
                <a:spcPts val="1200"/>
              </a:spcBef>
              <a:spcAft>
                <a:spcPts val="0"/>
              </a:spcAft>
              <a:buNone/>
            </a:pPr>
            <a:r>
              <a:rPr lang="en-US" b="1" dirty="0"/>
              <a:t>Disadvantages:- </a:t>
            </a:r>
            <a:r>
              <a:rPr lang="en-US" dirty="0"/>
              <a:t>It’s a tedious to executes these test cases again and again and tester may not find job challenges.</a:t>
            </a:r>
            <a:endParaRPr dirty="0"/>
          </a:p>
          <a:p>
            <a:pPr marL="0" lvl="0" indent="0" algn="l" rtl="0">
              <a:spcBef>
                <a:spcPts val="1200"/>
              </a:spcBef>
              <a:spcAft>
                <a:spcPts val="0"/>
              </a:spcAft>
              <a:buNone/>
            </a:pPr>
            <a:endParaRPr dirty="0"/>
          </a:p>
        </p:txBody>
      </p:sp>
      <p:sp>
        <p:nvSpPr>
          <p:cNvPr id="325" name="Google Shape;325;g11fc6fecf3f_0_2"/>
          <p:cNvSpPr txBox="1">
            <a:spLocks noGrp="1"/>
          </p:cNvSpPr>
          <p:nvPr>
            <p:ph type="body" idx="3"/>
          </p:nvPr>
        </p:nvSpPr>
        <p:spPr>
          <a:xfrm>
            <a:off x="1097270" y="1846052"/>
            <a:ext cx="4937700" cy="736200"/>
          </a:xfrm>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b="1" dirty="0"/>
              <a:t>High Level Test Case</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134f773a95b_0_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40" name="Google Shape;340;g134f773a95b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
        <p:nvSpPr>
          <p:cNvPr id="341" name="Google Shape;341;g134f773a95b_0_9"/>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42" name="Google Shape;342;g134f773a95b_0_9"/>
          <p:cNvSpPr txBox="1">
            <a:spLocks noGrp="1"/>
          </p:cNvSpPr>
          <p:nvPr>
            <p:ph type="title"/>
          </p:nvPr>
        </p:nvSpPr>
        <p:spPr>
          <a:xfrm>
            <a:off x="8322906" y="415635"/>
            <a:ext cx="3030900" cy="2286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Review Process</a:t>
            </a:r>
            <a:endParaRPr/>
          </a:p>
        </p:txBody>
      </p:sp>
      <p:sp>
        <p:nvSpPr>
          <p:cNvPr id="343" name="Google Shape;343;g134f773a95b_0_9"/>
          <p:cNvSpPr txBox="1">
            <a:spLocks noGrp="1"/>
          </p:cNvSpPr>
          <p:nvPr>
            <p:ph type="body" idx="2"/>
          </p:nvPr>
        </p:nvSpPr>
        <p:spPr>
          <a:xfrm>
            <a:off x="8322906" y="2747356"/>
            <a:ext cx="3030900" cy="3379200"/>
          </a:xfrm>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None/>
            </a:pPr>
            <a:r>
              <a:rPr lang="en-US"/>
              <a:t>Review Types</a:t>
            </a:r>
            <a:endParaRPr/>
          </a:p>
          <a:p>
            <a:pPr marL="457200" lvl="0" indent="-323850" algn="l" rtl="0">
              <a:spcBef>
                <a:spcPts val="1200"/>
              </a:spcBef>
              <a:spcAft>
                <a:spcPts val="0"/>
              </a:spcAft>
              <a:buSzPts val="1500"/>
              <a:buChar char="-"/>
            </a:pPr>
            <a:r>
              <a:rPr lang="en-US"/>
              <a:t>Self-review</a:t>
            </a:r>
            <a:endParaRPr/>
          </a:p>
          <a:p>
            <a:pPr marL="457200" lvl="0" indent="-323850" algn="l" rtl="0">
              <a:spcBef>
                <a:spcPts val="0"/>
              </a:spcBef>
              <a:spcAft>
                <a:spcPts val="0"/>
              </a:spcAft>
              <a:buSzPts val="1500"/>
              <a:buChar char="-"/>
            </a:pPr>
            <a:r>
              <a:rPr lang="en-US"/>
              <a:t>Peer review</a:t>
            </a:r>
            <a:endParaRPr/>
          </a:p>
          <a:p>
            <a:pPr marL="457200" lvl="0" indent="-323850" algn="l" rtl="0">
              <a:spcBef>
                <a:spcPts val="0"/>
              </a:spcBef>
              <a:spcAft>
                <a:spcPts val="0"/>
              </a:spcAft>
              <a:buSzPts val="1500"/>
              <a:buChar char="-"/>
            </a:pPr>
            <a:r>
              <a:rPr lang="en-US"/>
              <a:t>Supervisory Review</a:t>
            </a:r>
            <a:endParaRPr/>
          </a:p>
          <a:p>
            <a:pPr marL="0" lvl="0" indent="0" algn="l" rtl="0">
              <a:spcBef>
                <a:spcPts val="1200"/>
              </a:spcBef>
              <a:spcAft>
                <a:spcPts val="0"/>
              </a:spcAft>
              <a:buNone/>
            </a:pPr>
            <a:endParaRPr/>
          </a:p>
        </p:txBody>
      </p:sp>
      <p:grpSp>
        <p:nvGrpSpPr>
          <p:cNvPr id="344" name="Google Shape;344;g134f773a95b_0_9"/>
          <p:cNvGrpSpPr/>
          <p:nvPr/>
        </p:nvGrpSpPr>
        <p:grpSpPr>
          <a:xfrm>
            <a:off x="2366817" y="632105"/>
            <a:ext cx="3113727" cy="5494716"/>
            <a:chOff x="2133750" y="662475"/>
            <a:chExt cx="2932775" cy="5240050"/>
          </a:xfrm>
        </p:grpSpPr>
        <p:pic>
          <p:nvPicPr>
            <p:cNvPr id="345" name="Google Shape;345;g134f773a95b_0_9"/>
            <p:cNvPicPr preferRelativeResize="0"/>
            <p:nvPr/>
          </p:nvPicPr>
          <p:blipFill rotWithShape="1">
            <a:blip r:embed="rId3">
              <a:alphaModFix/>
            </a:blip>
            <a:srcRect t="5095" r="73140" b="31056"/>
            <a:stretch/>
          </p:blipFill>
          <p:spPr>
            <a:xfrm>
              <a:off x="2133750" y="662475"/>
              <a:ext cx="2932775" cy="5240050"/>
            </a:xfrm>
            <a:prstGeom prst="rect">
              <a:avLst/>
            </a:prstGeom>
            <a:noFill/>
            <a:ln>
              <a:noFill/>
            </a:ln>
          </p:spPr>
        </p:pic>
        <p:sp>
          <p:nvSpPr>
            <p:cNvPr id="346" name="Google Shape;346;g134f773a95b_0_9"/>
            <p:cNvSpPr/>
            <p:nvPr/>
          </p:nvSpPr>
          <p:spPr>
            <a:xfrm>
              <a:off x="3372738" y="2612575"/>
              <a:ext cx="454800" cy="172200"/>
            </a:xfrm>
            <a:prstGeom prst="roundRect">
              <a:avLst>
                <a:gd name="adj" fmla="val 16667"/>
              </a:avLst>
            </a:prstGeom>
            <a:solidFill>
              <a:srgbClr val="FFFFFF"/>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f42e5aa385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52" name="Google Shape;352;gf42e5aa38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
        <p:nvSpPr>
          <p:cNvPr id="353" name="Google Shape;353;gf42e5aa385_0_0"/>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54" name="Google Shape;354;gf42e5aa385_0_0"/>
          <p:cNvSpPr txBox="1">
            <a:spLocks noGrp="1"/>
          </p:cNvSpPr>
          <p:nvPr>
            <p:ph type="title"/>
          </p:nvPr>
        </p:nvSpPr>
        <p:spPr>
          <a:xfrm>
            <a:off x="8322906" y="415635"/>
            <a:ext cx="3030900" cy="2286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States of a Test Case</a:t>
            </a:r>
            <a:endParaRPr/>
          </a:p>
        </p:txBody>
      </p:sp>
      <p:pic>
        <p:nvPicPr>
          <p:cNvPr id="356" name="Google Shape;356;gf42e5aa385_0_0"/>
          <p:cNvPicPr preferRelativeResize="0"/>
          <p:nvPr/>
        </p:nvPicPr>
        <p:blipFill>
          <a:blip r:embed="rId3">
            <a:alphaModFix/>
          </a:blip>
          <a:stretch>
            <a:fillRect/>
          </a:stretch>
        </p:blipFill>
        <p:spPr>
          <a:xfrm>
            <a:off x="937325" y="983952"/>
            <a:ext cx="6813274" cy="501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34f773a95b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Common Issues in Test Cases</a:t>
            </a:r>
            <a:endParaRPr sz="1400"/>
          </a:p>
        </p:txBody>
      </p:sp>
      <p:sp>
        <p:nvSpPr>
          <p:cNvPr id="362" name="Google Shape;362;g134f773a95b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63" name="Google Shape;363;g134f773a95b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364" name="Google Shape;364;g134f773a95b_0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65" name="Google Shape;365;g134f773a95b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Incomplete test cases.</a:t>
            </a:r>
            <a:endParaRPr dirty="0"/>
          </a:p>
          <a:p>
            <a:pPr marL="384048" lvl="1" indent="-182880" algn="l" rtl="0">
              <a:lnSpc>
                <a:spcPct val="90000"/>
              </a:lnSpc>
              <a:spcBef>
                <a:spcPts val="400"/>
              </a:spcBef>
              <a:spcAft>
                <a:spcPts val="0"/>
              </a:spcAft>
              <a:buSzPts val="1800"/>
              <a:buChar char="►"/>
            </a:pPr>
            <a:r>
              <a:rPr lang="en-US" dirty="0"/>
              <a:t>Missing negative test cases.</a:t>
            </a:r>
            <a:endParaRPr dirty="0"/>
          </a:p>
          <a:p>
            <a:pPr marL="384048" lvl="1" indent="-182880" algn="l" rtl="0">
              <a:lnSpc>
                <a:spcPct val="90000"/>
              </a:lnSpc>
              <a:spcBef>
                <a:spcPts val="400"/>
              </a:spcBef>
              <a:spcAft>
                <a:spcPts val="0"/>
              </a:spcAft>
              <a:buSzPts val="1800"/>
              <a:buChar char="►"/>
            </a:pPr>
            <a:r>
              <a:rPr lang="en-US" dirty="0"/>
              <a:t>No test data.</a:t>
            </a:r>
            <a:endParaRPr dirty="0"/>
          </a:p>
          <a:p>
            <a:pPr marL="384048" lvl="1" indent="-182880" algn="l" rtl="0">
              <a:lnSpc>
                <a:spcPct val="90000"/>
              </a:lnSpc>
              <a:spcBef>
                <a:spcPts val="400"/>
              </a:spcBef>
              <a:spcAft>
                <a:spcPts val="0"/>
              </a:spcAft>
              <a:buSzPts val="1800"/>
              <a:buChar char="►"/>
            </a:pPr>
            <a:r>
              <a:rPr lang="en-US" dirty="0"/>
              <a:t>Inappropriate/Incorrect test data.</a:t>
            </a:r>
            <a:endParaRPr dirty="0"/>
          </a:p>
          <a:p>
            <a:pPr marL="384048" lvl="1" indent="-182880" algn="l" rtl="0">
              <a:lnSpc>
                <a:spcPct val="90000"/>
              </a:lnSpc>
              <a:spcBef>
                <a:spcPts val="400"/>
              </a:spcBef>
              <a:spcAft>
                <a:spcPts val="0"/>
              </a:spcAft>
              <a:buSzPts val="1800"/>
              <a:buChar char="►"/>
            </a:pPr>
            <a:r>
              <a:rPr lang="en-US" dirty="0"/>
              <a:t>Incorrect Expected behavior.</a:t>
            </a:r>
            <a:endParaRPr dirty="0"/>
          </a:p>
          <a:p>
            <a:pPr marL="384048" lvl="1" indent="-182880" algn="l" rtl="0">
              <a:lnSpc>
                <a:spcPct val="90000"/>
              </a:lnSpc>
              <a:spcBef>
                <a:spcPts val="400"/>
              </a:spcBef>
              <a:spcAft>
                <a:spcPts val="0"/>
              </a:spcAft>
              <a:buSzPts val="1800"/>
              <a:buChar char="►"/>
            </a:pPr>
            <a:r>
              <a:rPr lang="en-US" dirty="0"/>
              <a:t>Grammatical problems.</a:t>
            </a:r>
            <a:endParaRPr dirty="0"/>
          </a:p>
          <a:p>
            <a:pPr marL="384048" lvl="1" indent="-182880" algn="l" rtl="0">
              <a:lnSpc>
                <a:spcPct val="90000"/>
              </a:lnSpc>
              <a:spcBef>
                <a:spcPts val="400"/>
              </a:spcBef>
              <a:spcAft>
                <a:spcPts val="0"/>
              </a:spcAft>
              <a:buSzPts val="1800"/>
              <a:buChar char="►"/>
            </a:pPr>
            <a:r>
              <a:rPr lang="en-US" dirty="0"/>
              <a:t>Spelling errors.</a:t>
            </a:r>
            <a:endParaRPr dirty="0"/>
          </a:p>
          <a:p>
            <a:pPr marL="384048" lvl="1" indent="-182880" algn="l" rtl="0">
              <a:lnSpc>
                <a:spcPct val="90000"/>
              </a:lnSpc>
              <a:spcBef>
                <a:spcPts val="400"/>
              </a:spcBef>
              <a:spcAft>
                <a:spcPts val="0"/>
              </a:spcAft>
              <a:buSzPts val="1800"/>
              <a:buChar char="►"/>
            </a:pPr>
            <a:r>
              <a:rPr lang="en-US" dirty="0"/>
              <a:t>Replication of Test Cases.</a:t>
            </a:r>
            <a:endParaRPr dirty="0"/>
          </a:p>
          <a:p>
            <a:pPr marL="384048" lvl="1" indent="-182880" algn="l" rtl="0">
              <a:lnSpc>
                <a:spcPct val="90000"/>
              </a:lnSpc>
              <a:spcBef>
                <a:spcPts val="400"/>
              </a:spcBef>
              <a:spcAft>
                <a:spcPts val="0"/>
              </a:spcAft>
              <a:buSzPts val="1800"/>
              <a:buChar char="►"/>
            </a:pPr>
            <a:r>
              <a:rPr lang="en-US" dirty="0"/>
              <a:t>Inconsistent tense/voice.</a:t>
            </a:r>
            <a:endParaRPr dirty="0"/>
          </a:p>
          <a:p>
            <a:pPr marL="384048" lvl="1" indent="-182880" algn="l" rtl="0">
              <a:lnSpc>
                <a:spcPct val="90000"/>
              </a:lnSpc>
              <a:spcBef>
                <a:spcPts val="400"/>
              </a:spcBef>
              <a:spcAft>
                <a:spcPts val="0"/>
              </a:spcAft>
              <a:buSzPts val="1800"/>
              <a:buChar char="►"/>
            </a:pPr>
            <a:r>
              <a:rPr lang="en-US" dirty="0"/>
              <a:t>Incomplete results/number of test runs.</a:t>
            </a:r>
            <a:endParaRPr dirty="0"/>
          </a:p>
          <a:p>
            <a:pPr marL="384048" lvl="1" indent="-182880" algn="l" rtl="0">
              <a:lnSpc>
                <a:spcPct val="90000"/>
              </a:lnSpc>
              <a:spcBef>
                <a:spcPts val="400"/>
              </a:spcBef>
              <a:spcAft>
                <a:spcPts val="0"/>
              </a:spcAft>
              <a:buSzPts val="1800"/>
              <a:buChar char="►"/>
            </a:pPr>
            <a:r>
              <a:rPr lang="en-US" dirty="0"/>
              <a:t>Defect information was not recorded in the test case.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11ff9b2a162_0_1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71" name="Google Shape;371;g11ff9b2a162_0_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sp>
        <p:nvSpPr>
          <p:cNvPr id="372" name="Google Shape;372;g11ff9b2a162_0_10"/>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73" name="Google Shape;373;g11ff9b2a162_0_10"/>
          <p:cNvSpPr txBox="1">
            <a:spLocks noGrp="1"/>
          </p:cNvSpPr>
          <p:nvPr>
            <p:ph type="title"/>
          </p:nvPr>
        </p:nvSpPr>
        <p:spPr>
          <a:xfrm>
            <a:off x="924140" y="5475495"/>
            <a:ext cx="10343700" cy="668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a:t>Sample Test Case Repository</a:t>
            </a:r>
            <a:endParaRPr/>
          </a:p>
        </p:txBody>
      </p:sp>
      <p:pic>
        <p:nvPicPr>
          <p:cNvPr id="374" name="Google Shape;374;g11ff9b2a162_0_10"/>
          <p:cNvPicPr preferRelativeResize="0"/>
          <p:nvPr/>
        </p:nvPicPr>
        <p:blipFill>
          <a:blip r:embed="rId3">
            <a:alphaModFix/>
          </a:blip>
          <a:stretch>
            <a:fillRect/>
          </a:stretch>
        </p:blipFill>
        <p:spPr>
          <a:xfrm>
            <a:off x="1427600" y="376175"/>
            <a:ext cx="8742902" cy="496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11ff9b2a162_0_53"/>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80" name="Google Shape;380;g11ff9b2a162_0_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
        <p:nvSpPr>
          <p:cNvPr id="381" name="Google Shape;381;g11ff9b2a162_0_5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Test Case VS Exploratory Testing</a:t>
            </a:r>
            <a:endParaRPr/>
          </a:p>
        </p:txBody>
      </p:sp>
      <p:sp>
        <p:nvSpPr>
          <p:cNvPr id="382" name="Google Shape;382;g11ff9b2a162_0_53"/>
          <p:cNvSpPr txBox="1">
            <a:spLocks noGrp="1"/>
          </p:cNvSpPr>
          <p:nvPr>
            <p:ph type="body" idx="1"/>
          </p:nvPr>
        </p:nvSpPr>
        <p:spPr>
          <a:xfrm>
            <a:off x="1097280" y="1846052"/>
            <a:ext cx="4937700" cy="736200"/>
          </a:xfrm>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a:t>Test Cases</a:t>
            </a:r>
            <a:endParaRPr/>
          </a:p>
        </p:txBody>
      </p:sp>
      <p:sp>
        <p:nvSpPr>
          <p:cNvPr id="383" name="Google Shape;383;g11ff9b2a162_0_53"/>
          <p:cNvSpPr txBox="1">
            <a:spLocks noGrp="1"/>
          </p:cNvSpPr>
          <p:nvPr>
            <p:ph type="body" idx="2"/>
          </p:nvPr>
        </p:nvSpPr>
        <p:spPr>
          <a:xfrm>
            <a:off x="1097280" y="2582334"/>
            <a:ext cx="4937700" cy="3378300"/>
          </a:xfrm>
          <a:prstGeom prst="rect">
            <a:avLst/>
          </a:prstGeom>
        </p:spPr>
        <p:txBody>
          <a:bodyPr spcFirstLastPara="1" wrap="square" lIns="0" tIns="45700" rIns="0" bIns="45700" anchor="t" anchorCtr="0">
            <a:normAutofit lnSpcReduction="10000"/>
          </a:bodyPr>
          <a:lstStyle/>
          <a:p>
            <a:pPr marL="0" lvl="0" indent="0" algn="l" rtl="0">
              <a:spcBef>
                <a:spcPts val="400"/>
              </a:spcBef>
              <a:spcAft>
                <a:spcPts val="0"/>
              </a:spcAft>
              <a:buNone/>
            </a:pPr>
            <a:r>
              <a:rPr lang="en-US"/>
              <a:t>Pros:</a:t>
            </a:r>
            <a:endParaRPr/>
          </a:p>
          <a:p>
            <a:pPr marL="384048" lvl="1" indent="-182880" algn="l" rtl="0">
              <a:spcBef>
                <a:spcPts val="400"/>
              </a:spcBef>
              <a:spcAft>
                <a:spcPts val="0"/>
              </a:spcAft>
              <a:buSzPts val="1800"/>
              <a:buChar char="►"/>
            </a:pPr>
            <a:r>
              <a:rPr lang="en-US"/>
              <a:t>Explicit documented tests</a:t>
            </a:r>
            <a:endParaRPr/>
          </a:p>
          <a:p>
            <a:pPr marL="384048" lvl="1" indent="-182880" algn="l" rtl="0">
              <a:spcBef>
                <a:spcPts val="400"/>
              </a:spcBef>
              <a:spcAft>
                <a:spcPts val="0"/>
              </a:spcAft>
              <a:buSzPts val="1800"/>
              <a:buChar char="►"/>
            </a:pPr>
            <a:r>
              <a:rPr lang="en-US"/>
              <a:t>Better Guarantee of Coverage</a:t>
            </a:r>
            <a:endParaRPr/>
          </a:p>
          <a:p>
            <a:pPr marL="384048" lvl="1" indent="-182880" algn="l" rtl="0">
              <a:spcBef>
                <a:spcPts val="400"/>
              </a:spcBef>
              <a:spcAft>
                <a:spcPts val="0"/>
              </a:spcAft>
              <a:buSzPts val="1800"/>
              <a:buChar char="►"/>
            </a:pPr>
            <a:r>
              <a:rPr lang="en-US"/>
              <a:t>Easy to trace back to requirements</a:t>
            </a:r>
            <a:endParaRPr/>
          </a:p>
          <a:p>
            <a:pPr marL="384048" lvl="1" indent="-182880" algn="l" rtl="0">
              <a:spcBef>
                <a:spcPts val="400"/>
              </a:spcBef>
              <a:spcAft>
                <a:spcPts val="0"/>
              </a:spcAft>
              <a:buSzPts val="1800"/>
              <a:buChar char="►"/>
            </a:pPr>
            <a:r>
              <a:rPr lang="en-US"/>
              <a:t>It’s automatable</a:t>
            </a:r>
            <a:endParaRPr/>
          </a:p>
          <a:p>
            <a:pPr marL="384048" lvl="1" indent="-182880" algn="l" rtl="0">
              <a:spcBef>
                <a:spcPts val="400"/>
              </a:spcBef>
              <a:spcAft>
                <a:spcPts val="0"/>
              </a:spcAft>
              <a:buSzPts val="1800"/>
              <a:buChar char="►"/>
            </a:pPr>
            <a:r>
              <a:rPr lang="en-US"/>
              <a:t>Medium and Junior QA can test</a:t>
            </a:r>
            <a:endParaRPr/>
          </a:p>
          <a:p>
            <a:pPr marL="384048" lvl="1" indent="-182880" algn="l" rtl="0">
              <a:spcBef>
                <a:spcPts val="400"/>
              </a:spcBef>
              <a:spcAft>
                <a:spcPts val="0"/>
              </a:spcAft>
              <a:buSzPts val="1800"/>
              <a:buChar char="►"/>
            </a:pPr>
            <a:r>
              <a:rPr lang="en-US"/>
              <a:t>Written directly from requirements</a:t>
            </a:r>
            <a:endParaRPr/>
          </a:p>
          <a:p>
            <a:pPr marL="0" lvl="0" indent="0" algn="l" rtl="0">
              <a:spcBef>
                <a:spcPts val="400"/>
              </a:spcBef>
              <a:spcAft>
                <a:spcPts val="0"/>
              </a:spcAft>
              <a:buNone/>
            </a:pPr>
            <a:endParaRPr/>
          </a:p>
          <a:p>
            <a:pPr marL="0" lvl="0" indent="0" algn="l" rtl="0">
              <a:spcBef>
                <a:spcPts val="400"/>
              </a:spcBef>
              <a:spcAft>
                <a:spcPts val="0"/>
              </a:spcAft>
              <a:buNone/>
            </a:pPr>
            <a:r>
              <a:rPr lang="en-US"/>
              <a:t>Cons:</a:t>
            </a:r>
            <a:endParaRPr/>
          </a:p>
          <a:p>
            <a:pPr marL="384048" lvl="1" indent="-182880" algn="l" rtl="0">
              <a:spcBef>
                <a:spcPts val="400"/>
              </a:spcBef>
              <a:spcAft>
                <a:spcPts val="0"/>
              </a:spcAft>
              <a:buSzPts val="1800"/>
              <a:buChar char="►"/>
            </a:pPr>
            <a:r>
              <a:rPr lang="en-US"/>
              <a:t>Not adoptable i.e. can’t deviate from steps</a:t>
            </a:r>
            <a:endParaRPr/>
          </a:p>
          <a:p>
            <a:pPr marL="384048" lvl="1" indent="-182880" algn="l" rtl="0">
              <a:spcBef>
                <a:spcPts val="400"/>
              </a:spcBef>
              <a:spcAft>
                <a:spcPts val="0"/>
              </a:spcAft>
              <a:buSzPts val="1800"/>
              <a:buChar char="►"/>
            </a:pPr>
            <a:r>
              <a:rPr lang="en-US"/>
              <a:t>Require documentation and maintenance</a:t>
            </a:r>
            <a:endParaRPr/>
          </a:p>
        </p:txBody>
      </p:sp>
      <p:sp>
        <p:nvSpPr>
          <p:cNvPr id="384" name="Google Shape;384;g11ff9b2a162_0_53"/>
          <p:cNvSpPr txBox="1">
            <a:spLocks noGrp="1"/>
          </p:cNvSpPr>
          <p:nvPr>
            <p:ph type="body" idx="3"/>
          </p:nvPr>
        </p:nvSpPr>
        <p:spPr>
          <a:xfrm>
            <a:off x="6217920" y="1846052"/>
            <a:ext cx="4937700" cy="736200"/>
          </a:xfrm>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a:t>Exploratory Testing</a:t>
            </a:r>
            <a:endParaRPr/>
          </a:p>
        </p:txBody>
      </p:sp>
      <p:sp>
        <p:nvSpPr>
          <p:cNvPr id="385" name="Google Shape;385;g11ff9b2a162_0_53"/>
          <p:cNvSpPr txBox="1">
            <a:spLocks noGrp="1"/>
          </p:cNvSpPr>
          <p:nvPr>
            <p:ph type="body" idx="4"/>
          </p:nvPr>
        </p:nvSpPr>
        <p:spPr>
          <a:xfrm>
            <a:off x="6217920" y="2582334"/>
            <a:ext cx="4937700" cy="3378300"/>
          </a:xfrm>
          <a:prstGeom prst="rect">
            <a:avLst/>
          </a:prstGeom>
        </p:spPr>
        <p:txBody>
          <a:bodyPr spcFirstLastPara="1" wrap="square" lIns="0" tIns="45700" rIns="0" bIns="45700" anchor="t" anchorCtr="0">
            <a:normAutofit/>
          </a:bodyPr>
          <a:lstStyle/>
          <a:p>
            <a:pPr marL="0" lvl="0" indent="0" algn="l" rtl="0">
              <a:spcBef>
                <a:spcPts val="400"/>
              </a:spcBef>
              <a:spcAft>
                <a:spcPts val="0"/>
              </a:spcAft>
              <a:buNone/>
            </a:pPr>
            <a:r>
              <a:rPr lang="en-US"/>
              <a:t>Pros:</a:t>
            </a:r>
            <a:endParaRPr/>
          </a:p>
          <a:p>
            <a:pPr marL="384048" lvl="1" indent="-182880" algn="l" rtl="0">
              <a:spcBef>
                <a:spcPts val="400"/>
              </a:spcBef>
              <a:spcAft>
                <a:spcPts val="0"/>
              </a:spcAft>
              <a:buSzPts val="1800"/>
              <a:buChar char="►"/>
            </a:pPr>
            <a:r>
              <a:rPr lang="en-US"/>
              <a:t>More adoptable: Tester determines actual test steps</a:t>
            </a:r>
            <a:endParaRPr/>
          </a:p>
          <a:p>
            <a:pPr marL="384048" lvl="1" indent="-182880" algn="l" rtl="0">
              <a:spcBef>
                <a:spcPts val="400"/>
              </a:spcBef>
              <a:spcAft>
                <a:spcPts val="0"/>
              </a:spcAft>
              <a:buSzPts val="1800"/>
              <a:buChar char="►"/>
            </a:pPr>
            <a:r>
              <a:rPr lang="en-US"/>
              <a:t>Learning and testing at the same time</a:t>
            </a:r>
            <a:endParaRPr/>
          </a:p>
          <a:p>
            <a:pPr marL="384048" lvl="1" indent="-182880" algn="l" rtl="0">
              <a:spcBef>
                <a:spcPts val="400"/>
              </a:spcBef>
              <a:spcAft>
                <a:spcPts val="0"/>
              </a:spcAft>
              <a:buSzPts val="1800"/>
              <a:buChar char="►"/>
            </a:pPr>
            <a:r>
              <a:rPr lang="en-US"/>
              <a:t>Less test prep and documentation</a:t>
            </a:r>
            <a:endParaRPr/>
          </a:p>
          <a:p>
            <a:pPr marL="0" lvl="0" indent="0" algn="l" rtl="0">
              <a:spcBef>
                <a:spcPts val="400"/>
              </a:spcBef>
              <a:spcAft>
                <a:spcPts val="0"/>
              </a:spcAft>
              <a:buNone/>
            </a:pPr>
            <a:endParaRPr/>
          </a:p>
          <a:p>
            <a:pPr marL="0" lvl="0" indent="0" algn="l" rtl="0">
              <a:spcBef>
                <a:spcPts val="400"/>
              </a:spcBef>
              <a:spcAft>
                <a:spcPts val="0"/>
              </a:spcAft>
              <a:buNone/>
            </a:pPr>
            <a:r>
              <a:rPr lang="en-US"/>
              <a:t>Cons:</a:t>
            </a:r>
            <a:endParaRPr/>
          </a:p>
          <a:p>
            <a:pPr marL="384048" lvl="1" indent="-182880" algn="l" rtl="0">
              <a:spcBef>
                <a:spcPts val="400"/>
              </a:spcBef>
              <a:spcAft>
                <a:spcPts val="0"/>
              </a:spcAft>
              <a:buSzPts val="1800"/>
              <a:buChar char="►"/>
            </a:pPr>
            <a:r>
              <a:rPr lang="en-US"/>
              <a:t>Coverage depends on tester’s skill to explore and learn</a:t>
            </a:r>
            <a:endParaRPr/>
          </a:p>
          <a:p>
            <a:pPr marL="384048" lvl="1" indent="-182880" algn="l" rtl="0">
              <a:spcBef>
                <a:spcPts val="400"/>
              </a:spcBef>
              <a:spcAft>
                <a:spcPts val="0"/>
              </a:spcAft>
              <a:buSzPts val="1800"/>
              <a:buChar char="►"/>
            </a:pPr>
            <a:r>
              <a:rPr lang="en-US"/>
              <a:t>It’s not automatable</a:t>
            </a:r>
            <a:endParaRPr/>
          </a:p>
          <a:p>
            <a:pPr marL="384048" lvl="1" indent="-182880" algn="l" rtl="0">
              <a:spcBef>
                <a:spcPts val="400"/>
              </a:spcBef>
              <a:spcAft>
                <a:spcPts val="0"/>
              </a:spcAft>
              <a:buSzPts val="1800"/>
              <a:buChar char="►"/>
            </a:pPr>
            <a:r>
              <a:rPr lang="en-US"/>
              <a:t>Difficult to trace back to requirements</a:t>
            </a:r>
            <a:endParaRPr/>
          </a:p>
        </p:txBody>
      </p:sp>
      <p:sp>
        <p:nvSpPr>
          <p:cNvPr id="386" name="Google Shape;386;g11ff9b2a162_0_53"/>
          <p:cNvSpPr txBox="1">
            <a:spLocks noGrp="1"/>
          </p:cNvSpPr>
          <p:nvPr>
            <p:ph type="title" idx="5"/>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Cases vs Exploratory Testing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11ff9b2a162_0_6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92" name="Google Shape;392;g11ff9b2a162_0_6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sp>
        <p:nvSpPr>
          <p:cNvPr id="393" name="Google Shape;393;g11ff9b2a162_0_6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Cases vs Exploratory Testing</a:t>
            </a:r>
            <a:endParaRPr/>
          </a:p>
        </p:txBody>
      </p:sp>
      <p:sp>
        <p:nvSpPr>
          <p:cNvPr id="394" name="Google Shape;394;g11ff9b2a162_0_69"/>
          <p:cNvSpPr txBox="1">
            <a:spLocks noGrp="1"/>
          </p:cNvSpPr>
          <p:nvPr>
            <p:ph type="ctrTitle"/>
          </p:nvPr>
        </p:nvSpPr>
        <p:spPr>
          <a:xfrm>
            <a:off x="1097280" y="758951"/>
            <a:ext cx="10058400" cy="5146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Why Choose? </a:t>
            </a:r>
            <a:r>
              <a:rPr lang="en-US" sz="2966"/>
              <a:t>Test case based testing and Exploratory testing are both excellent techniques for reducing the number of defects found in production. Together they serve as two great complementary techniques that build on each other. Ideally, we would like to do both.</a:t>
            </a:r>
            <a:endParaRPr sz="2966"/>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2002541ac_0_1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What you will learn Today</a:t>
            </a:r>
            <a:endParaRPr/>
          </a:p>
        </p:txBody>
      </p:sp>
      <p:sp>
        <p:nvSpPr>
          <p:cNvPr id="195" name="Google Shape;195;g132002541ac_0_1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196" name="Google Shape;196;g132002541ac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197" name="Google Shape;197;g132002541ac_0_14"/>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a:p>
          <a:p>
            <a:pPr marL="384048" lvl="1" indent="-182880" algn="l" rtl="0">
              <a:lnSpc>
                <a:spcPct val="90000"/>
              </a:lnSpc>
              <a:spcBef>
                <a:spcPts val="400"/>
              </a:spcBef>
              <a:spcAft>
                <a:spcPts val="0"/>
              </a:spcAft>
              <a:buSzPts val="1800"/>
              <a:buChar char="►"/>
            </a:pPr>
            <a:r>
              <a:rPr lang="en-US"/>
              <a:t>Formal ways of writing and managing test cases</a:t>
            </a:r>
            <a:endParaRPr/>
          </a:p>
          <a:p>
            <a:pPr marL="384048" lvl="1" indent="-182880" algn="l" rtl="0">
              <a:lnSpc>
                <a:spcPct val="90000"/>
              </a:lnSpc>
              <a:spcBef>
                <a:spcPts val="400"/>
              </a:spcBef>
              <a:spcAft>
                <a:spcPts val="0"/>
              </a:spcAft>
              <a:buSzPts val="1800"/>
              <a:buChar char="►"/>
            </a:pPr>
            <a:r>
              <a:rPr lang="en-US"/>
              <a:t>Test Design Techniques to optimize our testing efforts</a:t>
            </a:r>
            <a:endParaRPr/>
          </a:p>
          <a:p>
            <a:pPr marL="0" lvl="0" indent="0" algn="l" rtl="0">
              <a:lnSpc>
                <a:spcPct val="90000"/>
              </a:lnSpc>
              <a:spcBef>
                <a:spcPts val="400"/>
              </a:spcBef>
              <a:spcAft>
                <a:spcPts val="0"/>
              </a:spcAft>
              <a:buNone/>
            </a:pPr>
            <a:endParaRPr/>
          </a:p>
        </p:txBody>
      </p:sp>
      <p:sp>
        <p:nvSpPr>
          <p:cNvPr id="198" name="Google Shape;198;g132002541ac_0_14"/>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pic>
        <p:nvPicPr>
          <p:cNvPr id="3" name="Picture 2">
            <a:extLst>
              <a:ext uri="{FF2B5EF4-FFF2-40B4-BE49-F238E27FC236}">
                <a16:creationId xmlns:a16="http://schemas.microsoft.com/office/drawing/2014/main" id="{2FA64BA8-1CA9-40C9-94F2-5F363CF9E838}"/>
              </a:ext>
            </a:extLst>
          </p:cNvPr>
          <p:cNvPicPr>
            <a:picLocks noChangeAspect="1"/>
          </p:cNvPicPr>
          <p:nvPr/>
        </p:nvPicPr>
        <p:blipFill>
          <a:blip r:embed="rId3"/>
          <a:stretch>
            <a:fillRect/>
          </a:stretch>
        </p:blipFill>
        <p:spPr>
          <a:xfrm>
            <a:off x="9268592" y="3368650"/>
            <a:ext cx="2253883" cy="225388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359ecf77c4_0_177"/>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416" name="Google Shape;416;g1359ecf77c4_0_177"/>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17" name="Google Shape;417;g1359ecf77c4_0_1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20</a:t>
            </a:fld>
            <a:endParaRPr/>
          </a:p>
        </p:txBody>
      </p:sp>
      <p:sp>
        <p:nvSpPr>
          <p:cNvPr id="418" name="Google Shape;418;g1359ecf77c4_0_17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Functional Testing</a:t>
            </a:r>
            <a:endParaRPr/>
          </a:p>
        </p:txBody>
      </p:sp>
      <p:sp>
        <p:nvSpPr>
          <p:cNvPr id="419" name="Google Shape;419;g1359ecf77c4_0_177"/>
          <p:cNvSpPr txBox="1">
            <a:spLocks noGrp="1"/>
          </p:cNvSpPr>
          <p:nvPr>
            <p:ph type="body" idx="4294967295"/>
          </p:nvPr>
        </p:nvSpPr>
        <p:spPr>
          <a:xfrm>
            <a:off x="1097275" y="1845725"/>
            <a:ext cx="10058400" cy="35409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Write test cases for </a:t>
            </a:r>
            <a:r>
              <a:rPr lang="en-US" dirty="0" err="1"/>
              <a:t>Whatsapp</a:t>
            </a:r>
            <a:r>
              <a:rPr lang="en-US" dirty="0"/>
              <a:t> status feature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33d966333d_1_113"/>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Test Design Techniques</a:t>
            </a:r>
            <a:endParaRPr/>
          </a:p>
        </p:txBody>
      </p:sp>
      <p:sp>
        <p:nvSpPr>
          <p:cNvPr id="425" name="Google Shape;425;g133d966333d_1_113"/>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26" name="Google Shape;426;g133d966333d_1_1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11ff9b2a162_0_10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Are our tests optimized?</a:t>
            </a:r>
            <a:endParaRPr/>
          </a:p>
        </p:txBody>
      </p:sp>
      <p:sp>
        <p:nvSpPr>
          <p:cNvPr id="432" name="Google Shape;432;g11ff9b2a162_0_107"/>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33" name="Google Shape;433;g11ff9b2a162_0_10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22</a:t>
            </a:fld>
            <a:endParaRPr/>
          </a:p>
        </p:txBody>
      </p:sp>
      <p:sp>
        <p:nvSpPr>
          <p:cNvPr id="434" name="Google Shape;434;g11ff9b2a162_0_107"/>
          <p:cNvSpPr txBox="1">
            <a:spLocks noGrp="1"/>
          </p:cNvSpPr>
          <p:nvPr>
            <p:ph type="title" idx="2"/>
          </p:nvPr>
        </p:nvSpPr>
        <p:spPr>
          <a:xfrm rot="-5400000">
            <a:off x="-3108301" y="3057281"/>
            <a:ext cx="6450701" cy="909345"/>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Improve Tests with Test Techniques</a:t>
            </a:r>
            <a:endParaRPr dirty="0"/>
          </a:p>
        </p:txBody>
      </p:sp>
      <p:sp>
        <p:nvSpPr>
          <p:cNvPr id="435" name="Google Shape;435;g11ff9b2a162_0_107"/>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Have we identified all unique possibilities?</a:t>
            </a:r>
            <a:endParaRPr/>
          </a:p>
          <a:p>
            <a:pPr marL="384048" lvl="1" indent="-182880" algn="l" rtl="0">
              <a:lnSpc>
                <a:spcPct val="90000"/>
              </a:lnSpc>
              <a:spcBef>
                <a:spcPts val="400"/>
              </a:spcBef>
              <a:spcAft>
                <a:spcPts val="0"/>
              </a:spcAft>
              <a:buSzPts val="1800"/>
              <a:buChar char="►"/>
            </a:pPr>
            <a:r>
              <a:rPr lang="en-US"/>
              <a:t>Have we covered all flows in minimum number of test cases?</a:t>
            </a:r>
            <a:endParaRPr/>
          </a:p>
          <a:p>
            <a:pPr marL="384048" lvl="1" indent="-182880" algn="l" rtl="0">
              <a:lnSpc>
                <a:spcPct val="90000"/>
              </a:lnSpc>
              <a:spcBef>
                <a:spcPts val="400"/>
              </a:spcBef>
              <a:spcAft>
                <a:spcPts val="0"/>
              </a:spcAft>
              <a:buSzPts val="1800"/>
              <a:buChar char="►"/>
            </a:pPr>
            <a:r>
              <a:rPr lang="en-US"/>
              <a:t>Do we have any redundancy in our test cases?</a:t>
            </a:r>
            <a:endParaRPr/>
          </a:p>
          <a:p>
            <a:pPr marL="384048" lvl="1" indent="-182880" algn="l" rtl="0">
              <a:lnSpc>
                <a:spcPct val="90000"/>
              </a:lnSpc>
              <a:spcBef>
                <a:spcPts val="400"/>
              </a:spcBef>
              <a:spcAft>
                <a:spcPts val="0"/>
              </a:spcAft>
              <a:buSzPts val="1800"/>
              <a:buChar char="►"/>
            </a:pPr>
            <a:r>
              <a:rPr lang="en-US"/>
              <a:t>Can we identify what we have not tested?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1ff9b2a162_0_12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Techniques</a:t>
            </a:r>
            <a:endParaRPr/>
          </a:p>
        </p:txBody>
      </p:sp>
      <p:sp>
        <p:nvSpPr>
          <p:cNvPr id="441" name="Google Shape;441;g11ff9b2a162_0_125"/>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42" name="Google Shape;442;g11ff9b2a162_0_1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23</a:t>
            </a:fld>
            <a:endParaRPr/>
          </a:p>
        </p:txBody>
      </p:sp>
      <p:sp>
        <p:nvSpPr>
          <p:cNvPr id="443" name="Google Shape;443;g11ff9b2a162_0_125"/>
          <p:cNvSpPr txBox="1">
            <a:spLocks noGrp="1"/>
          </p:cNvSpPr>
          <p:nvPr>
            <p:ph type="title" idx="2"/>
          </p:nvPr>
        </p:nvSpPr>
        <p:spPr>
          <a:xfrm rot="-5400000">
            <a:off x="-2885280" y="3049970"/>
            <a:ext cx="634666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Improve Tests with Test Techniques</a:t>
            </a:r>
            <a:endParaRPr dirty="0"/>
          </a:p>
        </p:txBody>
      </p:sp>
      <p:sp>
        <p:nvSpPr>
          <p:cNvPr id="444" name="Google Shape;444;g11ff9b2a162_0_12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lnSpcReduction="10000"/>
          </a:bodyPr>
          <a:lstStyle/>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Help in identifying test conditions, test cases, and test data.</a:t>
            </a:r>
            <a:endParaRPr/>
          </a:p>
          <a:p>
            <a:pPr marL="384048" lvl="1" indent="-182880" algn="l" rtl="0">
              <a:lnSpc>
                <a:spcPct val="90000"/>
              </a:lnSpc>
              <a:spcBef>
                <a:spcPts val="400"/>
              </a:spcBef>
              <a:spcAft>
                <a:spcPts val="0"/>
              </a:spcAft>
              <a:buSzPts val="1800"/>
              <a:buChar char="►"/>
            </a:pPr>
            <a:r>
              <a:rPr lang="en-US"/>
              <a:t>Different design techniques exist to cover different aspects of test coverage</a:t>
            </a:r>
            <a:endParaRPr/>
          </a:p>
          <a:p>
            <a:pPr marL="384048" lvl="1" indent="-182880" algn="l" rtl="0">
              <a:lnSpc>
                <a:spcPct val="90000"/>
              </a:lnSpc>
              <a:spcBef>
                <a:spcPts val="400"/>
              </a:spcBef>
              <a:spcAft>
                <a:spcPts val="0"/>
              </a:spcAft>
              <a:buSzPts val="1800"/>
              <a:buChar char="►"/>
            </a:pPr>
            <a:r>
              <a:rPr lang="en-US"/>
              <a:t>Each has their own strengths, weaknesses and minimum test coverage criteria</a:t>
            </a:r>
            <a:endParaRPr/>
          </a:p>
          <a:p>
            <a:pPr marL="384048" lvl="1" indent="-182880" algn="l" rtl="0">
              <a:lnSpc>
                <a:spcPct val="90000"/>
              </a:lnSpc>
              <a:spcBef>
                <a:spcPts val="400"/>
              </a:spcBef>
              <a:spcAft>
                <a:spcPts val="0"/>
              </a:spcAft>
              <a:buSzPts val="1800"/>
              <a:buChar char="►"/>
            </a:pPr>
            <a:r>
              <a:rPr lang="en-US"/>
              <a:t>Use of test techniques can range from very informal to very formal. Depends on</a:t>
            </a:r>
            <a:endParaRPr/>
          </a:p>
          <a:p>
            <a:pPr marL="914400" lvl="2" indent="-285750" algn="l" rtl="0">
              <a:spcBef>
                <a:spcPts val="400"/>
              </a:spcBef>
              <a:spcAft>
                <a:spcPts val="0"/>
              </a:spcAft>
              <a:buSzPts val="1800"/>
              <a:buChar char="►"/>
            </a:pPr>
            <a:r>
              <a:rPr lang="en-US"/>
              <a:t>Context of Testing</a:t>
            </a:r>
            <a:endParaRPr/>
          </a:p>
          <a:p>
            <a:pPr marL="914400" lvl="2" indent="-285750" algn="l" rtl="0">
              <a:spcBef>
                <a:spcPts val="400"/>
              </a:spcBef>
              <a:spcAft>
                <a:spcPts val="0"/>
              </a:spcAft>
              <a:buSzPts val="1800"/>
              <a:buChar char="►"/>
            </a:pPr>
            <a:r>
              <a:rPr lang="en-US"/>
              <a:t>Maturity of Test case and Development process</a:t>
            </a:r>
            <a:endParaRPr/>
          </a:p>
          <a:p>
            <a:pPr marL="914400" lvl="2" indent="-285750" algn="l" rtl="0">
              <a:spcBef>
                <a:spcPts val="400"/>
              </a:spcBef>
              <a:spcAft>
                <a:spcPts val="0"/>
              </a:spcAft>
              <a:buSzPts val="1800"/>
              <a:buChar char="►"/>
            </a:pPr>
            <a:r>
              <a:rPr lang="en-US"/>
              <a:t>Time constraint</a:t>
            </a:r>
            <a:endParaRPr/>
          </a:p>
          <a:p>
            <a:pPr marL="914400" lvl="2" indent="-285750" algn="l" rtl="0">
              <a:spcBef>
                <a:spcPts val="400"/>
              </a:spcBef>
              <a:spcAft>
                <a:spcPts val="0"/>
              </a:spcAft>
              <a:buSzPts val="1800"/>
              <a:buChar char="►"/>
            </a:pPr>
            <a:r>
              <a:rPr lang="en-US"/>
              <a:t>Safety or regulatory requirements</a:t>
            </a:r>
            <a:endParaRPr/>
          </a:p>
          <a:p>
            <a:pPr marL="914400" lvl="2" indent="-285750" algn="l" rtl="0">
              <a:spcBef>
                <a:spcPts val="400"/>
              </a:spcBef>
              <a:spcAft>
                <a:spcPts val="0"/>
              </a:spcAft>
              <a:buSzPts val="1800"/>
              <a:buChar char="►"/>
            </a:pPr>
            <a:r>
              <a:rPr lang="en-US"/>
              <a:t>Knowledge and skills of people</a:t>
            </a:r>
            <a:endParaRPr/>
          </a:p>
          <a:p>
            <a:pPr marL="914400" lvl="2" indent="-285750" algn="l" rtl="0">
              <a:spcBef>
                <a:spcPts val="400"/>
              </a:spcBef>
              <a:spcAft>
                <a:spcPts val="0"/>
              </a:spcAft>
              <a:buSzPts val="1800"/>
              <a:buChar char="►"/>
            </a:pPr>
            <a:r>
              <a:rPr lang="en-US"/>
              <a:t>Software Development life cycle</a:t>
            </a:r>
            <a:endParaRPr/>
          </a:p>
          <a:p>
            <a:pPr marL="384048" lvl="1" indent="-182880" algn="l" rtl="0">
              <a:lnSpc>
                <a:spcPct val="90000"/>
              </a:lnSpc>
              <a:spcBef>
                <a:spcPts val="400"/>
              </a:spcBef>
              <a:spcAft>
                <a:spcPts val="0"/>
              </a:spcAft>
              <a:buSzPts val="1800"/>
              <a:buChar char="►"/>
            </a:pPr>
            <a:r>
              <a:rPr lang="en-US"/>
              <a:t>Classification of Test Techniques</a:t>
            </a:r>
            <a:endParaRPr/>
          </a:p>
          <a:p>
            <a:pPr marL="914400" lvl="2" indent="-285750" algn="l" rtl="0">
              <a:lnSpc>
                <a:spcPct val="90000"/>
              </a:lnSpc>
              <a:spcBef>
                <a:spcPts val="400"/>
              </a:spcBef>
              <a:spcAft>
                <a:spcPts val="0"/>
              </a:spcAft>
              <a:buSzPts val="1800"/>
              <a:buChar char="►"/>
            </a:pPr>
            <a:r>
              <a:rPr lang="en-US"/>
              <a:t>Black-box test techniques</a:t>
            </a:r>
            <a:endParaRPr/>
          </a:p>
          <a:p>
            <a:pPr marL="914400" lvl="2" indent="-285750" algn="l" rtl="0">
              <a:lnSpc>
                <a:spcPct val="90000"/>
              </a:lnSpc>
              <a:spcBef>
                <a:spcPts val="400"/>
              </a:spcBef>
              <a:spcAft>
                <a:spcPts val="0"/>
              </a:spcAft>
              <a:buSzPts val="1800"/>
              <a:buChar char="►"/>
            </a:pPr>
            <a:r>
              <a:rPr lang="en-US"/>
              <a:t>White-box test techniques</a:t>
            </a:r>
            <a:endParaRPr/>
          </a:p>
          <a:p>
            <a:pPr marL="914400" lvl="2" indent="-285750" algn="l" rtl="0">
              <a:lnSpc>
                <a:spcPct val="90000"/>
              </a:lnSpc>
              <a:spcBef>
                <a:spcPts val="400"/>
              </a:spcBef>
              <a:spcAft>
                <a:spcPts val="0"/>
              </a:spcAft>
              <a:buSzPts val="1800"/>
              <a:buChar char="►"/>
            </a:pPr>
            <a:r>
              <a:rPr lang="en-US"/>
              <a:t>Experience based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11ff9b2a162_0_13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Black-box Test Techniques</a:t>
            </a:r>
            <a:endParaRPr/>
          </a:p>
        </p:txBody>
      </p:sp>
      <p:sp>
        <p:nvSpPr>
          <p:cNvPr id="450" name="Google Shape;450;g11ff9b2a162_0_13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Black-box Test Techniques</a:t>
            </a:r>
            <a:endParaRPr/>
          </a:p>
        </p:txBody>
      </p:sp>
      <p:sp>
        <p:nvSpPr>
          <p:cNvPr id="451" name="Google Shape;451;g11ff9b2a162_0_135"/>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52" name="Google Shape;452;g11ff9b2a162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24</a:t>
            </a:fld>
            <a:endParaRPr/>
          </a:p>
        </p:txBody>
      </p:sp>
      <p:sp>
        <p:nvSpPr>
          <p:cNvPr id="453" name="Google Shape;453;g11ff9b2a162_0_13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Techniques are based on an analysis of the appropriate </a:t>
            </a:r>
            <a:r>
              <a:rPr lang="en-US" b="1"/>
              <a:t>test basis</a:t>
            </a:r>
            <a:r>
              <a:rPr lang="en-US"/>
              <a:t>, e.g.</a:t>
            </a:r>
            <a:endParaRPr/>
          </a:p>
          <a:p>
            <a:pPr marL="914400" lvl="2" indent="-285750" algn="l" rtl="0">
              <a:spcBef>
                <a:spcPts val="400"/>
              </a:spcBef>
              <a:spcAft>
                <a:spcPts val="0"/>
              </a:spcAft>
              <a:buSzPts val="1800"/>
              <a:buChar char="►"/>
            </a:pPr>
            <a:r>
              <a:rPr lang="en-US"/>
              <a:t>requirements</a:t>
            </a:r>
            <a:endParaRPr/>
          </a:p>
          <a:p>
            <a:pPr marL="914400" lvl="2" indent="-285750" algn="l" rtl="0">
              <a:spcBef>
                <a:spcPts val="400"/>
              </a:spcBef>
              <a:spcAft>
                <a:spcPts val="0"/>
              </a:spcAft>
              <a:buSzPts val="1800"/>
              <a:buChar char="►"/>
            </a:pPr>
            <a:r>
              <a:rPr lang="en-US"/>
              <a:t>specifications</a:t>
            </a:r>
            <a:endParaRPr/>
          </a:p>
          <a:p>
            <a:pPr marL="914400" lvl="2" indent="-285750" algn="l" rtl="0">
              <a:spcBef>
                <a:spcPts val="400"/>
              </a:spcBef>
              <a:spcAft>
                <a:spcPts val="0"/>
              </a:spcAft>
              <a:buSzPts val="1800"/>
              <a:buChar char="►"/>
            </a:pPr>
            <a:r>
              <a:rPr lang="en-US"/>
              <a:t>use cases</a:t>
            </a:r>
            <a:endParaRPr/>
          </a:p>
          <a:p>
            <a:pPr marL="914400" lvl="2" indent="-285750" algn="l" rtl="0">
              <a:spcBef>
                <a:spcPts val="400"/>
              </a:spcBef>
              <a:spcAft>
                <a:spcPts val="0"/>
              </a:spcAft>
              <a:buSzPts val="1800"/>
              <a:buChar char="►"/>
            </a:pPr>
            <a:r>
              <a:rPr lang="en-US"/>
              <a:t>user stories</a:t>
            </a:r>
            <a:endParaRPr/>
          </a:p>
          <a:p>
            <a:pPr marL="384048" lvl="1" indent="-182880" algn="l" rtl="0">
              <a:lnSpc>
                <a:spcPct val="90000"/>
              </a:lnSpc>
              <a:spcBef>
                <a:spcPts val="400"/>
              </a:spcBef>
              <a:spcAft>
                <a:spcPts val="0"/>
              </a:spcAft>
              <a:buSzPts val="1800"/>
              <a:buChar char="►"/>
            </a:pPr>
            <a:r>
              <a:rPr lang="en-US"/>
              <a:t>Applicable to functional and non-functional testing</a:t>
            </a:r>
            <a:endParaRPr/>
          </a:p>
          <a:p>
            <a:pPr marL="384048" lvl="1" indent="-182880" algn="l" rtl="0">
              <a:lnSpc>
                <a:spcPct val="90000"/>
              </a:lnSpc>
              <a:spcBef>
                <a:spcPts val="400"/>
              </a:spcBef>
              <a:spcAft>
                <a:spcPts val="0"/>
              </a:spcAft>
              <a:buSzPts val="1800"/>
              <a:buChar char="►"/>
            </a:pPr>
            <a:r>
              <a:rPr lang="en-US"/>
              <a:t>Concentrates on inputs and outputs of the test objects without looking at internal structure</a:t>
            </a:r>
            <a:endParaRPr/>
          </a:p>
          <a:p>
            <a:pPr marL="384048" lvl="1" indent="-182880" algn="l" rtl="0">
              <a:lnSpc>
                <a:spcPct val="90000"/>
              </a:lnSpc>
              <a:spcBef>
                <a:spcPts val="400"/>
              </a:spcBef>
              <a:spcAft>
                <a:spcPts val="0"/>
              </a:spcAft>
              <a:buSzPts val="1800"/>
              <a:buChar char="►"/>
            </a:pPr>
            <a:r>
              <a:rPr lang="en-US"/>
              <a:t>Test cases may be used to detect gaps between the requirements and the implementation of the requirements, as well as deviations from the requirements</a:t>
            </a:r>
            <a:endParaRPr/>
          </a:p>
          <a:p>
            <a:pPr marL="384048" lvl="1" indent="-182880" algn="l" rtl="0">
              <a:lnSpc>
                <a:spcPct val="90000"/>
              </a:lnSpc>
              <a:spcBef>
                <a:spcPts val="400"/>
              </a:spcBef>
              <a:spcAft>
                <a:spcPts val="0"/>
              </a:spcAft>
              <a:buSzPts val="1800"/>
              <a:buChar char="►"/>
            </a:pPr>
            <a:r>
              <a:rPr lang="en-US"/>
              <a:t>Coverage is measured based on the items tested in the test basis and the technique applied to the test basis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11ff9b2a162_0_14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Black-box Test Techniques</a:t>
            </a:r>
            <a:endParaRPr dirty="0"/>
          </a:p>
        </p:txBody>
      </p:sp>
      <p:sp>
        <p:nvSpPr>
          <p:cNvPr id="459" name="Google Shape;459;g11ff9b2a162_0_14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Black-box Test Techniques</a:t>
            </a:r>
            <a:endParaRPr/>
          </a:p>
        </p:txBody>
      </p:sp>
      <p:sp>
        <p:nvSpPr>
          <p:cNvPr id="460" name="Google Shape;460;g11ff9b2a162_0_14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61" name="Google Shape;461;g11ff9b2a162_0_1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25</a:t>
            </a:fld>
            <a:endParaRPr/>
          </a:p>
        </p:txBody>
      </p:sp>
      <p:sp>
        <p:nvSpPr>
          <p:cNvPr id="462" name="Google Shape;462;g11ff9b2a162_0_14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We will cover</a:t>
            </a:r>
          </a:p>
          <a:p>
            <a:pPr marL="841248" lvl="2" indent="-182880"/>
            <a:r>
              <a:rPr lang="en-US" dirty="0"/>
              <a:t>Flow Charts</a:t>
            </a:r>
            <a:endParaRPr dirty="0"/>
          </a:p>
          <a:p>
            <a:pPr marL="914400" lvl="2" indent="-285750" algn="l" rtl="0">
              <a:spcBef>
                <a:spcPts val="400"/>
              </a:spcBef>
              <a:spcAft>
                <a:spcPts val="0"/>
              </a:spcAft>
              <a:buSzPts val="1800"/>
              <a:buChar char="►"/>
            </a:pPr>
            <a:r>
              <a:rPr lang="en-US" dirty="0"/>
              <a:t>Equivalence Partitioning (Today)</a:t>
            </a:r>
            <a:endParaRPr dirty="0"/>
          </a:p>
          <a:p>
            <a:pPr marL="914400" lvl="2" indent="-285750" algn="l" rtl="0">
              <a:spcBef>
                <a:spcPts val="400"/>
              </a:spcBef>
              <a:spcAft>
                <a:spcPts val="0"/>
              </a:spcAft>
              <a:buSzPts val="1800"/>
              <a:buChar char="►"/>
            </a:pPr>
            <a:r>
              <a:rPr lang="en-US" dirty="0"/>
              <a:t>Boundary Value Analysis (Today)</a:t>
            </a:r>
            <a:endParaRPr dirty="0"/>
          </a:p>
          <a:p>
            <a:pPr marL="914400" lvl="2" indent="-285750" algn="l" rtl="0">
              <a:spcBef>
                <a:spcPts val="400"/>
              </a:spcBef>
              <a:spcAft>
                <a:spcPts val="0"/>
              </a:spcAft>
              <a:buSzPts val="1800"/>
              <a:buChar char="►"/>
            </a:pPr>
            <a:r>
              <a:rPr lang="en-US" dirty="0"/>
              <a:t>Decision Table Testing (Next Session)</a:t>
            </a:r>
            <a:endParaRPr dirty="0"/>
          </a:p>
          <a:p>
            <a:pPr marL="914400" lvl="2" indent="-285750" algn="l" rtl="0">
              <a:spcBef>
                <a:spcPts val="400"/>
              </a:spcBef>
              <a:spcAft>
                <a:spcPts val="0"/>
              </a:spcAft>
              <a:buSzPts val="1800"/>
              <a:buChar char="►"/>
            </a:pPr>
            <a:r>
              <a:rPr lang="en-US" dirty="0"/>
              <a:t>State Transition Testing (Next Session)</a:t>
            </a:r>
            <a:endParaRPr dirty="0"/>
          </a:p>
          <a:p>
            <a:pPr marL="914400" lvl="2" indent="-285750" algn="l" rtl="0">
              <a:spcBef>
                <a:spcPts val="400"/>
              </a:spcBef>
              <a:spcAft>
                <a:spcPts val="0"/>
              </a:spcAft>
              <a:buSzPts val="1800"/>
              <a:buChar char="►"/>
            </a:pPr>
            <a:r>
              <a:rPr lang="en-US" dirty="0"/>
              <a:t>Combinatorial Testing (Next Session)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420071-1A03-4C44-A668-C06EACEF803E}"/>
              </a:ext>
            </a:extLst>
          </p:cNvPr>
          <p:cNvPicPr>
            <a:picLocks noChangeAspect="1"/>
          </p:cNvPicPr>
          <p:nvPr/>
        </p:nvPicPr>
        <p:blipFill>
          <a:blip r:embed="rId2"/>
          <a:stretch>
            <a:fillRect/>
          </a:stretch>
        </p:blipFill>
        <p:spPr>
          <a:xfrm>
            <a:off x="2163500" y="1813489"/>
            <a:ext cx="9003312" cy="4542861"/>
          </a:xfrm>
          <a:prstGeom prst="rect">
            <a:avLst/>
          </a:prstGeom>
        </p:spPr>
      </p:pic>
      <p:sp>
        <p:nvSpPr>
          <p:cNvPr id="2" name="Title 1">
            <a:extLst>
              <a:ext uri="{FF2B5EF4-FFF2-40B4-BE49-F238E27FC236}">
                <a16:creationId xmlns:a16="http://schemas.microsoft.com/office/drawing/2014/main" id="{2B726A3E-F193-4A2D-BBE3-50B56B77EE2C}"/>
              </a:ext>
            </a:extLst>
          </p:cNvPr>
          <p:cNvSpPr>
            <a:spLocks noGrp="1"/>
          </p:cNvSpPr>
          <p:nvPr>
            <p:ph type="title"/>
          </p:nvPr>
        </p:nvSpPr>
        <p:spPr/>
        <p:txBody>
          <a:bodyPr/>
          <a:lstStyle/>
          <a:p>
            <a:r>
              <a:rPr lang="en-US" dirty="0"/>
              <a:t>Lets Evaluate a Use Case</a:t>
            </a:r>
          </a:p>
        </p:txBody>
      </p:sp>
      <p:sp>
        <p:nvSpPr>
          <p:cNvPr id="4" name="Slide Number Placeholder 3">
            <a:extLst>
              <a:ext uri="{FF2B5EF4-FFF2-40B4-BE49-F238E27FC236}">
                <a16:creationId xmlns:a16="http://schemas.microsoft.com/office/drawing/2014/main" id="{A289430A-EEB0-46AA-935C-F95CFCD882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Google Shape;458;g11ff9b2a162_0_149">
            <a:extLst>
              <a:ext uri="{FF2B5EF4-FFF2-40B4-BE49-F238E27FC236}">
                <a16:creationId xmlns:a16="http://schemas.microsoft.com/office/drawing/2014/main" id="{E2731F44-B917-4030-A2CE-FA117D6D46CE}"/>
              </a:ext>
            </a:extLst>
          </p:cNvPr>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Patient Journey</a:t>
            </a:r>
            <a:endParaRPr dirty="0"/>
          </a:p>
        </p:txBody>
      </p:sp>
    </p:spTree>
    <p:extLst>
      <p:ext uri="{BB962C8B-B14F-4D97-AF65-F5344CB8AC3E}">
        <p14:creationId xmlns:p14="http://schemas.microsoft.com/office/powerpoint/2010/main" val="3156363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1CC65F-902A-42AA-B71D-AA34330C56EC}"/>
              </a:ext>
            </a:extLst>
          </p:cNvPr>
          <p:cNvPicPr>
            <a:picLocks noChangeAspect="1"/>
          </p:cNvPicPr>
          <p:nvPr/>
        </p:nvPicPr>
        <p:blipFill>
          <a:blip r:embed="rId2"/>
          <a:stretch>
            <a:fillRect/>
          </a:stretch>
        </p:blipFill>
        <p:spPr>
          <a:xfrm>
            <a:off x="4065766" y="136525"/>
            <a:ext cx="8126234" cy="6705757"/>
          </a:xfrm>
          <a:prstGeom prst="rect">
            <a:avLst/>
          </a:prstGeom>
        </p:spPr>
      </p:pic>
      <p:sp>
        <p:nvSpPr>
          <p:cNvPr id="2" name="Title 1">
            <a:extLst>
              <a:ext uri="{FF2B5EF4-FFF2-40B4-BE49-F238E27FC236}">
                <a16:creationId xmlns:a16="http://schemas.microsoft.com/office/drawing/2014/main" id="{69862951-ADFA-4DBB-BF84-DA1037800A3A}"/>
              </a:ext>
            </a:extLst>
          </p:cNvPr>
          <p:cNvSpPr>
            <a:spLocks noGrp="1"/>
          </p:cNvSpPr>
          <p:nvPr>
            <p:ph type="title"/>
          </p:nvPr>
        </p:nvSpPr>
        <p:spPr>
          <a:xfrm>
            <a:off x="699715" y="160732"/>
            <a:ext cx="10058400" cy="1450757"/>
          </a:xfrm>
        </p:spPr>
        <p:txBody>
          <a:bodyPr/>
          <a:lstStyle/>
          <a:p>
            <a:r>
              <a:rPr lang="en-US" dirty="0"/>
              <a:t>Flow Charts</a:t>
            </a:r>
          </a:p>
        </p:txBody>
      </p:sp>
      <p:sp>
        <p:nvSpPr>
          <p:cNvPr id="4" name="Slide Number Placeholder 3">
            <a:extLst>
              <a:ext uri="{FF2B5EF4-FFF2-40B4-BE49-F238E27FC236}">
                <a16:creationId xmlns:a16="http://schemas.microsoft.com/office/drawing/2014/main" id="{68FDB7C4-674E-46FF-A9C2-FF7F5E38D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2152240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133d966a7a1_0_1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Equivalence (Class) Partitioning</a:t>
            </a:r>
            <a:endParaRPr sz="3600"/>
          </a:p>
        </p:txBody>
      </p:sp>
      <p:sp>
        <p:nvSpPr>
          <p:cNvPr id="468" name="Google Shape;468;g133d966a7a1_0_1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Grouping test conditions into partitions that will be handled the same way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Every value or condition in a partition is treated equivalently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If testing one value from a partition does not result in error then it is less likely to fail for all other values in respective partition</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Used for achieving data handling related test coverage and identifying associated bugs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Partitions for a system that takes 1-100 integer values</a:t>
            </a: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69" name="Google Shape;469;g133d966a7a1_0_10"/>
          <p:cNvSpPr/>
          <p:nvPr/>
        </p:nvSpPr>
        <p:spPr>
          <a:xfrm>
            <a:off x="4368800" y="3810000"/>
            <a:ext cx="3149700" cy="7620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 &lt;= x &lt;= 100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 Partition)</a:t>
            </a:r>
            <a:endParaRPr sz="1800" b="0" i="0" u="none" strike="noStrike" cap="none">
              <a:solidFill>
                <a:schemeClr val="lt1"/>
              </a:solidFill>
              <a:latin typeface="Palatino Linotype"/>
              <a:ea typeface="Palatino Linotype"/>
              <a:cs typeface="Palatino Linotype"/>
              <a:sym typeface="Palatino Linotype"/>
            </a:endParaRPr>
          </a:p>
        </p:txBody>
      </p:sp>
      <p:sp>
        <p:nvSpPr>
          <p:cNvPr id="470" name="Google Shape;470;g133d966a7a1_0_10"/>
          <p:cNvSpPr/>
          <p:nvPr/>
        </p:nvSpPr>
        <p:spPr>
          <a:xfrm>
            <a:off x="7620000" y="3810000"/>
            <a:ext cx="3149700" cy="7620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 x &gt; 100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 valid Partition)</a:t>
            </a:r>
            <a:endParaRPr sz="1800" b="0" i="0" u="none" strike="noStrike" cap="none">
              <a:solidFill>
                <a:schemeClr val="dk1"/>
              </a:solidFill>
              <a:latin typeface="Palatino Linotype"/>
              <a:ea typeface="Palatino Linotype"/>
              <a:cs typeface="Palatino Linotype"/>
              <a:sym typeface="Palatino Linotype"/>
            </a:endParaRPr>
          </a:p>
        </p:txBody>
      </p:sp>
      <p:sp>
        <p:nvSpPr>
          <p:cNvPr id="471" name="Google Shape;471;g133d966a7a1_0_10"/>
          <p:cNvSpPr/>
          <p:nvPr/>
        </p:nvSpPr>
        <p:spPr>
          <a:xfrm>
            <a:off x="1016000" y="3810000"/>
            <a:ext cx="3149700" cy="7620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 x &lt;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 valid Partition)</a:t>
            </a:r>
            <a:endParaRPr sz="1800" b="0" i="0" u="none" strike="noStrike" cap="none">
              <a:solidFill>
                <a:schemeClr val="dk1"/>
              </a:solidFill>
              <a:latin typeface="Palatino Linotype"/>
              <a:ea typeface="Palatino Linotype"/>
              <a:cs typeface="Palatino Linotype"/>
              <a:sym typeface="Palatino Linotype"/>
            </a:endParaRPr>
          </a:p>
        </p:txBody>
      </p:sp>
      <p:sp>
        <p:nvSpPr>
          <p:cNvPr id="472" name="Google Shape;472;g133d966a7a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28</a:t>
            </a:fld>
            <a:endParaRPr/>
          </a:p>
        </p:txBody>
      </p:sp>
      <p:sp>
        <p:nvSpPr>
          <p:cNvPr id="473" name="Google Shape;473;g133d966a7a1_0_1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133d966a7a1_0_1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Equivalence (Class) Partitioning </a:t>
            </a:r>
            <a:r>
              <a:rPr lang="en-US" sz="1800"/>
              <a:t>(Cont’d…)</a:t>
            </a:r>
            <a:endParaRPr sz="3600"/>
          </a:p>
        </p:txBody>
      </p:sp>
      <p:sp>
        <p:nvSpPr>
          <p:cNvPr id="479" name="Google Shape;479;g133d966a7a1_0_18"/>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Coverage in Equivalence partition is determined</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Number of tested partitions divided by tested partitions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In example of 1-100 integer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{25}    -&gt; Coverage = 1/3 = 33.33%</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{3, 25, 97} -&gt; Coverage = 1/3 = 33.33%</a:t>
            </a:r>
            <a:endParaRPr/>
          </a:p>
          <a:p>
            <a:pPr marL="742950" lvl="1" indent="-285750" algn="l" rtl="0">
              <a:lnSpc>
                <a:spcPct val="100000"/>
              </a:lnSpc>
              <a:spcBef>
                <a:spcPts val="280"/>
              </a:spcBef>
              <a:spcAft>
                <a:spcPts val="0"/>
              </a:spcAft>
              <a:buClr>
                <a:srgbClr val="7F7F7F"/>
              </a:buClr>
              <a:buSzPts val="1400"/>
              <a:buChar char="o"/>
            </a:pPr>
            <a:r>
              <a:rPr lang="en-US" sz="1400" b="1">
                <a:latin typeface="Palatino Linotype"/>
                <a:ea typeface="Palatino Linotype"/>
                <a:cs typeface="Palatino Linotype"/>
                <a:sym typeface="Palatino Linotype"/>
              </a:rPr>
              <a:t>Data set = {-10, 25, 110} </a:t>
            </a:r>
            <a:r>
              <a:rPr lang="en-US" sz="1400" b="1"/>
              <a:t>-&gt; Coverage = 3/3 = 100%</a:t>
            </a:r>
            <a:endParaRPr b="1"/>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Minimum coverage criteria</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One value from each partition</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80" name="Google Shape;480;g133d966a7a1_0_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29</a:t>
            </a:fld>
            <a:endParaRPr/>
          </a:p>
        </p:txBody>
      </p:sp>
      <p:sp>
        <p:nvSpPr>
          <p:cNvPr id="481" name="Google Shape;481;g133d966a7a1_0_1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
        <p:nvSpPr>
          <p:cNvPr id="482" name="Google Shape;482;g133d966a7a1_0_18"/>
          <p:cNvSpPr txBox="1"/>
          <p:nvPr/>
        </p:nvSpPr>
        <p:spPr>
          <a:xfrm>
            <a:off x="6931375" y="3223775"/>
            <a:ext cx="422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Notice that we have same number of tests but better coverage in second data set</a:t>
            </a:r>
            <a:endParaRPr/>
          </a:p>
        </p:txBody>
      </p:sp>
      <p:cxnSp>
        <p:nvCxnSpPr>
          <p:cNvPr id="483" name="Google Shape;483;g133d966a7a1_0_18"/>
          <p:cNvCxnSpPr>
            <a:stCxn id="482" idx="1"/>
          </p:cNvCxnSpPr>
          <p:nvPr/>
        </p:nvCxnSpPr>
        <p:spPr>
          <a:xfrm rot="10800000">
            <a:off x="6118675" y="3454475"/>
            <a:ext cx="812700" cy="77100"/>
          </a:xfrm>
          <a:prstGeom prst="straightConnector1">
            <a:avLst/>
          </a:prstGeom>
          <a:noFill/>
          <a:ln w="9525" cap="flat" cmpd="sng">
            <a:solidFill>
              <a:schemeClr val="dk2"/>
            </a:solidFill>
            <a:prstDash val="solid"/>
            <a:round/>
            <a:headEnd type="none" w="med" len="med"/>
            <a:tailEnd type="triangle" w="med" len="med"/>
          </a:ln>
        </p:spPr>
      </p:cxnSp>
      <p:cxnSp>
        <p:nvCxnSpPr>
          <p:cNvPr id="484" name="Google Shape;484;g133d966a7a1_0_18"/>
          <p:cNvCxnSpPr>
            <a:stCxn id="482" idx="1"/>
          </p:cNvCxnSpPr>
          <p:nvPr/>
        </p:nvCxnSpPr>
        <p:spPr>
          <a:xfrm rot="10800000">
            <a:off x="5713375" y="3130175"/>
            <a:ext cx="1218000" cy="401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animEffect transition="in" filter="fade">
                                      <p:cBhvr>
                                        <p:cTn id="7" dur="1000"/>
                                        <p:tgtEl>
                                          <p:spTgt spid="483"/>
                                        </p:tgtEl>
                                      </p:cBhvr>
                                    </p:animEffect>
                                  </p:childTnLst>
                                </p:cTn>
                              </p:par>
                              <p:par>
                                <p:cTn id="8" presetID="10" presetClass="entr" presetSubtype="0" fill="hold" nodeType="withEffect">
                                  <p:stCondLst>
                                    <p:cond delay="0"/>
                                  </p:stCondLst>
                                  <p:childTnLst>
                                    <p:set>
                                      <p:cBhvr>
                                        <p:cTn id="9" dur="1" fill="hold">
                                          <p:stCondLst>
                                            <p:cond delay="0"/>
                                          </p:stCondLst>
                                        </p:cTn>
                                        <p:tgtEl>
                                          <p:spTgt spid="484"/>
                                        </p:tgtEl>
                                        <p:attrNameLst>
                                          <p:attrName>style.visibility</p:attrName>
                                        </p:attrNameLst>
                                      </p:cBhvr>
                                      <p:to>
                                        <p:strVal val="visible"/>
                                      </p:to>
                                    </p:set>
                                    <p:animEffect transition="in" filter="fade">
                                      <p:cBhvr>
                                        <p:cTn id="10" dur="1000"/>
                                        <p:tgtEl>
                                          <p:spTgt spid="484"/>
                                        </p:tgtEl>
                                      </p:cBhvr>
                                    </p:animEffect>
                                  </p:childTnLst>
                                </p:cTn>
                              </p:par>
                              <p:par>
                                <p:cTn id="11" presetID="10" presetClass="entr" presetSubtype="0" fill="hold" nodeType="withEffect">
                                  <p:stCondLst>
                                    <p:cond delay="0"/>
                                  </p:stCondLst>
                                  <p:childTnLst>
                                    <p:set>
                                      <p:cBhvr>
                                        <p:cTn id="12" dur="1" fill="hold">
                                          <p:stCondLst>
                                            <p:cond delay="0"/>
                                          </p:stCondLst>
                                        </p:cTn>
                                        <p:tgtEl>
                                          <p:spTgt spid="482"/>
                                        </p:tgtEl>
                                        <p:attrNameLst>
                                          <p:attrName>style.visibility</p:attrName>
                                        </p:attrNameLst>
                                      </p:cBhvr>
                                      <p:to>
                                        <p:strVal val="visible"/>
                                      </p:to>
                                    </p:set>
                                    <p:animEffect transition="in" filter="fade">
                                      <p:cBhvr>
                                        <p:cTn id="13" dur="1000"/>
                                        <p:tgtEl>
                                          <p:spTgt spid="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32002541ac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Table of Content</a:t>
            </a:r>
            <a:endParaRPr/>
          </a:p>
        </p:txBody>
      </p:sp>
      <p:sp>
        <p:nvSpPr>
          <p:cNvPr id="204" name="Google Shape;204;g132002541ac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a:p>
          <a:p>
            <a:pPr marL="384048" lvl="1" indent="-182880" algn="l" rtl="0">
              <a:lnSpc>
                <a:spcPct val="90000"/>
              </a:lnSpc>
              <a:spcBef>
                <a:spcPts val="400"/>
              </a:spcBef>
              <a:spcAft>
                <a:spcPts val="0"/>
              </a:spcAft>
              <a:buSzPts val="1800"/>
              <a:buChar char="►"/>
            </a:pPr>
            <a:r>
              <a:rPr lang="en-US"/>
              <a:t>Revisit Test-Session Reports from previous day</a:t>
            </a:r>
            <a:endParaRPr/>
          </a:p>
          <a:p>
            <a:pPr marL="384048" lvl="1" indent="-182880" algn="l" rtl="0">
              <a:lnSpc>
                <a:spcPct val="90000"/>
              </a:lnSpc>
              <a:spcBef>
                <a:spcPts val="400"/>
              </a:spcBef>
              <a:spcAft>
                <a:spcPts val="0"/>
              </a:spcAft>
              <a:buSzPts val="1800"/>
              <a:buChar char="►"/>
            </a:pPr>
            <a:r>
              <a:rPr lang="en-US"/>
              <a:t>Overview of Test Cases</a:t>
            </a:r>
            <a:endParaRPr/>
          </a:p>
          <a:p>
            <a:pPr marL="384048" lvl="1" indent="-182880" algn="l" rtl="0">
              <a:lnSpc>
                <a:spcPct val="90000"/>
              </a:lnSpc>
              <a:spcBef>
                <a:spcPts val="400"/>
              </a:spcBef>
              <a:spcAft>
                <a:spcPts val="0"/>
              </a:spcAft>
              <a:buSzPts val="1800"/>
              <a:buChar char="►"/>
            </a:pPr>
            <a:r>
              <a:rPr lang="en-US"/>
              <a:t>Test Design Techniques</a:t>
            </a:r>
            <a:endParaRPr/>
          </a:p>
          <a:p>
            <a:pPr marL="384048" lvl="1" indent="-182880" algn="l" rtl="0">
              <a:lnSpc>
                <a:spcPct val="90000"/>
              </a:lnSpc>
              <a:spcBef>
                <a:spcPts val="400"/>
              </a:spcBef>
              <a:spcAft>
                <a:spcPts val="0"/>
              </a:spcAft>
              <a:buSzPts val="1800"/>
              <a:buChar char="►"/>
            </a:pPr>
            <a:r>
              <a:rPr lang="en-US"/>
              <a:t>Combining the knowledge</a:t>
            </a:r>
            <a:endParaRPr/>
          </a:p>
          <a:p>
            <a:pPr marL="384048" lvl="1" indent="-182880" algn="l" rtl="0">
              <a:lnSpc>
                <a:spcPct val="90000"/>
              </a:lnSpc>
              <a:spcBef>
                <a:spcPts val="400"/>
              </a:spcBef>
              <a:spcAft>
                <a:spcPts val="0"/>
              </a:spcAft>
              <a:buSzPts val="1800"/>
              <a:buChar char="►"/>
            </a:pPr>
            <a:r>
              <a:rPr lang="en-US"/>
              <a:t>Lab Exercise</a:t>
            </a:r>
            <a:endParaRPr/>
          </a:p>
        </p:txBody>
      </p:sp>
      <p:sp>
        <p:nvSpPr>
          <p:cNvPr id="205" name="Google Shape;205;g132002541ac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06" name="Google Shape;206;g132002541ac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207" name="Google Shape;207;g132002541ac_0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133d966a7a1_0_2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Examples</a:t>
            </a:r>
            <a:endParaRPr sz="3600"/>
          </a:p>
        </p:txBody>
      </p:sp>
      <p:sp>
        <p:nvSpPr>
          <p:cNvPr id="490" name="Google Shape;490;g133d966a7a1_0_28"/>
          <p:cNvSpPr txBox="1">
            <a:spLocks noGrp="1"/>
          </p:cNvSpPr>
          <p:nvPr>
            <p:ph type="body" idx="1"/>
          </p:nvPr>
        </p:nvSpPr>
        <p:spPr>
          <a:xfrm>
            <a:off x="1097275" y="1845732"/>
            <a:ext cx="10058400" cy="6969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1</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Registration for an event opens for a limited time period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to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91" name="Google Shape;491;g133d966a7a1_0_28"/>
          <p:cNvSpPr/>
          <p:nvPr/>
        </p:nvSpPr>
        <p:spPr>
          <a:xfrm>
            <a:off x="5077875" y="2777550"/>
            <a:ext cx="18288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a:t>
            </a:r>
            <a:r>
              <a:rPr lang="en-US" sz="1800" b="0" i="0" u="none" strike="noStrike" cap="none" baseline="30000">
                <a:solidFill>
                  <a:schemeClr val="lt1"/>
                </a:solidFill>
                <a:latin typeface="Palatino Linotype"/>
                <a:ea typeface="Palatino Linotype"/>
                <a:cs typeface="Palatino Linotype"/>
                <a:sym typeface="Palatino Linotype"/>
              </a:rPr>
              <a:t>st</a:t>
            </a:r>
            <a:r>
              <a:rPr lang="en-US" sz="1800" b="0" i="0" u="none" strike="noStrike" cap="none">
                <a:solidFill>
                  <a:schemeClr val="lt1"/>
                </a:solidFill>
                <a:latin typeface="Palatino Linotype"/>
                <a:ea typeface="Palatino Linotype"/>
                <a:cs typeface="Palatino Linotype"/>
                <a:sym typeface="Palatino Linotype"/>
              </a:rPr>
              <a:t> – 30</a:t>
            </a:r>
            <a:r>
              <a:rPr lang="en-US" sz="1800" b="0" i="0" u="none" strike="noStrike" cap="none" baseline="30000">
                <a:solidFill>
                  <a:schemeClr val="lt1"/>
                </a:solidFill>
                <a:latin typeface="Palatino Linotype"/>
                <a:ea typeface="Palatino Linotype"/>
                <a:cs typeface="Palatino Linotype"/>
                <a:sym typeface="Palatino Linotype"/>
              </a:rPr>
              <a:t>th</a:t>
            </a:r>
            <a:endParaRPr sz="1800" b="0" i="0" u="none" strike="noStrike" cap="none">
              <a:solidFill>
                <a:schemeClr val="lt1"/>
              </a:solidFill>
              <a:latin typeface="Palatino Linotype"/>
              <a:ea typeface="Palatino Linotype"/>
              <a:cs typeface="Palatino Linotype"/>
              <a:sym typeface="Palatino Linotype"/>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2" name="Google Shape;492;g133d966a7a1_0_28"/>
          <p:cNvSpPr/>
          <p:nvPr/>
        </p:nvSpPr>
        <p:spPr>
          <a:xfrm>
            <a:off x="8329075" y="2777550"/>
            <a:ext cx="1828800" cy="5334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 30</a:t>
            </a:r>
            <a:r>
              <a:rPr lang="en-US" sz="1800" b="0" i="0" u="none" strike="noStrike" cap="none" baseline="30000">
                <a:solidFill>
                  <a:schemeClr val="dk1"/>
                </a:solidFill>
                <a:latin typeface="Palatino Linotype"/>
                <a:ea typeface="Palatino Linotype"/>
                <a:cs typeface="Palatino Linotype"/>
                <a:sym typeface="Palatino Linotype"/>
              </a:rPr>
              <a:t>th</a:t>
            </a:r>
            <a:r>
              <a:rPr lang="en-US" sz="1800" b="0" i="0" u="none" strike="noStrike" cap="none">
                <a:solidFill>
                  <a:schemeClr val="dk1"/>
                </a:solidFill>
                <a:latin typeface="Palatino Linotype"/>
                <a:ea typeface="Palatino Linotype"/>
                <a:cs typeface="Palatino Linotype"/>
                <a:sym typeface="Palatino Linotype"/>
              </a:rPr>
              <a:t> Jan &gt;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(Late)</a:t>
            </a:r>
            <a:endParaRPr sz="1800" b="0" i="0" u="none" strike="noStrike" cap="none">
              <a:solidFill>
                <a:schemeClr val="dk1"/>
              </a:solidFill>
              <a:latin typeface="Palatino Linotype"/>
              <a:ea typeface="Palatino Linotype"/>
              <a:cs typeface="Palatino Linotype"/>
              <a:sym typeface="Palatino Linotype"/>
            </a:endParaRPr>
          </a:p>
        </p:txBody>
      </p:sp>
      <p:sp>
        <p:nvSpPr>
          <p:cNvPr id="493" name="Google Shape;493;g133d966a7a1_0_28"/>
          <p:cNvSpPr/>
          <p:nvPr/>
        </p:nvSpPr>
        <p:spPr>
          <a:xfrm>
            <a:off x="1725075" y="2777550"/>
            <a:ext cx="1828800" cy="5334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&lt; 1</a:t>
            </a:r>
            <a:r>
              <a:rPr lang="en-US" sz="1800" b="0" i="0" u="none" strike="noStrike" cap="none" baseline="30000">
                <a:solidFill>
                  <a:schemeClr val="dk1"/>
                </a:solidFill>
                <a:latin typeface="Palatino Linotype"/>
                <a:ea typeface="Palatino Linotype"/>
                <a:cs typeface="Palatino Linotype"/>
                <a:sym typeface="Palatino Linotype"/>
              </a:rPr>
              <a:t>st</a:t>
            </a:r>
            <a:r>
              <a:rPr lang="en-US" sz="1800" b="0" i="0" u="none" strike="noStrike" cap="none">
                <a:solidFill>
                  <a:schemeClr val="dk1"/>
                </a:solidFill>
                <a:latin typeface="Palatino Linotype"/>
                <a:ea typeface="Palatino Linotype"/>
                <a:cs typeface="Palatino Linotype"/>
                <a:sym typeface="Palatino Linotype"/>
              </a:rPr>
              <a:t> Jan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(Early)</a:t>
            </a:r>
            <a:endParaRPr sz="1800" b="0" i="0" u="none" strike="noStrike" cap="none">
              <a:solidFill>
                <a:schemeClr val="dk1"/>
              </a:solidFill>
              <a:latin typeface="Palatino Linotype"/>
              <a:ea typeface="Palatino Linotype"/>
              <a:cs typeface="Palatino Linotype"/>
              <a:sym typeface="Palatino Linotype"/>
            </a:endParaRPr>
          </a:p>
        </p:txBody>
      </p:sp>
      <p:sp>
        <p:nvSpPr>
          <p:cNvPr id="494" name="Google Shape;494;g133d966a7a1_0_28"/>
          <p:cNvSpPr/>
          <p:nvPr/>
        </p:nvSpPr>
        <p:spPr>
          <a:xfrm>
            <a:off x="1552275" y="4817725"/>
            <a:ext cx="23367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a:t>
            </a:r>
            <a:r>
              <a:rPr lang="en-US" sz="1800" b="0" i="0" u="none" strike="noStrike" cap="none" baseline="30000">
                <a:solidFill>
                  <a:schemeClr val="lt1"/>
                </a:solidFill>
                <a:latin typeface="Palatino Linotype"/>
                <a:ea typeface="Palatino Linotype"/>
                <a:cs typeface="Palatino Linotype"/>
                <a:sym typeface="Palatino Linotype"/>
              </a:rPr>
              <a:t>st</a:t>
            </a:r>
            <a:r>
              <a:rPr lang="en-US" sz="1800" b="0" i="0" u="none" strike="noStrike" cap="none">
                <a:solidFill>
                  <a:schemeClr val="lt1"/>
                </a:solidFill>
                <a:latin typeface="Palatino Linotype"/>
                <a:ea typeface="Palatino Linotype"/>
                <a:cs typeface="Palatino Linotype"/>
                <a:sym typeface="Palatino Linotype"/>
              </a:rPr>
              <a:t> – 10</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(15%)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5" name="Google Shape;495;g133d966a7a1_0_28"/>
          <p:cNvSpPr/>
          <p:nvPr/>
        </p:nvSpPr>
        <p:spPr>
          <a:xfrm>
            <a:off x="4905075" y="4817725"/>
            <a:ext cx="23367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11</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 20</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6" name="Google Shape;496;g133d966a7a1_0_28"/>
          <p:cNvSpPr/>
          <p:nvPr/>
        </p:nvSpPr>
        <p:spPr>
          <a:xfrm>
            <a:off x="8156275" y="4817725"/>
            <a:ext cx="23367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21</a:t>
            </a:r>
            <a:r>
              <a:rPr lang="en-US" sz="1800" b="0" i="0" u="none" strike="noStrike" cap="none" baseline="30000">
                <a:solidFill>
                  <a:schemeClr val="lt1"/>
                </a:solidFill>
                <a:latin typeface="Palatino Linotype"/>
                <a:ea typeface="Palatino Linotype"/>
                <a:cs typeface="Palatino Linotype"/>
                <a:sym typeface="Palatino Linotype"/>
              </a:rPr>
              <a:t>st</a:t>
            </a:r>
            <a:r>
              <a:rPr lang="en-US" sz="1800" b="0" i="0" u="none" strike="noStrike" cap="none">
                <a:solidFill>
                  <a:schemeClr val="lt1"/>
                </a:solidFill>
                <a:latin typeface="Palatino Linotype"/>
                <a:ea typeface="Palatino Linotype"/>
                <a:cs typeface="Palatino Linotype"/>
                <a:sym typeface="Palatino Linotype"/>
              </a:rPr>
              <a:t> – 30</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7" name="Google Shape;497;g133d966a7a1_0_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30</a:t>
            </a:fld>
            <a:endParaRPr/>
          </a:p>
        </p:txBody>
      </p:sp>
      <p:sp>
        <p:nvSpPr>
          <p:cNvPr id="498" name="Google Shape;498;g133d966a7a1_0_2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
        <p:nvSpPr>
          <p:cNvPr id="499" name="Google Shape;499;g133d966a7a1_0_28"/>
          <p:cNvSpPr txBox="1">
            <a:spLocks noGrp="1"/>
          </p:cNvSpPr>
          <p:nvPr>
            <p:ph type="body" idx="1"/>
          </p:nvPr>
        </p:nvSpPr>
        <p:spPr>
          <a:xfrm>
            <a:off x="963075" y="3704283"/>
            <a:ext cx="10058400" cy="477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280"/>
              </a:spcBef>
              <a:spcAft>
                <a:spcPts val="0"/>
              </a:spcAft>
              <a:buSzPts val="1400"/>
              <a:buFont typeface="Palatino Linotype"/>
              <a:buChar char="o"/>
            </a:pPr>
            <a:r>
              <a:rPr lang="en-US" sz="1400">
                <a:latin typeface="Palatino Linotype"/>
                <a:ea typeface="Palatino Linotype"/>
                <a:cs typeface="Palatino Linotype"/>
                <a:sym typeface="Palatino Linotype"/>
              </a:rPr>
              <a:t>What if 1st to 10th  % discount, 11th to 20th 5% discount, and 21st  to 30th full price</a:t>
            </a:r>
            <a:endParaRPr sz="1400">
              <a:latin typeface="Palatino Linotype"/>
              <a:ea typeface="Palatino Linotype"/>
              <a:cs typeface="Palatino Linotype"/>
              <a:sym typeface="Palatino Linotype"/>
            </a:endParaRPr>
          </a:p>
          <a:p>
            <a:pPr marL="546100" lvl="1" indent="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g133d966a7a1_0_8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Examples</a:t>
            </a:r>
            <a:endParaRPr sz="3600"/>
          </a:p>
        </p:txBody>
      </p:sp>
      <p:sp>
        <p:nvSpPr>
          <p:cNvPr id="505" name="Google Shape;505;g133d966a7a1_0_89"/>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2</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 program displaying </a:t>
            </a:r>
            <a:r>
              <a:rPr lang="en-US" sz="1400" b="1">
                <a:latin typeface="Palatino Linotype"/>
                <a:ea typeface="Palatino Linotype"/>
                <a:cs typeface="Palatino Linotype"/>
                <a:sym typeface="Palatino Linotype"/>
              </a:rPr>
              <a:t>name of the day</a:t>
            </a:r>
            <a:r>
              <a:rPr lang="en-US" sz="1400">
                <a:latin typeface="Palatino Linotype"/>
                <a:ea typeface="Palatino Linotype"/>
                <a:cs typeface="Palatino Linotype"/>
                <a:sym typeface="Palatino Linotype"/>
              </a:rPr>
              <a:t> for an input fields of Day, month and year (for 2000 - 2020)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Input partitions: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Valid</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Month = {30 Days month, 31 Days month, February}</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Day={1-28, 29, 30, 31}</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Year={Leap year, Non leap year}</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In-Valid</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Month = {&lt;1, &gt;12}</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Day = {&lt;1, &gt;31}</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Year = {&lt;2000, &gt;2020}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Output partitions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Valid</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Day = {Monday, Tuesday, Wednesday, Thursday, Friday, Saturday, Sunday}</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Invalid</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Day = {Invalid date, Date out of range}</a:t>
            </a:r>
            <a:endParaRPr/>
          </a:p>
        </p:txBody>
      </p:sp>
      <p:sp>
        <p:nvSpPr>
          <p:cNvPr id="506" name="Google Shape;506;g133d966a7a1_0_8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31</a:t>
            </a:fld>
            <a:endParaRPr/>
          </a:p>
        </p:txBody>
      </p:sp>
      <p:sp>
        <p:nvSpPr>
          <p:cNvPr id="507" name="Google Shape;507;g133d966a7a1_0_8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11ff9b2a162_0_18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Exercise</a:t>
            </a:r>
            <a:endParaRPr sz="3600"/>
          </a:p>
        </p:txBody>
      </p:sp>
      <p:sp>
        <p:nvSpPr>
          <p:cNvPr id="513" name="Google Shape;513;g11ff9b2a162_0_181"/>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Identify partition and create test cases based on following requirements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 field worker for a furniture company is supposed to fill a form after each job with following fields</a:t>
            </a: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Field 1:  Job ID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 text field that allows Alphanumeric + “_”.</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It is a required field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Has autocomplete feature to show existing job ids as you type</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Only job Ids from existing jobs should be allowed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Only one entry against a job ID is allowed</a:t>
            </a: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Field 2: Type of job</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 drop down with following options</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Repair / Installation</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It is a required field</a:t>
            </a: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Field 3: Product Fixed/Installed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Dropdown with a list of all company products to select from</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Required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For Installation job type, then the product list should only show items currently being sold.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For Repair job type, the list should also include old products that are no longer sold</a:t>
            </a:r>
            <a:endParaRPr sz="1400">
              <a:latin typeface="Palatino Linotype"/>
              <a:ea typeface="Palatino Linotype"/>
              <a:cs typeface="Palatino Linotype"/>
              <a:sym typeface="Palatino Linotype"/>
            </a:endParaRPr>
          </a:p>
          <a:p>
            <a:pPr marL="742950" lvl="1" indent="-285750" algn="l" rtl="0">
              <a:lnSpc>
                <a:spcPct val="100000"/>
              </a:lnSpc>
              <a:spcBef>
                <a:spcPts val="280"/>
              </a:spcBef>
              <a:spcAft>
                <a:spcPts val="0"/>
              </a:spcAft>
              <a:buSzPts val="1400"/>
              <a:buFont typeface="Palatino Linotype"/>
              <a:buChar char="o"/>
            </a:pPr>
            <a:endParaRPr sz="1400">
              <a:latin typeface="Palatino Linotype"/>
              <a:ea typeface="Palatino Linotype"/>
              <a:cs typeface="Palatino Linotype"/>
              <a:sym typeface="Palatino Linotype"/>
            </a:endParaRPr>
          </a:p>
        </p:txBody>
      </p:sp>
      <p:sp>
        <p:nvSpPr>
          <p:cNvPr id="514" name="Google Shape;514;g11ff9b2a162_0_18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515" name="Google Shape;515;g11ff9b2a162_0_181"/>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133d966a7a1_0_2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21" name="Google Shape;521;g133d966a7a1_0_23"/>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Different types of partitions possible e.g.</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Type of possible characters (alphabetic, numeric, special characters)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type (integer, float, string, Boolean)</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Character length</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Partition based on output sets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There are 1-60 questions that need to answered (1 valid set)</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80 % of required to pass the exam (now two valid sets – one for pass and one for fail)</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Partitions based on past records, usage history or practical conditions, e.g.</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most of the users make online orders of 2 to 10 items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Typical min and max temperature is different in month of December than in July</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22" name="Google Shape;522;g133d966a7a1_0_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33</a:t>
            </a:fld>
            <a:endParaRPr/>
          </a:p>
        </p:txBody>
      </p:sp>
      <p:sp>
        <p:nvSpPr>
          <p:cNvPr id="523" name="Google Shape;523;g133d966a7a1_0_23"/>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g133d966a7a1_0_11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29" name="Google Shape;529;g133d966a7a1_0_117"/>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Strengths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Significantly reduce the number of test cases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Effective and efficient technique for maximizing test coverage</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One of the commonly used techniques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Efficient in identifying data handling related bugs</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Weaknesses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 effectiveness of testing depends upon identified partitions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Their might be partitions that tester is not aware of</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e.g. cheat codes integrated in game by developers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e.g. between payment of $1 to $1,000, an other conditions exists that  below $500 CCV is not required but for $500 and above it is required</a:t>
            </a:r>
            <a:endParaRPr/>
          </a:p>
          <a:p>
            <a:pPr marL="1143000" lvl="2" indent="-228600" algn="l" rtl="0">
              <a:lnSpc>
                <a:spcPct val="100000"/>
              </a:lnSpc>
              <a:spcBef>
                <a:spcPts val="280"/>
              </a:spcBef>
              <a:spcAft>
                <a:spcPts val="0"/>
              </a:spcAft>
              <a:buClr>
                <a:srgbClr val="7F7F7F"/>
              </a:buClr>
              <a:buSzPts val="1400"/>
              <a:buChar char="•"/>
            </a:pPr>
            <a:r>
              <a:rPr lang="en-US" sz="1400" b="1">
                <a:latin typeface="Palatino Linotype"/>
                <a:ea typeface="Palatino Linotype"/>
                <a:cs typeface="Palatino Linotype"/>
                <a:sym typeface="Palatino Linotype"/>
              </a:rPr>
              <a:t>Talking with developers helps a lot to identify all partitions</a:t>
            </a:r>
            <a:endParaRPr b="1"/>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Combining multiple invalid partitions into one test</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e.g. executing only one test by combining invalid username and invalid password.</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Does not guarantee if it fails for both</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Remember Multiple valid partitions can be tested in one test</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30" name="Google Shape;530;g133d966a7a1_0_1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34</a:t>
            </a:fld>
            <a:endParaRPr/>
          </a:p>
        </p:txBody>
      </p:sp>
      <p:sp>
        <p:nvSpPr>
          <p:cNvPr id="531" name="Google Shape;531;g133d966a7a1_0_11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33d966a7a1_0_12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37" name="Google Shape;537;g133d966a7a1_0_12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Remember:</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Do not forget invalid partitions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Each partition must be disjoint set (i.e. no element exists in multiple sets)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Partition exists in many places and multiple forms. Save testing time by finding them</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Test each valid and invalid partitions separately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 extent of coverage depends on the requirement criticality and risk-based analysis</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38" name="Google Shape;538;g133d966a7a1_0_1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35</a:t>
            </a:fld>
            <a:endParaRPr/>
          </a:p>
        </p:txBody>
      </p:sp>
      <p:sp>
        <p:nvSpPr>
          <p:cNvPr id="539" name="Google Shape;539;g133d966a7a1_0_12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133d966a7a1_0_12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Boundary Value Analysis</a:t>
            </a:r>
            <a:endParaRPr sz="3600"/>
          </a:p>
        </p:txBody>
      </p:sp>
      <p:sp>
        <p:nvSpPr>
          <p:cNvPr id="545" name="Google Shape;545;g133d966a7a1_0_127"/>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Defining and testing for the boundary values of a partition</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Identifies defects related to:</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Displacement of boundaries </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Omission of boundaries </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Occasional extra boundary</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Require identification of partitions similar to equivalence partitions and create test cases for boundary values of each partition</a:t>
            </a:r>
            <a:endParaRPr sz="140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For the example of system that takes input of 1-100 integers</a:t>
            </a:r>
            <a:endParaRPr/>
          </a:p>
          <a:p>
            <a:pPr marL="0" lvl="0" indent="0" algn="l" rtl="0">
              <a:lnSpc>
                <a:spcPct val="100000"/>
              </a:lnSpc>
              <a:spcBef>
                <a:spcPts val="360"/>
              </a:spcBef>
              <a:spcAft>
                <a:spcPts val="0"/>
              </a:spcAft>
              <a:buClr>
                <a:srgbClr val="7F7F7F"/>
              </a:buClr>
              <a:buSzPts val="1800"/>
              <a:buNone/>
            </a:pPr>
            <a:endParaRPr sz="1800">
              <a:latin typeface="Palatino Linotype"/>
              <a:ea typeface="Palatino Linotype"/>
              <a:cs typeface="Palatino Linotype"/>
              <a:sym typeface="Palatino Linotype"/>
            </a:endParaRPr>
          </a:p>
        </p:txBody>
      </p:sp>
      <p:cxnSp>
        <p:nvCxnSpPr>
          <p:cNvPr id="546" name="Google Shape;546;g133d966a7a1_0_127"/>
          <p:cNvCxnSpPr/>
          <p:nvPr/>
        </p:nvCxnSpPr>
        <p:spPr>
          <a:xfrm>
            <a:off x="2133600" y="4659868"/>
            <a:ext cx="7518300" cy="0"/>
          </a:xfrm>
          <a:prstGeom prst="straightConnector1">
            <a:avLst/>
          </a:prstGeom>
          <a:noFill/>
          <a:ln w="9525" cap="flat" cmpd="sng">
            <a:solidFill>
              <a:srgbClr val="5A72B1"/>
            </a:solidFill>
            <a:prstDash val="solid"/>
            <a:round/>
            <a:headEnd type="stealth" w="med" len="med"/>
            <a:tailEnd type="stealth" w="med" len="med"/>
          </a:ln>
        </p:spPr>
      </p:cxnSp>
      <p:cxnSp>
        <p:nvCxnSpPr>
          <p:cNvPr id="547" name="Google Shape;547;g133d966a7a1_0_127"/>
          <p:cNvCxnSpPr/>
          <p:nvPr/>
        </p:nvCxnSpPr>
        <p:spPr>
          <a:xfrm>
            <a:off x="3962400" y="4507468"/>
            <a:ext cx="0" cy="381000"/>
          </a:xfrm>
          <a:prstGeom prst="straightConnector1">
            <a:avLst/>
          </a:prstGeom>
          <a:noFill/>
          <a:ln w="9525" cap="flat" cmpd="sng">
            <a:solidFill>
              <a:srgbClr val="5A72B1"/>
            </a:solidFill>
            <a:prstDash val="solid"/>
            <a:round/>
            <a:headEnd type="none" w="sm" len="sm"/>
            <a:tailEnd type="none" w="sm" len="sm"/>
          </a:ln>
        </p:spPr>
      </p:cxnSp>
      <p:cxnSp>
        <p:nvCxnSpPr>
          <p:cNvPr id="548" name="Google Shape;548;g133d966a7a1_0_127"/>
          <p:cNvCxnSpPr/>
          <p:nvPr/>
        </p:nvCxnSpPr>
        <p:spPr>
          <a:xfrm>
            <a:off x="8026400" y="4507468"/>
            <a:ext cx="0" cy="381000"/>
          </a:xfrm>
          <a:prstGeom prst="straightConnector1">
            <a:avLst/>
          </a:prstGeom>
          <a:noFill/>
          <a:ln w="9525" cap="flat" cmpd="sng">
            <a:solidFill>
              <a:srgbClr val="5A72B1"/>
            </a:solidFill>
            <a:prstDash val="solid"/>
            <a:round/>
            <a:headEnd type="none" w="sm" len="sm"/>
            <a:tailEnd type="none" w="sm" len="sm"/>
          </a:ln>
        </p:spPr>
      </p:cxnSp>
      <p:sp>
        <p:nvSpPr>
          <p:cNvPr id="549" name="Google Shape;549;g133d966a7a1_0_127"/>
          <p:cNvSpPr txBox="1"/>
          <p:nvPr/>
        </p:nvSpPr>
        <p:spPr>
          <a:xfrm>
            <a:off x="3352800" y="4964668"/>
            <a:ext cx="1828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0     1    2</a:t>
            </a:r>
            <a:endParaRPr sz="1800" b="0" i="0" u="none" strike="noStrike" cap="none">
              <a:solidFill>
                <a:schemeClr val="dk1"/>
              </a:solidFill>
              <a:latin typeface="Palatino Linotype"/>
              <a:ea typeface="Palatino Linotype"/>
              <a:cs typeface="Palatino Linotype"/>
              <a:sym typeface="Palatino Linotype"/>
            </a:endParaRPr>
          </a:p>
        </p:txBody>
      </p:sp>
      <p:sp>
        <p:nvSpPr>
          <p:cNvPr id="550" name="Google Shape;550;g133d966a7a1_0_127"/>
          <p:cNvSpPr txBox="1"/>
          <p:nvPr/>
        </p:nvSpPr>
        <p:spPr>
          <a:xfrm>
            <a:off x="7315200" y="4964668"/>
            <a:ext cx="1828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99  100  101</a:t>
            </a:r>
            <a:endParaRPr sz="1800" b="0" i="0" u="none" strike="noStrike" cap="none">
              <a:solidFill>
                <a:schemeClr val="dk1"/>
              </a:solidFill>
              <a:latin typeface="Palatino Linotype"/>
              <a:ea typeface="Palatino Linotype"/>
              <a:cs typeface="Palatino Linotype"/>
              <a:sym typeface="Palatino Linotype"/>
            </a:endParaRPr>
          </a:p>
        </p:txBody>
      </p:sp>
      <p:sp>
        <p:nvSpPr>
          <p:cNvPr id="551" name="Google Shape;551;g133d966a7a1_0_127"/>
          <p:cNvSpPr txBox="1"/>
          <p:nvPr/>
        </p:nvSpPr>
        <p:spPr>
          <a:xfrm>
            <a:off x="5283200" y="4202668"/>
            <a:ext cx="162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Valid</a:t>
            </a:r>
            <a:endParaRPr sz="1800" b="0" i="0" u="none" strike="noStrike" cap="none">
              <a:solidFill>
                <a:schemeClr val="dk1"/>
              </a:solidFill>
              <a:latin typeface="Palatino Linotype"/>
              <a:ea typeface="Palatino Linotype"/>
              <a:cs typeface="Palatino Linotype"/>
              <a:sym typeface="Palatino Linotype"/>
            </a:endParaRPr>
          </a:p>
        </p:txBody>
      </p:sp>
      <p:sp>
        <p:nvSpPr>
          <p:cNvPr id="552" name="Google Shape;552;g133d966a7a1_0_127"/>
          <p:cNvSpPr txBox="1"/>
          <p:nvPr/>
        </p:nvSpPr>
        <p:spPr>
          <a:xfrm>
            <a:off x="2235200" y="4202668"/>
            <a:ext cx="162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Invalid</a:t>
            </a:r>
            <a:endParaRPr sz="1800" b="0" i="0" u="none" strike="noStrike" cap="none">
              <a:solidFill>
                <a:schemeClr val="dk1"/>
              </a:solidFill>
              <a:latin typeface="Palatino Linotype"/>
              <a:ea typeface="Palatino Linotype"/>
              <a:cs typeface="Palatino Linotype"/>
              <a:sym typeface="Palatino Linotype"/>
            </a:endParaRPr>
          </a:p>
        </p:txBody>
      </p:sp>
      <p:sp>
        <p:nvSpPr>
          <p:cNvPr id="553" name="Google Shape;553;g133d966a7a1_0_127"/>
          <p:cNvSpPr txBox="1"/>
          <p:nvPr/>
        </p:nvSpPr>
        <p:spPr>
          <a:xfrm>
            <a:off x="8128000" y="4214336"/>
            <a:ext cx="162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Invalid</a:t>
            </a:r>
            <a:endParaRPr sz="1800" b="0" i="0" u="none" strike="noStrike" cap="none">
              <a:solidFill>
                <a:schemeClr val="dk1"/>
              </a:solidFill>
              <a:latin typeface="Palatino Linotype"/>
              <a:ea typeface="Palatino Linotype"/>
              <a:cs typeface="Palatino Linotype"/>
              <a:sym typeface="Palatino Linotype"/>
            </a:endParaRPr>
          </a:p>
        </p:txBody>
      </p:sp>
      <p:sp>
        <p:nvSpPr>
          <p:cNvPr id="554" name="Google Shape;554;g133d966a7a1_0_1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36</a:t>
            </a:fld>
            <a:endParaRPr/>
          </a:p>
        </p:txBody>
      </p:sp>
      <p:sp>
        <p:nvSpPr>
          <p:cNvPr id="555" name="Google Shape;555;g133d966a7a1_0_12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g133d966a7a1_0_14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Boundary Value Analysis </a:t>
            </a:r>
            <a:r>
              <a:rPr lang="en-US" sz="1800"/>
              <a:t>(Cont’d…)</a:t>
            </a:r>
            <a:endParaRPr sz="3600"/>
          </a:p>
        </p:txBody>
      </p:sp>
      <p:sp>
        <p:nvSpPr>
          <p:cNvPr id="561" name="Google Shape;561;g133d966a7a1_0_14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Boundary value analysis requires following analysis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 conditions (1 &amp; 100)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OFF conditions (0 &amp; 101)</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IN conditions (2 &amp; 99)</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School of thoughts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Two value boundary condition – test only ON and OFF conditions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Three value boundary condition – test IN, ON and OFF conditions </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Boundary value analysis works only for ordered partitions because we are looking at the edges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Checking boundaries is important because:</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Its common for developers to type &lt;100 instead of &lt;=100 : </a:t>
            </a:r>
            <a:r>
              <a:rPr lang="en-US" sz="1400" b="1">
                <a:latin typeface="Palatino Linotype"/>
                <a:ea typeface="Palatino Linotype"/>
                <a:cs typeface="Palatino Linotype"/>
                <a:sym typeface="Palatino Linotype"/>
              </a:rPr>
              <a:t>Displacement</a:t>
            </a:r>
            <a:endParaRPr sz="1400" b="1">
              <a:latin typeface="Palatino Linotype"/>
              <a:ea typeface="Palatino Linotype"/>
              <a:cs typeface="Palatino Linotype"/>
              <a:sym typeface="Palatino Linotype"/>
            </a:endParaRPr>
          </a:p>
        </p:txBody>
      </p:sp>
      <p:sp>
        <p:nvSpPr>
          <p:cNvPr id="562" name="Google Shape;562;g133d966a7a1_0_14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37</a:t>
            </a:fld>
            <a:endParaRPr/>
          </a:p>
        </p:txBody>
      </p:sp>
      <p:sp>
        <p:nvSpPr>
          <p:cNvPr id="563" name="Google Shape;563;g133d966a7a1_0_14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133d966a7a1_0_14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Boundary Value Analysis </a:t>
            </a:r>
            <a:r>
              <a:rPr lang="en-US" sz="1800"/>
              <a:t>(Cont’d…)</a:t>
            </a:r>
            <a:endParaRPr sz="3600"/>
          </a:p>
        </p:txBody>
      </p:sp>
      <p:sp>
        <p:nvSpPr>
          <p:cNvPr id="569" name="Google Shape;569;g133d966a7a1_0_145"/>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Coverage in boundary value analysis is determined</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Number of tested distinct boundary values divided by that of total boundary values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In example of 1-100 integer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{0,1,2}    -&gt; Coverage = 1/2 = 50%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{99,100,101} -&gt; Coverage = 1/2 = 50%</a:t>
            </a:r>
            <a:endParaRPr sz="1400">
              <a:latin typeface="Palatino Linotype"/>
              <a:ea typeface="Palatino Linotype"/>
              <a:cs typeface="Palatino Linotype"/>
              <a:sym typeface="Palatino Linotype"/>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{0,1,2,99,100,101} </a:t>
            </a:r>
            <a:r>
              <a:rPr lang="en-US" sz="1400"/>
              <a:t>-&gt; Coverage = 2/2 = 100%</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Minimum coverage criteria</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Test cases with Two/Three values for each boundary value</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70" name="Google Shape;570;g133d966a7a1_0_14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38</a:t>
            </a:fld>
            <a:endParaRPr/>
          </a:p>
        </p:txBody>
      </p:sp>
      <p:sp>
        <p:nvSpPr>
          <p:cNvPr id="571" name="Google Shape;571;g133d966a7a1_0_14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133d966a7a1_0_15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Examples</a:t>
            </a:r>
            <a:endParaRPr sz="3600"/>
          </a:p>
        </p:txBody>
      </p:sp>
      <p:sp>
        <p:nvSpPr>
          <p:cNvPr id="577" name="Google Shape;577;g133d966a7a1_0_155"/>
          <p:cNvSpPr txBox="1">
            <a:spLocks noGrp="1"/>
          </p:cNvSpPr>
          <p:nvPr>
            <p:ph type="body" idx="1"/>
          </p:nvPr>
        </p:nvSpPr>
        <p:spPr>
          <a:xfrm>
            <a:off x="1097275" y="1845728"/>
            <a:ext cx="10058400" cy="729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1</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Registration for an event opens for a limited time period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to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p:txBody>
      </p:sp>
      <p:sp>
        <p:nvSpPr>
          <p:cNvPr id="578" name="Google Shape;578;g133d966a7a1_0_15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39</a:t>
            </a:fld>
            <a:endParaRPr/>
          </a:p>
        </p:txBody>
      </p:sp>
      <p:sp>
        <p:nvSpPr>
          <p:cNvPr id="579" name="Google Shape;579;g133d966a7a1_0_15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
        <p:nvSpPr>
          <p:cNvPr id="580" name="Google Shape;580;g133d966a7a1_0_155"/>
          <p:cNvSpPr txBox="1">
            <a:spLocks noGrp="1"/>
          </p:cNvSpPr>
          <p:nvPr>
            <p:ph type="body" idx="1"/>
          </p:nvPr>
        </p:nvSpPr>
        <p:spPr>
          <a:xfrm>
            <a:off x="1097275" y="3979173"/>
            <a:ext cx="10972800" cy="3651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to 10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 discount, 11</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to 20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5% discount, and 21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to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full price</a:t>
            </a:r>
            <a:endParaRPr sz="1400">
              <a:latin typeface="Palatino Linotype"/>
              <a:ea typeface="Palatino Linotype"/>
              <a:cs typeface="Palatino Linotype"/>
              <a:sym typeface="Palatino Linotype"/>
            </a:endParaRPr>
          </a:p>
        </p:txBody>
      </p:sp>
      <p:sp>
        <p:nvSpPr>
          <p:cNvPr id="581" name="Google Shape;581;g133d966a7a1_0_155"/>
          <p:cNvSpPr txBox="1">
            <a:spLocks noGrp="1"/>
          </p:cNvSpPr>
          <p:nvPr>
            <p:ph type="body" idx="1"/>
          </p:nvPr>
        </p:nvSpPr>
        <p:spPr>
          <a:xfrm>
            <a:off x="1097275" y="2684450"/>
            <a:ext cx="10058400" cy="1185300"/>
          </a:xfrm>
          <a:prstGeom prst="rect">
            <a:avLst/>
          </a:prstGeom>
          <a:noFill/>
          <a:ln>
            <a:noFill/>
          </a:ln>
        </p:spPr>
        <p:txBody>
          <a:bodyPr spcFirstLastPara="1" wrap="square" lIns="91425" tIns="45700" rIns="91425" bIns="45700" anchor="t" anchorCtr="0">
            <a:noAutofit/>
          </a:bodyPr>
          <a:lstStyle/>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Boundaries: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&amp;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Test Points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Dec,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2</a:t>
            </a:r>
            <a:r>
              <a:rPr lang="en-US" sz="1400" baseline="30000">
                <a:latin typeface="Palatino Linotype"/>
                <a:ea typeface="Palatino Linotype"/>
                <a:cs typeface="Palatino Linotype"/>
                <a:sym typeface="Palatino Linotype"/>
              </a:rPr>
              <a:t>nd</a:t>
            </a:r>
            <a:r>
              <a:rPr lang="en-US" sz="1400">
                <a:latin typeface="Palatino Linotype"/>
                <a:ea typeface="Palatino Linotype"/>
                <a:cs typeface="Palatino Linotype"/>
                <a:sym typeface="Palatino Linotype"/>
              </a:rPr>
              <a:t> Jan, 29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p:txBody>
      </p:sp>
      <p:sp>
        <p:nvSpPr>
          <p:cNvPr id="582" name="Google Shape;582;g133d966a7a1_0_155"/>
          <p:cNvSpPr txBox="1">
            <a:spLocks noGrp="1"/>
          </p:cNvSpPr>
          <p:nvPr>
            <p:ph type="body" idx="1"/>
          </p:nvPr>
        </p:nvSpPr>
        <p:spPr>
          <a:xfrm>
            <a:off x="1097275" y="4512575"/>
            <a:ext cx="10972800" cy="1691400"/>
          </a:xfrm>
          <a:prstGeom prst="rect">
            <a:avLst/>
          </a:prstGeom>
          <a:noFill/>
          <a:ln>
            <a:noFill/>
          </a:ln>
        </p:spPr>
        <p:txBody>
          <a:bodyPr spcFirstLastPara="1" wrap="square" lIns="91425" tIns="45700" rIns="91425" bIns="45700" anchor="t" anchorCtr="0">
            <a:noAutofit/>
          </a:bodyPr>
          <a:lstStyle/>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Boundaries: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10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11</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&amp;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Test Points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Dec,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2</a:t>
            </a:r>
            <a:r>
              <a:rPr lang="en-US" sz="1400" baseline="30000">
                <a:latin typeface="Palatino Linotype"/>
                <a:ea typeface="Palatino Linotype"/>
                <a:cs typeface="Palatino Linotype"/>
                <a:sym typeface="Palatino Linotype"/>
              </a:rPr>
              <a:t>nd</a:t>
            </a:r>
            <a:r>
              <a:rPr lang="en-US" sz="1400">
                <a:latin typeface="Palatino Linotype"/>
                <a:ea typeface="Palatino Linotype"/>
                <a:cs typeface="Palatino Linotype"/>
                <a:sym typeface="Palatino Linotype"/>
              </a:rPr>
              <a:t> Jan, 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11</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12</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22</a:t>
            </a:r>
            <a:r>
              <a:rPr lang="en-US" sz="1400" baseline="30000">
                <a:latin typeface="Palatino Linotype"/>
                <a:ea typeface="Palatino Linotype"/>
                <a:cs typeface="Palatino Linotype"/>
                <a:sym typeface="Palatino Linotype"/>
              </a:rPr>
              <a:t>nd</a:t>
            </a:r>
            <a:r>
              <a:rPr lang="en-US" sz="1400">
                <a:latin typeface="Palatino Linotype"/>
                <a:ea typeface="Palatino Linotype"/>
                <a:cs typeface="Palatino Linotype"/>
                <a:sym typeface="Palatino Linotype"/>
              </a:rPr>
              <a:t> Jan, 29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317153c932_0_0"/>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Revisit Test-Session Reports from previous day</a:t>
            </a:r>
            <a:endParaRPr/>
          </a:p>
        </p:txBody>
      </p:sp>
      <p:sp>
        <p:nvSpPr>
          <p:cNvPr id="213" name="Google Shape;213;g1317153c932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14" name="Google Shape;214;g1317153c932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33d966a7a1_0_18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Exercise</a:t>
            </a:r>
            <a:endParaRPr sz="3600"/>
          </a:p>
        </p:txBody>
      </p:sp>
      <p:sp>
        <p:nvSpPr>
          <p:cNvPr id="588" name="Google Shape;588;g133d966a7a1_0_186"/>
          <p:cNvSpPr txBox="1">
            <a:spLocks noGrp="1"/>
          </p:cNvSpPr>
          <p:nvPr>
            <p:ph type="body" idx="1"/>
          </p:nvPr>
        </p:nvSpPr>
        <p:spPr>
          <a:xfrm>
            <a:off x="1097275" y="1845733"/>
            <a:ext cx="10058400" cy="365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2: Price variation for unit purchase to bulk order</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1143000" lvl="2" indent="-1397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graphicFrame>
        <p:nvGraphicFramePr>
          <p:cNvPr id="589" name="Google Shape;589;g133d966a7a1_0_186"/>
          <p:cNvGraphicFramePr/>
          <p:nvPr/>
        </p:nvGraphicFramePr>
        <p:xfrm>
          <a:off x="1950950" y="2347930"/>
          <a:ext cx="8128000" cy="1854250"/>
        </p:xfrm>
        <a:graphic>
          <a:graphicData uri="http://schemas.openxmlformats.org/drawingml/2006/table">
            <a:tbl>
              <a:tblPr firstRow="1" bandRow="1">
                <a:noFill/>
                <a:tableStyleId>{42E6F5CF-7D15-45D1-A8F8-98C9B5ABF965}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Number of units bought</a:t>
                      </a:r>
                      <a:endParaRPr sz="1800" u="none" strike="noStrike" cap="none"/>
                    </a:p>
                  </a:txBody>
                  <a:tcPr marL="91450" marR="91450" marT="45725" marB="45725">
                    <a:solidFill>
                      <a:srgbClr val="3C78D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Price per unit</a:t>
                      </a:r>
                      <a:endParaRPr sz="1800" u="none" strike="noStrike" cap="none"/>
                    </a:p>
                  </a:txBody>
                  <a:tcPr marL="91450" marR="91450" marT="45725" marB="45725">
                    <a:solidFill>
                      <a:srgbClr val="3C78D8"/>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First ten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$5.00</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Next ten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$4.75</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Next ten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$4.50</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More than thirty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$4.00</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590" name="Google Shape;590;g133d966a7a1_0_18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40</a:t>
            </a:fld>
            <a:endParaRPr/>
          </a:p>
        </p:txBody>
      </p:sp>
      <p:sp>
        <p:nvSpPr>
          <p:cNvPr id="591" name="Google Shape;591;g133d966a7a1_0_186"/>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
        <p:nvSpPr>
          <p:cNvPr id="592" name="Google Shape;592;g133d966a7a1_0_186"/>
          <p:cNvSpPr txBox="1">
            <a:spLocks noGrp="1"/>
          </p:cNvSpPr>
          <p:nvPr>
            <p:ph type="body" idx="1"/>
          </p:nvPr>
        </p:nvSpPr>
        <p:spPr>
          <a:xfrm>
            <a:off x="1061950" y="4631901"/>
            <a:ext cx="10058400" cy="1450800"/>
          </a:xfrm>
          <a:prstGeom prst="rect">
            <a:avLst/>
          </a:prstGeom>
          <a:noFill/>
          <a:ln>
            <a:noFill/>
          </a:ln>
        </p:spPr>
        <p:txBody>
          <a:bodyPr spcFirstLastPara="1" wrap="square" lIns="91425" tIns="45700" rIns="91425" bIns="45700" anchor="t" anchorCtr="0">
            <a:noAutofit/>
          </a:bodyPr>
          <a:lstStyle/>
          <a:p>
            <a:pPr marL="914400" lvl="1"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Boundaries</a:t>
            </a:r>
            <a:endParaRPr>
              <a:latin typeface="Palatino Linotype"/>
              <a:ea typeface="Palatino Linotype"/>
              <a:cs typeface="Palatino Linotype"/>
              <a:sym typeface="Palatino Linotype"/>
            </a:endParaRPr>
          </a:p>
          <a:p>
            <a:pPr marL="1371600" lvl="2"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0 units, 10 units, 20 units, 30, units</a:t>
            </a:r>
            <a:endParaRPr>
              <a:latin typeface="Palatino Linotype"/>
              <a:ea typeface="Palatino Linotype"/>
              <a:cs typeface="Palatino Linotype"/>
              <a:sym typeface="Palatino Linotype"/>
            </a:endParaRPr>
          </a:p>
          <a:p>
            <a:pPr marL="914400" lvl="1"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Test Values</a:t>
            </a:r>
            <a:endParaRPr>
              <a:latin typeface="Palatino Linotype"/>
              <a:ea typeface="Palatino Linotype"/>
              <a:cs typeface="Palatino Linotype"/>
              <a:sym typeface="Palatino Linotype"/>
            </a:endParaRPr>
          </a:p>
          <a:p>
            <a:pPr marL="1371600" lvl="2"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0 units at $0, 1 unit at $5, 9 units at $5, 10 units at $5, 11 units at $4.75, 19 units at $4.75, 20 units at $4.75, 21 units at $4.50, 29 units at $4.50, 30 units at $4.50, 31 units at $4.00</a:t>
            </a:r>
            <a:endParaRPr>
              <a:latin typeface="Palatino Linotype"/>
              <a:ea typeface="Palatino Linotype"/>
              <a:cs typeface="Palatino Linotype"/>
              <a:sym typeface="Palatino Linotype"/>
            </a:endParaRPr>
          </a:p>
          <a:p>
            <a:pPr marL="1143000" lvl="2" indent="-1397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133d966a7a1_0_15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98" name="Google Shape;598;g133d966a7a1_0_15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Possible boundary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Edge values on ordered / continuous set</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First and last elements in an array/list even if the input is distinct set</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Edges values in a sorted list</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Edge values of allowed character/digit length</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Testing for values of 49,50,51 characters for a field that allows maximum of 3 characters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Edge of allowed list size</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Empty list, 1 element list, maximum allowed list, 1 more than maximum allowed list</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Checking boundary values based on data structure size</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99" name="Google Shape;599;g133d966a7a1_0_15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41</a:t>
            </a:fld>
            <a:endParaRPr/>
          </a:p>
        </p:txBody>
      </p:sp>
      <p:sp>
        <p:nvSpPr>
          <p:cNvPr id="600" name="Google Shape;600;g133d966a7a1_0_15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g133d966a7a1_0_32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606" name="Google Shape;606;g133d966a7a1_0_325"/>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Strengths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Effective in finding bugs as many issues exist on boundary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One of the commonly used techniques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Efficient in identifying data displacement/omission defects</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Weaknesses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 effectiveness of testing depends upon identified boundary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Emphasizes too much on boundary values and not on rest of functionality</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607" name="Google Shape;607;g133d966a7a1_0_3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42</a:t>
            </a:fld>
            <a:endParaRPr/>
          </a:p>
        </p:txBody>
      </p:sp>
      <p:sp>
        <p:nvSpPr>
          <p:cNvPr id="608" name="Google Shape;608;g133d966a7a1_0_32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g133d966a7a1_0_33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614" name="Google Shape;614;g133d966a7a1_0_33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Remember:</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BVA works only on ordered partitions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Testing boundary values is very critical because bugs love boundaries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Select the increment/decrement from boundary value smartly (i.e. based on required accuracy)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Boundary values also exist in many forms.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 extent of coverage depends on the requirement criticality and risk-based analysis</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615" name="Google Shape;615;g133d966a7a1_0_33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43</a:t>
            </a:fld>
            <a:endParaRPr/>
          </a:p>
        </p:txBody>
      </p:sp>
      <p:sp>
        <p:nvSpPr>
          <p:cNvPr id="616" name="Google Shape;616;g133d966a7a1_0_33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359ecf77c4_0_0"/>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Reading Break and Exercise</a:t>
            </a:r>
            <a:endParaRPr/>
          </a:p>
        </p:txBody>
      </p:sp>
      <p:sp>
        <p:nvSpPr>
          <p:cNvPr id="400" name="Google Shape;400;g1359ecf77c4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01" name="Google Shape;401;g1359ecf77c4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g1359ecf77c4_0_399"/>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638" name="Google Shape;638;g1359ecf77c4_0_39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39" name="Google Shape;639;g1359ecf77c4_0_3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640" name="Google Shape;640;g1359ecf77c4_0_39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Functional Testing</a:t>
            </a:r>
            <a:endParaRPr/>
          </a:p>
        </p:txBody>
      </p:sp>
      <p:sp>
        <p:nvSpPr>
          <p:cNvPr id="641" name="Google Shape;641;g1359ecf77c4_0_399"/>
          <p:cNvSpPr txBox="1">
            <a:spLocks noGrp="1"/>
          </p:cNvSpPr>
          <p:nvPr>
            <p:ph type="body" idx="4294967295"/>
          </p:nvPr>
        </p:nvSpPr>
        <p:spPr>
          <a:xfrm>
            <a:off x="1097275" y="1845725"/>
            <a:ext cx="10058400" cy="35409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Evaluate the test cases written for </a:t>
            </a:r>
            <a:r>
              <a:rPr lang="en-US" dirty="0" err="1"/>
              <a:t>whatsapp</a:t>
            </a:r>
            <a:r>
              <a:rPr lang="en-US" dirty="0"/>
              <a:t> status to see where the tests can be optimized</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359ecf77c4_0_177"/>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416" name="Google Shape;416;g1359ecf77c4_0_177"/>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17" name="Google Shape;417;g1359ecf77c4_0_1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46</a:t>
            </a:fld>
            <a:endParaRPr/>
          </a:p>
        </p:txBody>
      </p:sp>
      <p:sp>
        <p:nvSpPr>
          <p:cNvPr id="418" name="Google Shape;418;g1359ecf77c4_0_17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Flow Chart</a:t>
            </a:r>
            <a:endParaRPr dirty="0"/>
          </a:p>
        </p:txBody>
      </p:sp>
      <p:sp>
        <p:nvSpPr>
          <p:cNvPr id="419" name="Google Shape;419;g1359ecf77c4_0_177"/>
          <p:cNvSpPr txBox="1">
            <a:spLocks noGrp="1"/>
          </p:cNvSpPr>
          <p:nvPr>
            <p:ph type="body" idx="4294967295"/>
          </p:nvPr>
        </p:nvSpPr>
        <p:spPr>
          <a:xfrm>
            <a:off x="1097275" y="1845725"/>
            <a:ext cx="10058400" cy="35409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lang="en-US" dirty="0"/>
          </a:p>
          <a:p>
            <a:pPr marL="384048" lvl="1" indent="-182880">
              <a:spcBef>
                <a:spcPts val="400"/>
              </a:spcBef>
            </a:pPr>
            <a:r>
              <a:rPr lang="en-US" dirty="0"/>
              <a:t>Draw a flowchart for credit card payment</a:t>
            </a:r>
          </a:p>
          <a:p>
            <a:pPr marL="384048" lvl="1" indent="-182880">
              <a:spcBef>
                <a:spcPts val="400"/>
              </a:spcBef>
            </a:pPr>
            <a:r>
              <a:rPr lang="en-US" dirty="0"/>
              <a:t>Draw a flowchart for Online order system</a:t>
            </a:r>
          </a:p>
          <a:p>
            <a:pPr marL="384048" lvl="1" indent="-182880">
              <a:spcBef>
                <a:spcPts val="400"/>
              </a:spcBef>
            </a:pPr>
            <a:r>
              <a:rPr lang="en-US" dirty="0"/>
              <a:t>Draw a flowchart for Student Admission Process</a:t>
            </a:r>
          </a:p>
          <a:p>
            <a:pPr marL="384048" lvl="1" indent="-182880">
              <a:spcBef>
                <a:spcPts val="400"/>
              </a:spcBef>
            </a:pPr>
            <a:r>
              <a:rPr lang="en-US" dirty="0"/>
              <a:t>Draw a flowchart for Hiring Process in a company</a:t>
            </a:r>
          </a:p>
          <a:p>
            <a:pPr marL="384048" lvl="1" indent="-182880">
              <a:spcBef>
                <a:spcPts val="400"/>
              </a:spcBef>
            </a:pPr>
            <a:endParaRPr lang="en-US" dirty="0"/>
          </a:p>
        </p:txBody>
      </p:sp>
      <p:pic>
        <p:nvPicPr>
          <p:cNvPr id="3" name="Picture 2">
            <a:extLst>
              <a:ext uri="{FF2B5EF4-FFF2-40B4-BE49-F238E27FC236}">
                <a16:creationId xmlns:a16="http://schemas.microsoft.com/office/drawing/2014/main" id="{5F90208B-16DD-4AC9-BF5B-022563B49EF7}"/>
              </a:ext>
            </a:extLst>
          </p:cNvPr>
          <p:cNvPicPr>
            <a:picLocks noChangeAspect="1"/>
          </p:cNvPicPr>
          <p:nvPr/>
        </p:nvPicPr>
        <p:blipFill>
          <a:blip r:embed="rId3"/>
          <a:stretch>
            <a:fillRect/>
          </a:stretch>
        </p:blipFill>
        <p:spPr>
          <a:xfrm>
            <a:off x="8610601" y="3128287"/>
            <a:ext cx="2743200" cy="2743200"/>
          </a:xfrm>
          <a:prstGeom prst="rect">
            <a:avLst/>
          </a:prstGeom>
        </p:spPr>
      </p:pic>
    </p:spTree>
    <p:extLst>
      <p:ext uri="{BB962C8B-B14F-4D97-AF65-F5344CB8AC3E}">
        <p14:creationId xmlns:p14="http://schemas.microsoft.com/office/powerpoint/2010/main" val="1679570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1ff9b2a162_1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Explore some sample test cases</a:t>
            </a:r>
            <a:endParaRPr/>
          </a:p>
        </p:txBody>
      </p:sp>
      <p:sp>
        <p:nvSpPr>
          <p:cNvPr id="292" name="Google Shape;292;g11ff9b2a162_1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93" name="Google Shape;293;g11ff9b2a162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47</a:t>
            </a:fld>
            <a:endParaRPr/>
          </a:p>
        </p:txBody>
      </p:sp>
      <p:sp>
        <p:nvSpPr>
          <p:cNvPr id="294" name="Google Shape;294;g11ff9b2a162_1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a Test Case</a:t>
            </a:r>
            <a:endParaRPr/>
          </a:p>
        </p:txBody>
      </p:sp>
      <p:sp>
        <p:nvSpPr>
          <p:cNvPr id="295" name="Google Shape;295;g11ff9b2a162_1_0"/>
          <p:cNvSpPr txBox="1">
            <a:spLocks noGrp="1"/>
          </p:cNvSpPr>
          <p:nvPr>
            <p:ph type="body" idx="1"/>
          </p:nvPr>
        </p:nvSpPr>
        <p:spPr>
          <a:xfrm>
            <a:off x="1097275" y="1845727"/>
            <a:ext cx="10058400" cy="29307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None/>
            </a:pPr>
            <a:r>
              <a:rPr lang="en-US" dirty="0"/>
              <a:t>High Level Test cases</a:t>
            </a:r>
            <a:endParaRPr dirty="0"/>
          </a:p>
          <a:p>
            <a:pPr marL="0" lvl="0" indent="0" algn="l" rtl="0">
              <a:lnSpc>
                <a:spcPct val="100000"/>
              </a:lnSpc>
              <a:spcBef>
                <a:spcPts val="0"/>
              </a:spcBef>
              <a:spcAft>
                <a:spcPts val="0"/>
              </a:spcAft>
              <a:buNone/>
            </a:pPr>
            <a:r>
              <a:rPr lang="en-US" sz="1400" u="sng" dirty="0">
                <a:solidFill>
                  <a:srgbClr val="6D9EEB"/>
                </a:solidFill>
                <a:hlinkClick r:id="rId3">
                  <a:extLst>
                    <a:ext uri="{A12FA001-AC4F-418D-AE19-62706E023703}">
                      <ahyp:hlinkClr xmlns:ahyp="http://schemas.microsoft.com/office/drawing/2018/hyperlinkcolor" val="tx"/>
                    </a:ext>
                  </a:extLst>
                </a:hlinkClick>
              </a:rPr>
              <a:t>https://reaction-docs-staging.reactioncommerce.com/docs/testing-matrix</a:t>
            </a:r>
            <a:endParaRPr sz="1400" dirty="0">
              <a:solidFill>
                <a:srgbClr val="6D9EEB"/>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spcBef>
                <a:spcPts val="1200"/>
              </a:spcBef>
              <a:spcAft>
                <a:spcPts val="0"/>
              </a:spcAft>
              <a:buNone/>
            </a:pPr>
            <a:r>
              <a:rPr lang="en-US" dirty="0"/>
              <a:t>Gherkin test cases</a:t>
            </a:r>
            <a:endParaRPr dirty="0"/>
          </a:p>
          <a:p>
            <a:pPr marL="0" lvl="0" indent="0" algn="l" rtl="0">
              <a:lnSpc>
                <a:spcPct val="100000"/>
              </a:lnSpc>
              <a:spcBef>
                <a:spcPts val="0"/>
              </a:spcBef>
              <a:spcAft>
                <a:spcPts val="0"/>
              </a:spcAft>
              <a:buNone/>
            </a:pPr>
            <a:r>
              <a:rPr lang="en-US" sz="1400" u="sng" dirty="0">
                <a:solidFill>
                  <a:srgbClr val="6D9EEB"/>
                </a:solidFill>
                <a:hlinkClick r:id="rId4">
                  <a:extLst>
                    <a:ext uri="{A12FA001-AC4F-418D-AE19-62706E023703}">
                      <ahyp:hlinkClr xmlns:ahyp="http://schemas.microsoft.com/office/drawing/2018/hyperlinkcolor" val="tx"/>
                    </a:ext>
                  </a:extLst>
                </a:hlinkClick>
              </a:rPr>
              <a:t>https://github.com/ruandrinho/jekyll/tree/153f24c4e4e00574fce074d8cc261a5f754a0e58/features</a:t>
            </a:r>
            <a:endParaRPr sz="1400" dirty="0">
              <a:solidFill>
                <a:srgbClr val="6D9EEB"/>
              </a:solidFill>
            </a:endParaRPr>
          </a:p>
          <a:p>
            <a:pPr marL="0" lvl="0" indent="0" algn="l" rtl="0">
              <a:lnSpc>
                <a:spcPct val="100000"/>
              </a:lnSpc>
              <a:spcBef>
                <a:spcPts val="0"/>
              </a:spcBef>
              <a:spcAft>
                <a:spcPts val="0"/>
              </a:spcAft>
              <a:buNone/>
            </a:pPr>
            <a:endParaRPr sz="1400" dirty="0">
              <a:solidFill>
                <a:srgbClr val="6D9EEB"/>
              </a:solidFill>
            </a:endParaRPr>
          </a:p>
          <a:p>
            <a:pPr marL="457200" lvl="0" indent="-317500" algn="l" rtl="0">
              <a:lnSpc>
                <a:spcPct val="100000"/>
              </a:lnSpc>
              <a:spcBef>
                <a:spcPts val="0"/>
              </a:spcBef>
              <a:spcAft>
                <a:spcPts val="0"/>
              </a:spcAft>
              <a:buClr>
                <a:srgbClr val="6D9EEB"/>
              </a:buClr>
              <a:buSzPts val="1400"/>
              <a:buChar char="-"/>
            </a:pPr>
            <a:r>
              <a:rPr lang="en-US" sz="1400" dirty="0" err="1">
                <a:solidFill>
                  <a:srgbClr val="6D9EEB"/>
                </a:solidFill>
              </a:rPr>
              <a:t>collections.feature</a:t>
            </a:r>
            <a:endParaRPr sz="1400" dirty="0">
              <a:solidFill>
                <a:srgbClr val="6D9EEB"/>
              </a:solidFill>
            </a:endParaRPr>
          </a:p>
          <a:p>
            <a:pPr marL="0" lvl="0" indent="0" algn="l" rtl="0">
              <a:lnSpc>
                <a:spcPct val="100000"/>
              </a:lnSpc>
              <a:spcBef>
                <a:spcPts val="0"/>
              </a:spcBef>
              <a:spcAft>
                <a:spcPts val="0"/>
              </a:spcAft>
              <a:buNone/>
            </a:pPr>
            <a:endParaRPr sz="1400" dirty="0">
              <a:solidFill>
                <a:srgbClr val="6D9EEB"/>
              </a:solidFill>
            </a:endParaRPr>
          </a:p>
          <a:p>
            <a:pPr marL="0" lvl="0" indent="0" algn="l" rtl="0">
              <a:lnSpc>
                <a:spcPct val="100000"/>
              </a:lnSpc>
              <a:spcBef>
                <a:spcPts val="0"/>
              </a:spcBef>
              <a:spcAft>
                <a:spcPts val="0"/>
              </a:spcAft>
              <a:buNone/>
            </a:pPr>
            <a:r>
              <a:rPr lang="en-US" sz="1400" dirty="0">
                <a:solidFill>
                  <a:srgbClr val="6D9EEB"/>
                </a:solidFill>
              </a:rPr>
              <a:t>https://github.com/ernestio/ernest/blob/master/internal/features/cli/datacenter_list.feature</a:t>
            </a:r>
            <a:endParaRPr sz="1400" dirty="0">
              <a:solidFill>
                <a:srgbClr val="6D9EEB"/>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g1359ecf77c4_0_388"/>
          <p:cNvSpPr txBox="1">
            <a:spLocks noGrp="1"/>
          </p:cNvSpPr>
          <p:nvPr>
            <p:ph type="title"/>
          </p:nvPr>
        </p:nvSpPr>
        <p:spPr>
          <a:xfrm>
            <a:off x="8322906" y="415635"/>
            <a:ext cx="30309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647" name="Google Shape;647;g1359ecf77c4_0_388"/>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48" name="Google Shape;648;g1359ecf77c4_0_38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48</a:t>
            </a:fld>
            <a:endParaRPr/>
          </a:p>
        </p:txBody>
      </p:sp>
      <p:sp>
        <p:nvSpPr>
          <p:cNvPr id="649" name="Google Shape;649;g1359ecf77c4_0_388"/>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Functional Testing</a:t>
            </a:r>
            <a:endParaRPr/>
          </a:p>
        </p:txBody>
      </p:sp>
      <p:sp>
        <p:nvSpPr>
          <p:cNvPr id="650" name="Google Shape;650;g1359ecf77c4_0_388"/>
          <p:cNvSpPr txBox="1">
            <a:spLocks noGrp="1"/>
          </p:cNvSpPr>
          <p:nvPr>
            <p:ph type="body" idx="1"/>
          </p:nvPr>
        </p:nvSpPr>
        <p:spPr>
          <a:xfrm>
            <a:off x="589125" y="469150"/>
            <a:ext cx="7421100" cy="5729100"/>
          </a:xfrm>
          <a:prstGeom prst="rect">
            <a:avLst/>
          </a:prstGeom>
          <a:noFill/>
          <a:ln>
            <a:noFill/>
          </a:ln>
        </p:spPr>
        <p:txBody>
          <a:bodyPr spcFirstLastPara="1" wrap="square" lIns="0" tIns="45700" rIns="0" bIns="45700" anchor="t" anchorCtr="0">
            <a:normAutofit lnSpcReduction="10000"/>
          </a:bodyPr>
          <a:lstStyle/>
          <a:p>
            <a:pPr marL="91440" lvl="0" indent="-91440" algn="l" rtl="0">
              <a:lnSpc>
                <a:spcPct val="90000"/>
              </a:lnSpc>
              <a:spcBef>
                <a:spcPts val="1400"/>
              </a:spcBef>
              <a:spcAft>
                <a:spcPts val="0"/>
              </a:spcAft>
              <a:buSzPts val="2000"/>
              <a:buChar char=" "/>
            </a:pPr>
            <a:endParaRPr dirty="0"/>
          </a:p>
          <a:p>
            <a:pPr marL="914400" lvl="1"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In a multi-tenant application, the admin needs to fill the following form for each new customer</a:t>
            </a:r>
            <a:endParaRPr sz="1100" dirty="0">
              <a:solidFill>
                <a:srgbClr val="000000"/>
              </a:solidFill>
            </a:endParaRPr>
          </a:p>
          <a:p>
            <a:pPr marL="1371600" lvl="2"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Database Name:</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Purpose: To create separate DB for each customer</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Applicable rules on the field:</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This field is required</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Should be a unique database name</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Should be valid with respect to </a:t>
            </a:r>
            <a:r>
              <a:rPr lang="en-US" sz="1100" dirty="0" err="1">
                <a:solidFill>
                  <a:srgbClr val="000000"/>
                </a:solidFill>
              </a:rPr>
              <a:t>sql</a:t>
            </a:r>
            <a:r>
              <a:rPr lang="en-US" sz="1100" dirty="0">
                <a:solidFill>
                  <a:srgbClr val="000000"/>
                </a:solidFill>
              </a:rPr>
              <a:t> database identifiers (Only consider following rules)</a:t>
            </a:r>
            <a:endParaRPr sz="1100" dirty="0">
              <a:solidFill>
                <a:srgbClr val="000000"/>
              </a:solidFill>
            </a:endParaRPr>
          </a:p>
          <a:p>
            <a:pPr marL="2743200" lvl="5"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First character should be letters [a-</a:t>
            </a:r>
            <a:r>
              <a:rPr lang="en-US" sz="1100" dirty="0" err="1">
                <a:solidFill>
                  <a:srgbClr val="000000"/>
                </a:solidFill>
              </a:rPr>
              <a:t>zA</a:t>
            </a:r>
            <a:r>
              <a:rPr lang="en-US" sz="1100" dirty="0">
                <a:solidFill>
                  <a:srgbClr val="000000"/>
                </a:solidFill>
              </a:rPr>
              <a:t>-Z] only</a:t>
            </a:r>
            <a:endParaRPr sz="1100" dirty="0">
              <a:solidFill>
                <a:srgbClr val="000000"/>
              </a:solidFill>
            </a:endParaRPr>
          </a:p>
          <a:p>
            <a:pPr marL="2743200" lvl="5"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Other allowed characters are</a:t>
            </a:r>
            <a:endParaRPr sz="1100" dirty="0">
              <a:solidFill>
                <a:srgbClr val="000000"/>
              </a:solidFill>
            </a:endParaRPr>
          </a:p>
          <a:p>
            <a:pPr marL="3200400" lvl="6"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Letters [a-</a:t>
            </a:r>
            <a:r>
              <a:rPr lang="en-US" sz="1100" dirty="0" err="1">
                <a:solidFill>
                  <a:srgbClr val="000000"/>
                </a:solidFill>
              </a:rPr>
              <a:t>zA</a:t>
            </a:r>
            <a:r>
              <a:rPr lang="en-US" sz="1100" dirty="0">
                <a:solidFill>
                  <a:srgbClr val="000000"/>
                </a:solidFill>
              </a:rPr>
              <a:t>-Z]</a:t>
            </a:r>
            <a:endParaRPr sz="1100" dirty="0">
              <a:solidFill>
                <a:srgbClr val="000000"/>
              </a:solidFill>
            </a:endParaRPr>
          </a:p>
          <a:p>
            <a:pPr marL="3200400" lvl="6"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Decimal numbers</a:t>
            </a:r>
            <a:endParaRPr sz="1100" dirty="0">
              <a:solidFill>
                <a:srgbClr val="000000"/>
              </a:solidFill>
            </a:endParaRPr>
          </a:p>
          <a:p>
            <a:pPr marL="3200400" lvl="6"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 _ $, #</a:t>
            </a:r>
            <a:endParaRPr sz="1100" dirty="0">
              <a:solidFill>
                <a:srgbClr val="000000"/>
              </a:solidFill>
            </a:endParaRPr>
          </a:p>
          <a:p>
            <a:pPr marL="3200400" lvl="6"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All other special characters are not allowed</a:t>
            </a:r>
            <a:endParaRPr sz="1100" dirty="0">
              <a:solidFill>
                <a:srgbClr val="000000"/>
              </a:solidFill>
            </a:endParaRPr>
          </a:p>
          <a:p>
            <a:pPr marL="2743200" lvl="5"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Allowed length is 50 characters</a:t>
            </a:r>
            <a:endParaRPr sz="1100" dirty="0">
              <a:solidFill>
                <a:srgbClr val="000000"/>
              </a:solidFill>
            </a:endParaRPr>
          </a:p>
          <a:p>
            <a:pPr marL="1371600" lvl="2"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Email</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Purpose: Customer’s email address to be used as first admin user</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Applicable rules</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This field is required</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Value should be of a valid email format</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Allowed length is 50 characters</a:t>
            </a:r>
            <a:endParaRPr sz="1100" dirty="0">
              <a:solidFill>
                <a:srgbClr val="000000"/>
              </a:solidFill>
            </a:endParaRPr>
          </a:p>
          <a:p>
            <a:pPr marL="1371600" lvl="2"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Password</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Purpose: The password for the above user being created as first admin</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Applicable  rules</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This field is required</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Should require at-least 1 capital letter and </a:t>
            </a:r>
            <a:r>
              <a:rPr lang="en-US" sz="1100" dirty="0" err="1">
                <a:solidFill>
                  <a:srgbClr val="000000"/>
                </a:solidFill>
              </a:rPr>
              <a:t>atleast</a:t>
            </a:r>
            <a:r>
              <a:rPr lang="en-US" sz="1100" dirty="0">
                <a:solidFill>
                  <a:srgbClr val="000000"/>
                </a:solidFill>
              </a:rPr>
              <a:t> 1 special character</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The allowed password length is 6 to 25 characters </a:t>
            </a:r>
            <a:endParaRPr dirty="0"/>
          </a:p>
        </p:txBody>
      </p:sp>
      <p:sp>
        <p:nvSpPr>
          <p:cNvPr id="651" name="Google Shape;651;g1359ecf77c4_0_388"/>
          <p:cNvSpPr txBox="1">
            <a:spLocks noGrp="1"/>
          </p:cNvSpPr>
          <p:nvPr>
            <p:ph type="body" idx="2"/>
          </p:nvPr>
        </p:nvSpPr>
        <p:spPr>
          <a:xfrm>
            <a:off x="8322906" y="2747356"/>
            <a:ext cx="3030900" cy="3379200"/>
          </a:xfrm>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None/>
            </a:pPr>
            <a:r>
              <a:rPr lang="en-US"/>
              <a:t>Identify EP and BVA for these fields and then identify optimized high-level test cases for these requirements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1359ecf77c4_0_169"/>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Reading</a:t>
            </a:r>
            <a:endParaRPr/>
          </a:p>
        </p:txBody>
      </p:sp>
      <p:sp>
        <p:nvSpPr>
          <p:cNvPr id="407" name="Google Shape;407;g1359ecf77c4_0_16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08" name="Google Shape;408;g1359ecf77c4_0_16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49</a:t>
            </a:fld>
            <a:endParaRPr/>
          </a:p>
        </p:txBody>
      </p:sp>
      <p:sp>
        <p:nvSpPr>
          <p:cNvPr id="409" name="Google Shape;409;g1359ecf77c4_0_16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Software Testing</a:t>
            </a:r>
            <a:endParaRPr/>
          </a:p>
        </p:txBody>
      </p:sp>
      <p:sp>
        <p:nvSpPr>
          <p:cNvPr id="410" name="Google Shape;410;g1359ecf77c4_0_169"/>
          <p:cNvSpPr txBox="1"/>
          <p:nvPr/>
        </p:nvSpPr>
        <p:spPr>
          <a:xfrm>
            <a:off x="1497950" y="2906650"/>
            <a:ext cx="9057300" cy="1663200"/>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Clr>
                <a:srgbClr val="6D9EEB"/>
              </a:buClr>
              <a:buSzPts val="1600"/>
              <a:buChar char="-"/>
            </a:pPr>
            <a:r>
              <a:rPr lang="en-US" sz="1600">
                <a:solidFill>
                  <a:srgbClr val="6D9EEB"/>
                </a:solidFill>
              </a:rPr>
              <a:t>https://istqb-main-web-prod.s3.amazonaws.com/media/documents/ISTQB_CTAL-TA_Syllabus_v3.1.2.pdf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1.4</a:t>
            </a: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900">
                <a:solidFill>
                  <a:srgbClr val="6D9EEB"/>
                </a:solidFill>
              </a:rPr>
              <a:t>https://reaction-docs-staging.reactioncommerce.com/docs/testing-matrix</a:t>
            </a:r>
            <a:endParaRPr sz="19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900">
                <a:solidFill>
                  <a:srgbClr val="6D9EEB"/>
                </a:solidFill>
              </a:rPr>
              <a:t>https://cucumber.io/docs/gherkin/reference/</a:t>
            </a:r>
            <a:endParaRPr sz="1900">
              <a:solidFill>
                <a:srgbClr val="6D9EE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Overview of Test Cases</a:t>
            </a:r>
            <a:endParaRPr/>
          </a:p>
        </p:txBody>
      </p:sp>
      <p:sp>
        <p:nvSpPr>
          <p:cNvPr id="220" name="Google Shape;220;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1" name="Google Shape;221;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g1359ecf77c4_0_380"/>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Reading</a:t>
            </a:r>
            <a:endParaRPr/>
          </a:p>
        </p:txBody>
      </p:sp>
      <p:sp>
        <p:nvSpPr>
          <p:cNvPr id="629" name="Google Shape;629;g1359ecf77c4_0_38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30" name="Google Shape;630;g1359ecf77c4_0_38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
        <p:nvSpPr>
          <p:cNvPr id="631" name="Google Shape;631;g1359ecf77c4_0_38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Software Testing</a:t>
            </a:r>
            <a:endParaRPr/>
          </a:p>
        </p:txBody>
      </p:sp>
      <p:sp>
        <p:nvSpPr>
          <p:cNvPr id="632" name="Google Shape;632;g1359ecf77c4_0_380"/>
          <p:cNvSpPr txBox="1"/>
          <p:nvPr/>
        </p:nvSpPr>
        <p:spPr>
          <a:xfrm>
            <a:off x="1497950" y="2906650"/>
            <a:ext cx="9057300" cy="1847100"/>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Clr>
                <a:srgbClr val="6D9EEB"/>
              </a:buClr>
              <a:buSzPts val="1600"/>
              <a:buChar char="-"/>
            </a:pPr>
            <a:r>
              <a:rPr lang="en-US" sz="1600">
                <a:solidFill>
                  <a:srgbClr val="6D9EEB"/>
                </a:solidFill>
              </a:rPr>
              <a:t>https://istqb-main-web-prod.s3.amazonaws.com/media/documents/ISTQB-CTFL_Syllabus_2018_v3.1.1.pdf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4.1 &amp; 4.2.1 &amp; 4.2.2</a:t>
            </a: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600" u="sng">
                <a:solidFill>
                  <a:srgbClr val="6D9EEB"/>
                </a:solidFill>
                <a:hlinkClick r:id="rId3">
                  <a:extLst>
                    <a:ext uri="{A12FA001-AC4F-418D-AE19-62706E023703}">
                      <ahyp:hlinkClr xmlns:ahyp="http://schemas.microsoft.com/office/drawing/2018/hyperlinkcolor" val="tx"/>
                    </a:ext>
                  </a:extLst>
                </a:hlinkClick>
              </a:rPr>
              <a:t>https://istqb-main-web-prod.s3.amazonaws.com/media/documents/ISTQB_CTAL-TA_Syllabus_v3.1.2.pdf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3.2 &amp; 3.2.1 &amp; 3.2.2</a:t>
            </a:r>
            <a:endParaRPr sz="1600">
              <a:solidFill>
                <a:srgbClr val="6D9EEB"/>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6000"/>
              <a:buFont typeface="Arial"/>
              <a:buNone/>
            </a:pPr>
            <a:r>
              <a:rPr lang="en-US"/>
              <a:t>Q&amp;A</a:t>
            </a:r>
            <a:endParaRPr/>
          </a:p>
        </p:txBody>
      </p:sp>
      <p:sp>
        <p:nvSpPr>
          <p:cNvPr id="732" name="Google Shape;732;p17"/>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Instructor Notes</a:t>
            </a:r>
            <a:endParaRPr/>
          </a:p>
        </p:txBody>
      </p:sp>
      <p:sp>
        <p:nvSpPr>
          <p:cNvPr id="733" name="Google Shape;733;p1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734" name="Google Shape;73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51</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33d966333d_0_3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Exploratory Testing limitations?</a:t>
            </a:r>
            <a:endParaRPr/>
          </a:p>
        </p:txBody>
      </p:sp>
      <p:sp>
        <p:nvSpPr>
          <p:cNvPr id="227" name="Google Shape;227;g133d966333d_0_3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8" name="Google Shape;228;g133d966333d_0_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
        <p:nvSpPr>
          <p:cNvPr id="229" name="Google Shape;229;g133d966333d_0_3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Why we need Test Cases</a:t>
            </a:r>
            <a:endParaRPr/>
          </a:p>
        </p:txBody>
      </p:sp>
      <p:sp>
        <p:nvSpPr>
          <p:cNvPr id="230" name="Google Shape;230;g133d966333d_0_3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r>
              <a:rPr lang="en-US"/>
              <a:t>Limitations include</a:t>
            </a:r>
            <a:endParaRPr/>
          </a:p>
          <a:p>
            <a:pPr marL="384048" lvl="1" indent="-182880" algn="l" rtl="0">
              <a:lnSpc>
                <a:spcPct val="90000"/>
              </a:lnSpc>
              <a:spcBef>
                <a:spcPts val="400"/>
              </a:spcBef>
              <a:spcAft>
                <a:spcPts val="0"/>
              </a:spcAft>
              <a:buSzPts val="1800"/>
              <a:buChar char="►"/>
            </a:pPr>
            <a:r>
              <a:rPr lang="en-US"/>
              <a:t>Requires experienced resource with critical thinking</a:t>
            </a:r>
            <a:endParaRPr/>
          </a:p>
          <a:p>
            <a:pPr marL="384048" lvl="1" indent="-182880" algn="l" rtl="0">
              <a:lnSpc>
                <a:spcPct val="90000"/>
              </a:lnSpc>
              <a:spcBef>
                <a:spcPts val="400"/>
              </a:spcBef>
              <a:spcAft>
                <a:spcPts val="0"/>
              </a:spcAft>
              <a:buSzPts val="1800"/>
              <a:buChar char="►"/>
            </a:pPr>
            <a:r>
              <a:rPr lang="en-US"/>
              <a:t>Difficult to trace what tests have been conducted and what is pending</a:t>
            </a:r>
            <a:endParaRPr/>
          </a:p>
          <a:p>
            <a:pPr marL="384048" lvl="1" indent="-182880" algn="l" rtl="0">
              <a:lnSpc>
                <a:spcPct val="90000"/>
              </a:lnSpc>
              <a:spcBef>
                <a:spcPts val="400"/>
              </a:spcBef>
              <a:spcAft>
                <a:spcPts val="0"/>
              </a:spcAft>
              <a:buSzPts val="1800"/>
              <a:buChar char="►"/>
            </a:pPr>
            <a:r>
              <a:rPr lang="en-US"/>
              <a:t>Less time to be familiar with the new application, especially for new testers</a:t>
            </a:r>
            <a:endParaRPr/>
          </a:p>
          <a:p>
            <a:pPr marL="384048" lvl="1" indent="-182880" algn="l" rtl="0">
              <a:lnSpc>
                <a:spcPct val="90000"/>
              </a:lnSpc>
              <a:spcBef>
                <a:spcPts val="400"/>
              </a:spcBef>
              <a:spcAft>
                <a:spcPts val="0"/>
              </a:spcAft>
              <a:buSzPts val="1800"/>
              <a:buChar char="►"/>
            </a:pPr>
            <a:r>
              <a:rPr lang="en-US"/>
              <a:t>Difficult to reproduce the bug</a:t>
            </a:r>
            <a:endParaRPr/>
          </a:p>
          <a:p>
            <a:pPr marL="384048" lvl="1" indent="-182880" algn="l" rtl="0">
              <a:lnSpc>
                <a:spcPct val="90000"/>
              </a:lnSpc>
              <a:spcBef>
                <a:spcPts val="400"/>
              </a:spcBef>
              <a:spcAft>
                <a:spcPts val="0"/>
              </a:spcAft>
              <a:buSzPts val="1800"/>
              <a:buChar char="►"/>
            </a:pPr>
            <a:r>
              <a:rPr lang="en-US"/>
              <a:t>Hard to decide what tools are needed</a:t>
            </a:r>
            <a:endParaRPr/>
          </a:p>
          <a:p>
            <a:pPr marL="384048" lvl="1" indent="-182880" algn="l" rtl="0">
              <a:lnSpc>
                <a:spcPct val="90000"/>
              </a:lnSpc>
              <a:spcBef>
                <a:spcPts val="400"/>
              </a:spcBef>
              <a:spcAft>
                <a:spcPts val="0"/>
              </a:spcAft>
              <a:buSzPts val="1800"/>
              <a:buChar char="►"/>
            </a:pPr>
            <a:r>
              <a:rPr lang="en-US"/>
              <a:t>Difficult to determine the most suitable testing techniques</a:t>
            </a:r>
            <a:endParaRPr/>
          </a:p>
        </p:txBody>
      </p:sp>
      <p:sp>
        <p:nvSpPr>
          <p:cNvPr id="231" name="Google Shape;231;g133d966333d_0_30"/>
          <p:cNvSpPr txBox="1">
            <a:spLocks noGrp="1"/>
          </p:cNvSpPr>
          <p:nvPr>
            <p:ph type="body" idx="1"/>
          </p:nvPr>
        </p:nvSpPr>
        <p:spPr>
          <a:xfrm>
            <a:off x="3656975" y="5021250"/>
            <a:ext cx="3350400" cy="365100"/>
          </a:xfrm>
          <a:prstGeom prst="rect">
            <a:avLst/>
          </a:prstGeom>
          <a:noFill/>
          <a:ln>
            <a:noFill/>
          </a:ln>
        </p:spPr>
        <p:txBody>
          <a:bodyPr spcFirstLastPara="1" wrap="square" lIns="0" tIns="45700" rIns="0" bIns="45700" anchor="t" anchorCtr="0">
            <a:normAutofit fontScale="40000" lnSpcReduction="20000"/>
          </a:bodyPr>
          <a:lstStyle/>
          <a:p>
            <a:pPr marL="0" lvl="0" indent="0" algn="l" rtl="0">
              <a:lnSpc>
                <a:spcPct val="90000"/>
              </a:lnSpc>
              <a:spcBef>
                <a:spcPts val="1400"/>
              </a:spcBef>
              <a:spcAft>
                <a:spcPts val="0"/>
              </a:spcAft>
              <a:buNone/>
            </a:pPr>
            <a:r>
              <a:rPr lang="en-US"/>
              <a:t>What else can we 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33d966333d_0_13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dirty="0"/>
              <a:t>Objectives of Scripted Testing</a:t>
            </a:r>
            <a:endParaRPr dirty="0"/>
          </a:p>
        </p:txBody>
      </p:sp>
      <p:sp>
        <p:nvSpPr>
          <p:cNvPr id="237" name="Google Shape;237;g133d966333d_0_137"/>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38" name="Google Shape;238;g133d966333d_0_1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239" name="Google Shape;239;g133d966333d_0_13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Why we need Test Cases</a:t>
            </a:r>
            <a:endParaRPr/>
          </a:p>
        </p:txBody>
      </p:sp>
      <p:sp>
        <p:nvSpPr>
          <p:cNvPr id="240" name="Google Shape;240;g133d966333d_0_137"/>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Guarantee good test coverage</a:t>
            </a:r>
            <a:endParaRPr dirty="0"/>
          </a:p>
          <a:p>
            <a:pPr marL="1371600" lvl="2" indent="-342900" algn="l" rtl="0">
              <a:spcBef>
                <a:spcPts val="400"/>
              </a:spcBef>
              <a:spcAft>
                <a:spcPts val="0"/>
              </a:spcAft>
              <a:buSzPts val="1800"/>
              <a:buChar char="►"/>
            </a:pPr>
            <a:r>
              <a:rPr lang="en-US" dirty="0"/>
              <a:t>Proof of testing (or not testing)</a:t>
            </a:r>
            <a:endParaRPr dirty="0"/>
          </a:p>
          <a:p>
            <a:pPr marL="384048" lvl="1" indent="-182880" algn="l" rtl="0">
              <a:lnSpc>
                <a:spcPct val="90000"/>
              </a:lnSpc>
              <a:spcBef>
                <a:spcPts val="400"/>
              </a:spcBef>
              <a:spcAft>
                <a:spcPts val="0"/>
              </a:spcAft>
              <a:buSzPts val="1800"/>
              <a:buChar char="►"/>
            </a:pPr>
            <a:r>
              <a:rPr lang="en-US" dirty="0"/>
              <a:t>Better organization and Tracking</a:t>
            </a:r>
            <a:endParaRPr dirty="0"/>
          </a:p>
          <a:p>
            <a:pPr marL="1371600" lvl="2" indent="-342900" algn="l" rtl="0">
              <a:lnSpc>
                <a:spcPct val="90000"/>
              </a:lnSpc>
              <a:spcBef>
                <a:spcPts val="400"/>
              </a:spcBef>
              <a:spcAft>
                <a:spcPts val="0"/>
              </a:spcAft>
              <a:buSzPts val="1800"/>
              <a:buChar char="►"/>
            </a:pPr>
            <a:r>
              <a:rPr lang="en-US" dirty="0"/>
              <a:t>Organizable</a:t>
            </a:r>
            <a:endParaRPr dirty="0"/>
          </a:p>
          <a:p>
            <a:pPr marL="1371600" lvl="2" indent="-342900" algn="l" rtl="0">
              <a:lnSpc>
                <a:spcPct val="90000"/>
              </a:lnSpc>
              <a:spcBef>
                <a:spcPts val="400"/>
              </a:spcBef>
              <a:spcAft>
                <a:spcPts val="0"/>
              </a:spcAft>
              <a:buSzPts val="1800"/>
              <a:buChar char="►"/>
            </a:pPr>
            <a:r>
              <a:rPr lang="en-US" dirty="0"/>
              <a:t>Repeatable</a:t>
            </a:r>
            <a:endParaRPr dirty="0"/>
          </a:p>
          <a:p>
            <a:pPr marL="1371600" lvl="2" indent="-342900" algn="l" rtl="0">
              <a:lnSpc>
                <a:spcPct val="90000"/>
              </a:lnSpc>
              <a:spcBef>
                <a:spcPts val="400"/>
              </a:spcBef>
              <a:spcAft>
                <a:spcPts val="0"/>
              </a:spcAft>
              <a:buSzPts val="1800"/>
              <a:buChar char="►"/>
            </a:pPr>
            <a:r>
              <a:rPr lang="en-US" dirty="0"/>
              <a:t>Trackable</a:t>
            </a:r>
            <a:endParaRPr dirty="0"/>
          </a:p>
        </p:txBody>
      </p:sp>
      <p:pic>
        <p:nvPicPr>
          <p:cNvPr id="3" name="Picture 2">
            <a:extLst>
              <a:ext uri="{FF2B5EF4-FFF2-40B4-BE49-F238E27FC236}">
                <a16:creationId xmlns:a16="http://schemas.microsoft.com/office/drawing/2014/main" id="{22305E7A-DB75-44F9-8DC5-4D26F2CAA964}"/>
              </a:ext>
            </a:extLst>
          </p:cNvPr>
          <p:cNvPicPr>
            <a:picLocks noChangeAspect="1"/>
          </p:cNvPicPr>
          <p:nvPr/>
        </p:nvPicPr>
        <p:blipFill>
          <a:blip r:embed="rId3"/>
          <a:stretch>
            <a:fillRect/>
          </a:stretch>
        </p:blipFill>
        <p:spPr>
          <a:xfrm>
            <a:off x="8610600" y="3034743"/>
            <a:ext cx="2222390" cy="2222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1" name="Google Shape;221;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5" name="Google Shape;236;g133d966333d_0_137">
            <a:extLst>
              <a:ext uri="{FF2B5EF4-FFF2-40B4-BE49-F238E27FC236}">
                <a16:creationId xmlns:a16="http://schemas.microsoft.com/office/drawing/2014/main" id="{E21ABCAE-92F9-410A-B018-A4B0F31F3A55}"/>
              </a:ext>
            </a:extLst>
          </p:cNvPr>
          <p:cNvSpPr txBox="1">
            <a:spLocks noGrp="1"/>
          </p:cNvSpPr>
          <p:nvPr>
            <p:ph type="ctrTitle"/>
          </p:nvPr>
        </p:nvSpPr>
        <p:spPr>
          <a:xfrm>
            <a:off x="833476" y="2485747"/>
            <a:ext cx="10525048" cy="131446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5400" dirty="0">
                <a:solidFill>
                  <a:schemeClr val="bg1"/>
                </a:solidFill>
              </a:rPr>
              <a:t>Test Scenarios Vs Test Case ?</a:t>
            </a:r>
          </a:p>
        </p:txBody>
      </p:sp>
    </p:spTree>
    <p:extLst>
      <p:ext uri="{BB962C8B-B14F-4D97-AF65-F5344CB8AC3E}">
        <p14:creationId xmlns:p14="http://schemas.microsoft.com/office/powerpoint/2010/main" val="356061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33d966333d_1_1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Components of a test case</a:t>
            </a:r>
            <a:endParaRPr sz="1400"/>
          </a:p>
        </p:txBody>
      </p:sp>
      <p:sp>
        <p:nvSpPr>
          <p:cNvPr id="254" name="Google Shape;254;g133d966333d_1_13"/>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55" name="Google Shape;255;g133d966333d_1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256" name="Google Shape;256;g133d966333d_1_13"/>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a Test Case</a:t>
            </a:r>
            <a:endParaRPr/>
          </a:p>
        </p:txBody>
      </p:sp>
      <p:sp>
        <p:nvSpPr>
          <p:cNvPr id="257" name="Google Shape;257;g133d966333d_1_13"/>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lnSpcReduction="10000"/>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Test name. A title that describes the functionality or feature that the test is verifying.</a:t>
            </a:r>
            <a:endParaRPr dirty="0"/>
          </a:p>
          <a:p>
            <a:pPr marL="384048" lvl="1" indent="-182880" algn="l" rtl="0">
              <a:lnSpc>
                <a:spcPct val="90000"/>
              </a:lnSpc>
              <a:spcBef>
                <a:spcPts val="400"/>
              </a:spcBef>
              <a:spcAft>
                <a:spcPts val="0"/>
              </a:spcAft>
              <a:buSzPts val="1800"/>
              <a:buChar char="►"/>
            </a:pPr>
            <a:r>
              <a:rPr lang="en-US" dirty="0"/>
              <a:t>Test ID. Typically a numeric or alphanumeric identifier that QA engineers and testers use to group test cases into test suites.</a:t>
            </a:r>
            <a:endParaRPr dirty="0"/>
          </a:p>
          <a:p>
            <a:pPr marL="384048" lvl="1" indent="-182880" algn="l" rtl="0">
              <a:lnSpc>
                <a:spcPct val="90000"/>
              </a:lnSpc>
              <a:spcBef>
                <a:spcPts val="400"/>
              </a:spcBef>
              <a:spcAft>
                <a:spcPts val="0"/>
              </a:spcAft>
              <a:buSzPts val="1800"/>
              <a:buChar char="►"/>
            </a:pPr>
            <a:r>
              <a:rPr lang="en-US" dirty="0"/>
              <a:t>Objective. Also called the description, this important component describes what the test intends to verify in one to two sentences.</a:t>
            </a:r>
            <a:endParaRPr dirty="0"/>
          </a:p>
          <a:p>
            <a:pPr marL="384048" lvl="1" indent="-182880" algn="l" rtl="0">
              <a:lnSpc>
                <a:spcPct val="90000"/>
              </a:lnSpc>
              <a:spcBef>
                <a:spcPts val="400"/>
              </a:spcBef>
              <a:spcAft>
                <a:spcPts val="0"/>
              </a:spcAft>
              <a:buSzPts val="1800"/>
              <a:buChar char="►"/>
            </a:pPr>
            <a:r>
              <a:rPr lang="en-US" dirty="0"/>
              <a:t>References. Links to user stories, design specifications or requirements that the test is expected to verify.</a:t>
            </a:r>
            <a:endParaRPr dirty="0"/>
          </a:p>
          <a:p>
            <a:pPr marL="384048" lvl="1" indent="-182880" algn="l" rtl="0">
              <a:lnSpc>
                <a:spcPct val="90000"/>
              </a:lnSpc>
              <a:spcBef>
                <a:spcPts val="400"/>
              </a:spcBef>
              <a:spcAft>
                <a:spcPts val="0"/>
              </a:spcAft>
              <a:buSzPts val="1800"/>
              <a:buChar char="►"/>
            </a:pPr>
            <a:r>
              <a:rPr lang="en-US" dirty="0"/>
              <a:t>Prerequisites. Any conditions that are necessary for the tester or QA engineer to perform the test.</a:t>
            </a:r>
            <a:endParaRPr dirty="0"/>
          </a:p>
          <a:p>
            <a:pPr marL="384048" lvl="1" indent="-182880" algn="l" rtl="0">
              <a:lnSpc>
                <a:spcPct val="90000"/>
              </a:lnSpc>
              <a:spcBef>
                <a:spcPts val="400"/>
              </a:spcBef>
              <a:spcAft>
                <a:spcPts val="0"/>
              </a:spcAft>
              <a:buSzPts val="1800"/>
              <a:buChar char="►"/>
            </a:pPr>
            <a:r>
              <a:rPr lang="en-US" dirty="0"/>
              <a:t>Test setup. This component identifies what the test case needs to run correctly, such as app version, operation system, date and time requirements and security specifications.</a:t>
            </a:r>
            <a:endParaRPr dirty="0"/>
          </a:p>
          <a:p>
            <a:pPr marL="384048" lvl="1" indent="-182880" algn="l" rtl="0">
              <a:lnSpc>
                <a:spcPct val="90000"/>
              </a:lnSpc>
              <a:spcBef>
                <a:spcPts val="400"/>
              </a:spcBef>
              <a:spcAft>
                <a:spcPts val="0"/>
              </a:spcAft>
              <a:buSzPts val="1800"/>
              <a:buChar char="►"/>
            </a:pPr>
            <a:r>
              <a:rPr lang="en-US" dirty="0"/>
              <a:t>Test steps. Detailed descriptions of the sequential actions that must be taken to complete the test.</a:t>
            </a:r>
            <a:endParaRPr dirty="0"/>
          </a:p>
          <a:p>
            <a:pPr marL="384048" lvl="1" indent="-182880" algn="l" rtl="0">
              <a:lnSpc>
                <a:spcPct val="90000"/>
              </a:lnSpc>
              <a:spcBef>
                <a:spcPts val="400"/>
              </a:spcBef>
              <a:spcAft>
                <a:spcPts val="0"/>
              </a:spcAft>
              <a:buSzPts val="1800"/>
              <a:buChar char="►"/>
            </a:pPr>
            <a:r>
              <a:rPr lang="en-US" dirty="0"/>
              <a:t>Expected results. An outline of how the system should respond to each test step.</a:t>
            </a:r>
            <a:endParaRPr dirty="0"/>
          </a:p>
        </p:txBody>
      </p:sp>
    </p:spTree>
  </p:cSld>
  <p:clrMapOvr>
    <a:masterClrMapping/>
  </p:clrMapOvr>
</p:sld>
</file>

<file path=ppt/theme/theme1.xml><?xml version="1.0" encoding="utf-8"?>
<a:theme xmlns:a="http://schemas.openxmlformats.org/drawingml/2006/main"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2072</TotalTime>
  <Words>3293</Words>
  <Application>Microsoft Office PowerPoint</Application>
  <PresentationFormat>Widescreen</PresentationFormat>
  <Paragraphs>542</Paragraphs>
  <Slides>51</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Noto Sans Symbols</vt:lpstr>
      <vt:lpstr>Century Gothic</vt:lpstr>
      <vt:lpstr>Arial</vt:lpstr>
      <vt:lpstr>Calibri</vt:lpstr>
      <vt:lpstr>Palatino Linotype</vt:lpstr>
      <vt:lpstr>Theme1</vt:lpstr>
      <vt:lpstr>Fundamentals</vt:lpstr>
      <vt:lpstr>What you will learn Today</vt:lpstr>
      <vt:lpstr>Table of Content</vt:lpstr>
      <vt:lpstr>Revisit Test-Session Reports from previous day</vt:lpstr>
      <vt:lpstr>Overview of Test Cases</vt:lpstr>
      <vt:lpstr>Exploratory Testing limitations?</vt:lpstr>
      <vt:lpstr>Objectives of Scripted Testing</vt:lpstr>
      <vt:lpstr>Test Scenarios Vs Test Case ?</vt:lpstr>
      <vt:lpstr>Components of a test case</vt:lpstr>
      <vt:lpstr>What is a Test Case</vt:lpstr>
      <vt:lpstr>Test Case Design and Development</vt:lpstr>
      <vt:lpstr>Test Case Design</vt:lpstr>
      <vt:lpstr>Test Case Design</vt:lpstr>
      <vt:lpstr>Test Case Design and Development</vt:lpstr>
      <vt:lpstr>Test Case Design and Development</vt:lpstr>
      <vt:lpstr>Common Issues in Test Cases</vt:lpstr>
      <vt:lpstr>Test Case Design and Development</vt:lpstr>
      <vt:lpstr>Test Case VS Exploratory Testing</vt:lpstr>
      <vt:lpstr>Test Cases vs Exploratory Testing</vt:lpstr>
      <vt:lpstr>Exercise</vt:lpstr>
      <vt:lpstr>Test Design Techniques</vt:lpstr>
      <vt:lpstr>Are our tests optimized?</vt:lpstr>
      <vt:lpstr>Test Techniques</vt:lpstr>
      <vt:lpstr>Black-box Test Techniques</vt:lpstr>
      <vt:lpstr>Black-box Test Techniques</vt:lpstr>
      <vt:lpstr>Lets Evaluate a Use Case</vt:lpstr>
      <vt:lpstr>Flow Charts</vt:lpstr>
      <vt:lpstr>Equivalence (Class) Partitioning</vt:lpstr>
      <vt:lpstr>Equivalence (Class) Partitioning (Cont’d…)</vt:lpstr>
      <vt:lpstr>Examples</vt:lpstr>
      <vt:lpstr>Examples</vt:lpstr>
      <vt:lpstr>Exercise</vt:lpstr>
      <vt:lpstr>Usage Notes</vt:lpstr>
      <vt:lpstr>Usage Notes</vt:lpstr>
      <vt:lpstr>Usage Notes</vt:lpstr>
      <vt:lpstr>Boundary Value Analysis</vt:lpstr>
      <vt:lpstr>Boundary Value Analysis (Cont’d…)</vt:lpstr>
      <vt:lpstr>Boundary Value Analysis (Cont’d…)</vt:lpstr>
      <vt:lpstr>Examples</vt:lpstr>
      <vt:lpstr>Exercise</vt:lpstr>
      <vt:lpstr>Usage Notes</vt:lpstr>
      <vt:lpstr>Usage Notes</vt:lpstr>
      <vt:lpstr>Usage Notes</vt:lpstr>
      <vt:lpstr>Reading Break and Exercise</vt:lpstr>
      <vt:lpstr>Exercise</vt:lpstr>
      <vt:lpstr>Exercise</vt:lpstr>
      <vt:lpstr>Explore some sample test cases</vt:lpstr>
      <vt:lpstr>Exercise</vt:lpstr>
      <vt:lpstr>Reading</vt:lpstr>
      <vt:lpstr>Reading</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Maria Azmat</cp:lastModifiedBy>
  <cp:revision>21</cp:revision>
  <dcterms:created xsi:type="dcterms:W3CDTF">2022-05-13T01:00:56Z</dcterms:created>
  <dcterms:modified xsi:type="dcterms:W3CDTF">2022-10-19T14:14:37Z</dcterms:modified>
</cp:coreProperties>
</file>