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5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282" r:id="rId44"/>
    <p:sldId id="283" r:id="rId45"/>
    <p:sldId id="284" r:id="rId46"/>
    <p:sldId id="305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3qD1dmv+yWerWAMWymNPIirh5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FA8064-2ABC-42B5-9F3C-0D5BBAD3D021}">
  <a:tblStyle styleId="{16FA8064-2ABC-42B5-9F3C-0D5BBAD3D02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c71e03a7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134c71e03a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4c71e03a7_1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34c71e03a7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4c71e03a7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134c71e03a7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4c71e03a7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134c71e03a7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c71e03a7_1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134c71e03a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4c71e03a7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g134c71e03a7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4c71e03a7_1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134c71e03a7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4c71e03a7_1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g134c71e03a7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4c71e03a7_1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134c71e03a7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4c71e03a7_1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g134c71e03a7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627d56f0_1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36627d56f0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783b7516b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13783b7516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79b2673e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1379b2673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79b2673e8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1379b2673e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79b2673e8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1379b2673e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79b2673e8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1379b2673e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783b7516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8" name="Google Shape;448;g13783b751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448d23b13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gf448d23b1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448d23b1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0" name="Google Shape;480;gf448d23b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448d23b13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gf448d23b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79b2673e8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g1379b2673e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627d56f0_1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36627d56f0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448d23b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gf448d23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448d23b13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8" name="Google Shape;528;gf448d23b1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448d23b13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gf448d23b1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448d23b13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gf448d23b1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448d23b13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gf448d23b1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448d23b13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gf448d23b1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448d23b13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gf448d23b1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448d23b1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gf448d23b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448d23b13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gf448d23b1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448d23b13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0" name="Google Shape;600;gf448d23b1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77a2243f2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1377a2243f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f448d23b13_1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7" name="Google Shape;607;gf448d23b1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f448d23b13_1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6" name="Google Shape;616;gf448d23b13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7ac3782f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5" name="Google Shape;625;g137ac3782f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79b2673e8_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2" name="Google Shape;422;g1379b2673e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79b2673e8_2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g1379b2673e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04597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79b2673e8_2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g1379b2673e8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79220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6627d56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136627d5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783b7516b_1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3783b7516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4c71e03a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134c71e03a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4c71e03a7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134c71e03a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4c71e03a7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134c71e03a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pic>
        <p:nvPicPr>
          <p:cNvPr id="20" name="Google Shape;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- Minor">
  <p:cSld name="Section Separator - Minor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93" name="Google Shape;93;p22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0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Alternate">
  <p:cSld name="Title Slide - Alterna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14" name="Google Shape;114;p2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2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5"/>
          <p:cNvSpPr/>
          <p:nvPr/>
        </p:nvSpPr>
        <p:spPr>
          <a:xfrm>
            <a:off x="152403" y="15240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 idx="3"/>
          </p:nvPr>
        </p:nvSpPr>
        <p:spPr>
          <a:xfrm rot="-5400000">
            <a:off x="-2641600" y="32936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2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23" name="Google Shape;123;p26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6"/>
          <p:cNvSpPr txBox="1">
            <a:spLocks noGrp="1"/>
          </p:cNvSpPr>
          <p:nvPr>
            <p:ph type="body" idx="3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6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 idx="4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35" name="Google Shape;135;p27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 idx="5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mparison">
  <p:cSld name="Three Comparis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3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4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8"/>
          <p:cNvSpPr txBox="1">
            <a:spLocks noGrp="1"/>
          </p:cNvSpPr>
          <p:nvPr>
            <p:ph type="body" idx="5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6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 idx="7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quare Picture with Caption">
  <p:cSld name="Square Picture with 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>
            <a:spLocks noGrp="1"/>
          </p:cNvSpPr>
          <p:nvPr>
            <p:ph type="pic" idx="2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3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6481" t="7062" r="3738" b="8933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33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3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3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35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36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cxnSp>
        <p:nvCxnSpPr>
          <p:cNvPr id="27" name="Google Shape;27;p23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 - Minor 1">
  <p:cSld name="Section Separator - Minor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6627d56f0_1_26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136627d56f0_1_26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3" name="Google Shape;183;g136627d56f0_1_267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g136627d56f0_1_26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136627d56f0_1_2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136627d56f0_1_267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36627d56f0_1_26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eparator - Major">
  <p:cSld name="Section Separator - Majo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21"/>
          <p:cNvPicPr preferRelativeResize="0"/>
          <p:nvPr/>
        </p:nvPicPr>
        <p:blipFill rotWithShape="1">
          <a:blip r:embed="rId3">
            <a:alphaModFix/>
          </a:blip>
          <a:srcRect l="6481" t="7062" r="3738" b="8933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2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9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1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1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 1">
  <p:cSld name="Key Point_1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6627d56f0_1_275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g136627d56f0_1_275"/>
          <p:cNvCxnSpPr/>
          <p:nvPr/>
        </p:nvCxnSpPr>
        <p:spPr>
          <a:xfrm>
            <a:off x="1143000" y="5895975"/>
            <a:ext cx="10012800" cy="9600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g136627d56f0_1_275"/>
          <p:cNvSpPr txBox="1"/>
          <p:nvPr/>
        </p:nvSpPr>
        <p:spPr>
          <a:xfrm>
            <a:off x="10393193" y="167670"/>
            <a:ext cx="1114500" cy="15699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D9D9D9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sz="96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36627d56f0_1_27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36627d56f0_1_2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g136627d56f0_1_275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36627d56f0_1_27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2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pic>
        <p:nvPicPr>
          <p:cNvPr id="68" name="Google Shape;68;p32"/>
          <p:cNvPicPr preferRelativeResize="0"/>
          <p:nvPr/>
        </p:nvPicPr>
        <p:blipFill rotWithShape="1">
          <a:blip r:embed="rId2">
            <a:alphaModFix/>
          </a:blip>
          <a:srcRect l="6481" t="7062" r="3738" b="8933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32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w="762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2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">
  <p:cSld name="Key Point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24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w="152400" cap="sq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24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D9D9D9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sz="96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4"/>
          <p:cNvSpPr/>
          <p:nvPr/>
        </p:nvSpPr>
        <p:spPr>
          <a:xfrm>
            <a:off x="3" y="0"/>
            <a:ext cx="566100" cy="6858000"/>
          </a:xfrm>
          <a:prstGeom prst="rect">
            <a:avLst/>
          </a:prstGeom>
          <a:solidFill>
            <a:srgbClr val="0097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4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87" name="Google Shape;87;p34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w="76200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3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22">
            <a:alphaModFix/>
          </a:blip>
          <a:srcRect l="6481" t="7062" r="3738" b="8933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stqb-main-web-prod.s3.amazonaws.com/media/documents/ISTQB-CTFL_Syllabus_2018_v3.1.1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tqb-main-web-prod.s3.amazonaws.com/media/documents/ISTQB-CTFL-AT_Syllabus_v1.0.pd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requirements-elicitation/" TargetMode="External"/><Relationship Id="rId7" Type="http://schemas.openxmlformats.org/officeDocument/2006/relationships/hyperlink" Target="https://www.inflectra.com/Ideas/Topic/Requirements-Traceability.aspx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traceability-matrix.html" TargetMode="External"/><Relationship Id="rId5" Type="http://schemas.openxmlformats.org/officeDocument/2006/relationships/hyperlink" Target="https://www.softwaretestinghelp.com/how-to-test-software-requirements-specification-srs/" TargetMode="External"/><Relationship Id="rId4" Type="http://schemas.openxmlformats.org/officeDocument/2006/relationships/hyperlink" Target="https://levelup.gitconnected.com/guide-to-testing-requirements-main-criteria-features-and-risks-379c5a72a657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>
            <a:spLocks noGrp="1"/>
          </p:cNvSpPr>
          <p:nvPr>
            <p:ph type="ctrTitle"/>
          </p:nvPr>
        </p:nvSpPr>
        <p:spPr>
          <a:xfrm>
            <a:off x="1097275" y="1805354"/>
            <a:ext cx="10058400" cy="25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/>
              <a:t>Fundamentals</a:t>
            </a:r>
            <a:endParaRPr/>
          </a:p>
        </p:txBody>
      </p:sp>
      <p:sp>
        <p:nvSpPr>
          <p:cNvPr id="193" name="Google Shape;193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SOFTWARE QUALITY ASSURANCE (SQA)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4c71e03a7_1_3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8" name="Google Shape;268;g134c71e03a7_1_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69" name="Google Shape;269;g134c71e03a7_1_37"/>
          <p:cNvGraphicFramePr/>
          <p:nvPr/>
        </p:nvGraphicFramePr>
        <p:xfrm>
          <a:off x="995639" y="526363"/>
          <a:ext cx="10939175" cy="5532160"/>
        </p:xfrm>
        <a:graphic>
          <a:graphicData uri="http://schemas.openxmlformats.org/drawingml/2006/table">
            <a:tbl>
              <a:tblPr firstRow="1" bandRow="1">
                <a:noFill/>
                <a:tableStyleId>{16FA8064-2ABC-42B5-9F3C-0D5BBAD3D021}</a:tableStyleId>
              </a:tblPr>
              <a:tblGrid>
                <a:gridCol w="44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WHO</a:t>
                      </a:r>
                      <a:endParaRPr sz="19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* Who will manage or use the application? – </a:t>
                      </a:r>
                      <a:r>
                        <a:rPr lang="en-US" sz="1900" b="0" i="1" u="none" strike="noStrike" cap="none">
                          <a:solidFill>
                            <a:srgbClr val="4472C4"/>
                          </a:solidFill>
                        </a:rPr>
                        <a:t>Roles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WHAT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What are the functionalities?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What is required to achieve results?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What functionalities will be allowed to </a:t>
                      </a:r>
                      <a:r>
                        <a:rPr lang="en-US" sz="19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WHO</a:t>
                      </a:r>
                      <a:r>
                        <a:rPr lang="en-US" sz="1900" b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900" b="0"/>
                        <a:t>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Permissions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What reports will be generated?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 i="1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WHEN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When will a certain action be performed or a screen will appear?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 i="1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WHERE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Where can user find xyz functionality to achieve </a:t>
                      </a:r>
                      <a:r>
                        <a:rPr lang="en-US" sz="19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</a:t>
                      </a:r>
                      <a:r>
                        <a:rPr lang="en-US" sz="1900" b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900" b="0"/>
                        <a:t>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Menus and Screens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WHY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Why certain functionalities are not performed, or screens are not accessible or visible?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Restrictions &amp; Limitation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HOW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How to execute any functionality? How to achieve desired result?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0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THEN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consideration with all the above questions, this stage reveals the desired outcome</a:t>
                      </a:r>
                      <a:r>
                        <a:rPr lang="en-US" sz="1900" b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900" b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Result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0" name="Google Shape;270;g134c71e03a7_1_37"/>
          <p:cNvSpPr txBox="1">
            <a:spLocks noGrp="1"/>
          </p:cNvSpPr>
          <p:nvPr>
            <p:ph type="title"/>
          </p:nvPr>
        </p:nvSpPr>
        <p:spPr>
          <a:xfrm rot="-5400000">
            <a:off x="-2798350" y="3145625"/>
            <a:ext cx="61728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4c71e03a7_1_152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76" name="Google Shape;276;g134c71e03a7_1_15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77" name="Google Shape;277;g134c71e03a7_1_1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8" name="Google Shape;278;g134c71e03a7_1_15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Requirements Specifications</a:t>
            </a:r>
            <a:endParaRPr/>
          </a:p>
        </p:txBody>
      </p:sp>
      <p:sp>
        <p:nvSpPr>
          <p:cNvPr id="279" name="Google Shape;279;g134c71e03a7_1_152"/>
          <p:cNvSpPr txBox="1">
            <a:spLocks noGrp="1"/>
          </p:cNvSpPr>
          <p:nvPr>
            <p:ph type="body" idx="1"/>
          </p:nvPr>
        </p:nvSpPr>
        <p:spPr>
          <a:xfrm>
            <a:off x="691350" y="731525"/>
            <a:ext cx="7277100" cy="53949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34343"/>
                </a:solidFill>
              </a:rPr>
              <a:t>You are building a software solution that will assist an Instructor to evaluate class participation of students. It has a feature of face recognition. Using face recognition and some AI it can identify students activities in class. It has following features</a:t>
            </a:r>
            <a:endParaRPr sz="150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 can define 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starts tracking activities when the session starts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stops tracking activities when the session stops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Attendance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identifies and records if a student is present in the class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records all the entry and exit times of each student (considering when student leaves and enters during the class)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will mark students present/late/absent based on following rules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present if the student came in class within first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late if the student came in class after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absent if the total time in class is less than 80%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Class Activity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can detect students taking part in question/answers during the lecture. It detects following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asks a question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responds to question from instructor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comes over the board and explains/presents something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Teacher, can assign marks to each activity as its performed through an option available to teachers in their hand-held device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80" name="Google Shape;280;g134c71e03a7_1_152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Try to extract information, who, what, how, etc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4c71e03a7_1_1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86" name="Google Shape;286;g134c71e03a7_1_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7" name="Google Shape;287;g134c71e03a7_1_127"/>
          <p:cNvSpPr txBox="1">
            <a:spLocks noGrp="1"/>
          </p:cNvSpPr>
          <p:nvPr>
            <p:ph type="title"/>
          </p:nvPr>
        </p:nvSpPr>
        <p:spPr>
          <a:xfrm>
            <a:off x="924140" y="54404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come in different forms</a:t>
            </a:r>
            <a:endParaRPr/>
          </a:p>
        </p:txBody>
      </p:sp>
      <p:sp>
        <p:nvSpPr>
          <p:cNvPr id="288" name="Google Shape;288;g134c71e03a7_1_127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Specifications</a:t>
            </a:r>
            <a:endParaRPr/>
          </a:p>
        </p:txBody>
      </p:sp>
      <p:sp>
        <p:nvSpPr>
          <p:cNvPr id="289" name="Google Shape;289;g134c71e03a7_1_127"/>
          <p:cNvSpPr/>
          <p:nvPr/>
        </p:nvSpPr>
        <p:spPr>
          <a:xfrm>
            <a:off x="1318850" y="623675"/>
            <a:ext cx="3490500" cy="4662300"/>
          </a:xfrm>
          <a:prstGeom prst="roundRect">
            <a:avLst>
              <a:gd name="adj" fmla="val 42"/>
            </a:avLst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Introduction to the Document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 Purpose of the Product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 Scope of the Product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1.3  Acronyms, Abbreviations, Definitions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1.4  References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1.5  Outline of the rest of the SRS</a:t>
            </a:r>
            <a:endParaRPr/>
          </a:p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 Description of Product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2.1  Context of Product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2.2  Product Functions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  User Characteristics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2.4  Constraints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2.5  Assumptions and Dependencies</a:t>
            </a:r>
            <a:endParaRPr/>
          </a:p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Specific Requirements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  External Interface Requirements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3.1.1  User Interfaces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3.1.2  Hardware Interfaces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3.1.3  Software Interfaces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3.1.4  Communications Interfaces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  Functional Requirements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3.2.1  Class 1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3.2.2  Class 2</a:t>
            </a:r>
            <a:endParaRPr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3.3  Performance Requirements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3.4  Design Constraints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3.5  Quality Requirements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3.6  Other Requirements</a:t>
            </a:r>
            <a:endParaRPr/>
          </a:p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Appendices</a:t>
            </a:r>
            <a:endParaRPr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0" name="Google Shape;290;g134c71e03a7_1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950" y="950100"/>
            <a:ext cx="5250692" cy="3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4c71e03a7_1_5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96" name="Google Shape;296;g134c71e03a7_1_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97" name="Google Shape;297;g134c71e03a7_1_54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Software Requirements Specifications</a:t>
            </a:r>
            <a:endParaRPr/>
          </a:p>
        </p:txBody>
      </p:sp>
      <p:sp>
        <p:nvSpPr>
          <p:cNvPr id="298" name="Google Shape;298;g134c71e03a7_1_54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Process</a:t>
            </a:r>
            <a:endParaRPr/>
          </a:p>
        </p:txBody>
      </p:sp>
      <p:pic>
        <p:nvPicPr>
          <p:cNvPr id="299" name="Google Shape;299;g134c71e03a7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6299" y="631575"/>
            <a:ext cx="7110440" cy="408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4c71e03a7_1_7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Requirement Elicitation</a:t>
            </a:r>
            <a:endParaRPr/>
          </a:p>
        </p:txBody>
      </p:sp>
      <p:sp>
        <p:nvSpPr>
          <p:cNvPr id="305" name="Google Shape;305;g134c71e03a7_1_78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Customers do not always understand what their needs and problems are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It is important to discuss the requirements with everyone who has a stake in the system</a:t>
            </a:r>
            <a:endParaRPr/>
          </a:p>
        </p:txBody>
      </p:sp>
      <p:sp>
        <p:nvSpPr>
          <p:cNvPr id="306" name="Google Shape;306;g134c71e03a7_1_7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07" name="Google Shape;307;g134c71e03a7_1_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08" name="Google Shape;308;g134c71e03a7_1_78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Process</a:t>
            </a:r>
            <a:endParaRPr/>
          </a:p>
        </p:txBody>
      </p:sp>
      <p:pic>
        <p:nvPicPr>
          <p:cNvPr id="309" name="Google Shape;309;g134c71e03a7_1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2875" y="3017975"/>
            <a:ext cx="4298075" cy="2851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34c71e03a7_1_78"/>
          <p:cNvSpPr txBox="1">
            <a:spLocks noGrp="1"/>
          </p:cNvSpPr>
          <p:nvPr>
            <p:ph type="body" idx="1"/>
          </p:nvPr>
        </p:nvSpPr>
        <p:spPr>
          <a:xfrm>
            <a:off x="1097275" y="2812850"/>
            <a:ext cx="62508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Different Stakeholders are: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Clients: pay for the software to be developed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Customers: buy the software after it is developed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Users: use the system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Domain experts: familiar with the problem that the software must automate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Market Researchers: conduct surveys to determine future trends and potential customers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Lawyers or auditors: familiar with government, safety, or legal requirements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Software engineers or other technology experts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4c71e03a7_1_88"/>
          <p:cNvSpPr txBox="1">
            <a:spLocks noGrp="1"/>
          </p:cNvSpPr>
          <p:nvPr>
            <p:ph type="title"/>
          </p:nvPr>
        </p:nvSpPr>
        <p:spPr>
          <a:xfrm>
            <a:off x="924125" y="2074976"/>
            <a:ext cx="10343700" cy="3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For testing, you need to understand the perspectives of all stakeholder. Be able to put yourself in their shoes to analyze, design, optimize, and priortize your testing</a:t>
            </a:r>
            <a:endParaRPr/>
          </a:p>
        </p:txBody>
      </p:sp>
      <p:sp>
        <p:nvSpPr>
          <p:cNvPr id="316" name="Google Shape;316;g134c71e03a7_1_88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17" name="Google Shape;317;g134c71e03a7_1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8" name="Google Shape;318;g134c71e03a7_1_88"/>
          <p:cNvSpPr txBox="1">
            <a:spLocks noGrp="1"/>
          </p:cNvSpPr>
          <p:nvPr>
            <p:ph type="body" idx="1"/>
          </p:nvPr>
        </p:nvSpPr>
        <p:spPr>
          <a:xfrm>
            <a:off x="924115" y="5435006"/>
            <a:ext cx="10343700" cy="75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Ofcourse, quality is a shared responsibility. So you are not alone. However, the more you can cover and understand the better you will be at your job. The Key is communication and asking questions.</a:t>
            </a:r>
            <a:endParaRPr/>
          </a:p>
        </p:txBody>
      </p:sp>
      <p:sp>
        <p:nvSpPr>
          <p:cNvPr id="319" name="Google Shape;319;g134c71e03a7_1_88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Process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4c71e03a7_1_119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How to test the requirements</a:t>
            </a:r>
            <a:endParaRPr/>
          </a:p>
        </p:txBody>
      </p:sp>
      <p:sp>
        <p:nvSpPr>
          <p:cNvPr id="325" name="Google Shape;325;g134c71e03a7_1_11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26" name="Google Shape;326;g134c71e03a7_1_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7" name="Google Shape;327;g134c71e03a7_1_119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Requirements</a:t>
            </a:r>
            <a:endParaRPr/>
          </a:p>
        </p:txBody>
      </p:sp>
      <p:pic>
        <p:nvPicPr>
          <p:cNvPr id="328" name="Google Shape;328;g134c71e03a7_1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225" y="820162"/>
            <a:ext cx="6648319" cy="52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34c71e03a7_1_119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Validate to check if user requirements are covered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Verification to check if conforms to other documents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Static Testing: Testing a software without running 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4c71e03a7_1_10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Requirements</a:t>
            </a:r>
            <a:endParaRPr/>
          </a:p>
        </p:txBody>
      </p:sp>
      <p:sp>
        <p:nvSpPr>
          <p:cNvPr id="335" name="Google Shape;335;g134c71e03a7_1_10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36" name="Google Shape;336;g134c71e03a7_1_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7" name="Google Shape;337;g134c71e03a7_1_10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Requirements</a:t>
            </a:r>
            <a:endParaRPr/>
          </a:p>
        </p:txBody>
      </p:sp>
      <p:sp>
        <p:nvSpPr>
          <p:cNvPr id="338" name="Google Shape;338;g134c71e03a7_1_102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First review it from a high level to identify large fundamental problems, oversights, and omissions (more like research than testing)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Second perform low-Level specification test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Complete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Accurate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Precise, unambiguous and clear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Consistent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Relevant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Feasible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Code Free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Testable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4c71e03a7_1_1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Specifications Terminology Checklist</a:t>
            </a:r>
            <a:endParaRPr/>
          </a:p>
        </p:txBody>
      </p:sp>
      <p:sp>
        <p:nvSpPr>
          <p:cNvPr id="344" name="Google Shape;344;g134c71e03a7_1_14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45" name="Google Shape;345;g134c71e03a7_1_1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6" name="Google Shape;346;g134c71e03a7_1_14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Requirements</a:t>
            </a:r>
            <a:endParaRPr/>
          </a:p>
        </p:txBody>
      </p:sp>
      <p:sp>
        <p:nvSpPr>
          <p:cNvPr id="347" name="Google Shape;347;g134c71e03a7_1_143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Words that often signify mistake with respect to above specified attributes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Always ,Every, All, None ,Never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Certainly ,Therefore , Clearly, Obviously , Evidently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Some , Sometimes , Often , Usually , Ordinarily , Customarily , Most , Mostly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Etc. and so forth and so on , Such as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Good , Fast ,Cheap , Efficient , Small ,Stable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Handled , Processed , Rejected , Skipped , Eliminated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If..then missing else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4c71e03a7_1_163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53" name="Google Shape;353;g134c71e03a7_1_16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54" name="Google Shape;354;g134c71e03a7_1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55" name="Google Shape;355;g134c71e03a7_1_163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56" name="Google Shape;356;g134c71e03a7_1_163"/>
          <p:cNvSpPr txBox="1">
            <a:spLocks noGrp="1"/>
          </p:cNvSpPr>
          <p:nvPr>
            <p:ph type="body" idx="1"/>
          </p:nvPr>
        </p:nvSpPr>
        <p:spPr>
          <a:xfrm>
            <a:off x="691350" y="731525"/>
            <a:ext cx="7277100" cy="53949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34343"/>
                </a:solidFill>
              </a:rPr>
              <a:t>You are building a software solution that will assist an Instructor to evaluate class participation of students. It has a feature of face recognition. Using face recognition and some AI it can identify students activities in class. It has following features</a:t>
            </a:r>
            <a:endParaRPr sz="150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 can define 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starts tracking activities when the session starts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stops tracking activities when the session stops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Attendance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identifies and records if a student is present in the class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records all the entry and exit times of each student (considering when student leaves and enters during the class)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will mark students present/late/absent based on following rules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present if the student came in class within first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late if the student came in class after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absent if the total time in class is less than 80%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Class Activity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can detect students taking part in question/answers during the lecture. It detects following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asks a question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responds to question from instructor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comes over the board and explains/presents something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Teacher, can assign marks to each activity as its performed through an option available to teachers in their hand-held device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357" name="Google Shape;357;g134c71e03a7_1_163"/>
          <p:cNvSpPr txBox="1">
            <a:spLocks noGrp="1"/>
          </p:cNvSpPr>
          <p:nvPr>
            <p:ph type="body" idx="2"/>
          </p:nvPr>
        </p:nvSpPr>
        <p:spPr>
          <a:xfrm>
            <a:off x="8322906" y="2747231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Identify a few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6627d56f0_1_28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you will learn Today</a:t>
            </a:r>
            <a:endParaRPr/>
          </a:p>
        </p:txBody>
      </p:sp>
      <p:sp>
        <p:nvSpPr>
          <p:cNvPr id="199" name="Google Shape;199;g136627d56f0_1_28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Shifting our testing to left before the code is written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Learning to analyze the requirements and write tests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Build traceability between requirements and test cases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Explore different testing levels, types and methodologies</a:t>
            </a:r>
            <a:endParaRPr/>
          </a:p>
        </p:txBody>
      </p:sp>
      <p:sp>
        <p:nvSpPr>
          <p:cNvPr id="200" name="Google Shape;200;g136627d56f0_1_28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01" name="Google Shape;201;g136627d56f0_1_2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2" name="Google Shape;202;g136627d56f0_1_28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783b7516b_1_12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Requirements as Test basis</a:t>
            </a:r>
            <a:endParaRPr/>
          </a:p>
        </p:txBody>
      </p:sp>
      <p:sp>
        <p:nvSpPr>
          <p:cNvPr id="363" name="Google Shape;363;g13783b7516b_1_1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64" name="Google Shape;364;g13783b7516b_1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79b2673e8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Requirement-Based Testing</a:t>
            </a:r>
            <a:endParaRPr/>
          </a:p>
        </p:txBody>
      </p:sp>
      <p:sp>
        <p:nvSpPr>
          <p:cNvPr id="370" name="Google Shape;370;g1379b2673e8_0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71" name="Google Shape;371;g1379b2673e8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2" name="Google Shape;372;g1379b2673e8_0_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as Test Basis</a:t>
            </a:r>
            <a:endParaRPr/>
          </a:p>
        </p:txBody>
      </p:sp>
      <p:sp>
        <p:nvSpPr>
          <p:cNvPr id="373" name="Google Shape;373;g1379b2673e8_0_0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Requirements specify expected behavior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case can be designed based on Requirement Specification document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All requirement documents used to create test cases are called Test Basis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Black-box test design techniques can be applied to cover different aspects of test Coverage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Requirement Test Coverage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Defined by the percentage of requirement items addressed by designed tests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Coverage of all  requirement does not mean complete system test coverage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Means identified requirement has been addressed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Identify Risk associated with each requirement and apply Risk-based Testing Technique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79b2673e8_0_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Mapping leads to Traceability</a:t>
            </a:r>
            <a:endParaRPr/>
          </a:p>
        </p:txBody>
      </p:sp>
      <p:sp>
        <p:nvSpPr>
          <p:cNvPr id="396" name="Google Shape;396;g1379b2673e8_0_3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97" name="Google Shape;397;g1379b2673e8_0_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98" name="Google Shape;398;g1379b2673e8_0_3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Traceability</a:t>
            </a:r>
            <a:endParaRPr/>
          </a:p>
        </p:txBody>
      </p:sp>
      <p:sp>
        <p:nvSpPr>
          <p:cNvPr id="399" name="Google Shape;399;g1379b2673e8_0_37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Traceability Matrix is a document that correlates any two-baseline documents that require a many-to-many relationship to check the completeness of the relationship. </a:t>
            </a:r>
            <a:endParaRPr dirty="0"/>
          </a:p>
        </p:txBody>
      </p:sp>
      <p:pic>
        <p:nvPicPr>
          <p:cNvPr id="400" name="Google Shape;400;g1379b2673e8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75" y="3461600"/>
            <a:ext cx="5993701" cy="21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379b2673e8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846" y="3653950"/>
            <a:ext cx="4934755" cy="18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79b2673e8_2_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07" name="Google Shape;407;g1379b2673e8_2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08" name="Google Shape;408;g1379b2673e8_2_1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Traceability</a:t>
            </a:r>
            <a:endParaRPr/>
          </a:p>
        </p:txBody>
      </p:sp>
      <p:sp>
        <p:nvSpPr>
          <p:cNvPr id="409" name="Google Shape;409;g1379b2673e8_2_1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and Backward Traceability</a:t>
            </a:r>
            <a:endParaRPr/>
          </a:p>
        </p:txBody>
      </p:sp>
      <p:pic>
        <p:nvPicPr>
          <p:cNvPr id="410" name="Google Shape;410;g1379b2673e8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292" y="1422905"/>
            <a:ext cx="5262975" cy="2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79b2673e8_2_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Advantages of Requirement Traceability Matrix</a:t>
            </a:r>
            <a:endParaRPr/>
          </a:p>
        </p:txBody>
      </p:sp>
      <p:sp>
        <p:nvSpPr>
          <p:cNvPr id="416" name="Google Shape;416;g1379b2673e8_2_1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17" name="Google Shape;417;g1379b2673e8_2_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18" name="Google Shape;418;g1379b2673e8_2_1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Traceability</a:t>
            </a:r>
            <a:endParaRPr/>
          </a:p>
        </p:txBody>
      </p:sp>
      <p:sp>
        <p:nvSpPr>
          <p:cNvPr id="419" name="Google Shape;419;g1379b2673e8_2_15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The build developed and tested has the required functionality which meets the ‘Customers’/ ‘Users’ needs and expectations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confirms 100% test coverage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shows the overall defects or execution status with a focus on business requirements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helps in analyzing or estimating the impact on the QA team’s work with respect to revisiting or re-working on the test cases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783b7516b_1_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Testing Levels, Types, and Methodologies</a:t>
            </a:r>
            <a:endParaRPr/>
          </a:p>
        </p:txBody>
      </p:sp>
      <p:sp>
        <p:nvSpPr>
          <p:cNvPr id="451" name="Google Shape;451;g13783b7516b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52" name="Google Shape;452;g13783b7516b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448d23b13_0_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Levels</a:t>
            </a:r>
            <a:endParaRPr/>
          </a:p>
        </p:txBody>
      </p:sp>
      <p:sp>
        <p:nvSpPr>
          <p:cNvPr id="474" name="Google Shape;474;gf448d23b13_0_5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75" name="Google Shape;475;gf448d23b13_0_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76" name="Google Shape;476;gf448d23b13_0_5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Levels</a:t>
            </a:r>
            <a:endParaRPr/>
          </a:p>
        </p:txBody>
      </p:sp>
      <p:sp>
        <p:nvSpPr>
          <p:cNvPr id="477" name="Google Shape;477;gf448d23b13_0_53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Unit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focuses on components that are separately testable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Basis Examples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Detailed design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Code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Data model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Component specifications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Integration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focuses on interactions between components or systems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Basis Examples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Software and system design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Sequence diagrams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Interface and communication protocol specifications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Architecture at component or system level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Workflows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448d23b13_0_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Levels</a:t>
            </a:r>
            <a:endParaRPr/>
          </a:p>
        </p:txBody>
      </p:sp>
      <p:sp>
        <p:nvSpPr>
          <p:cNvPr id="483" name="Google Shape;483;gf448d23b13_0_3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84" name="Google Shape;484;gf448d23b13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85" name="Google Shape;485;gf448d23b13_0_3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Levels</a:t>
            </a:r>
            <a:endParaRPr/>
          </a:p>
        </p:txBody>
      </p:sp>
      <p:sp>
        <p:nvSpPr>
          <p:cNvPr id="486" name="Google Shape;486;gf448d23b13_0_33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System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focuses on the behavior and capabilities of a whole system or product, often considering the end-to-end tasks the system can perform and the non-functional behaviors it exhibits while performing those tasks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Basis Examples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System and software requirement specifications (functional and non-functional)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Risk analysis reports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Epics and user stories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System and user manuals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448d23b13_0_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Levels</a:t>
            </a:r>
            <a:endParaRPr/>
          </a:p>
        </p:txBody>
      </p:sp>
      <p:sp>
        <p:nvSpPr>
          <p:cNvPr id="492" name="Google Shape;492;gf448d23b13_0_1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93" name="Google Shape;493;gf448d23b13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94" name="Google Shape;494;gf448d23b13_0_19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Levels</a:t>
            </a:r>
            <a:endParaRPr/>
          </a:p>
        </p:txBody>
      </p:sp>
      <p:sp>
        <p:nvSpPr>
          <p:cNvPr id="495" name="Google Shape;495;gf448d23b13_0_19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sz="2000" dirty="0"/>
              <a:t>Acceptance Testing</a:t>
            </a:r>
            <a:endParaRPr sz="2000"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Acceptance testing may produce information to assess the system’s readiness for deployment and use by the customer (end-user)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Alpha and beta testing</a:t>
            </a:r>
            <a:endParaRPr dirty="0"/>
          </a:p>
          <a:p>
            <a: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Alpha and beta testing are typically used by developers of commercial off-the-shelf (COTS) software who want to get feedback from potential or existing users, customers, and/or operators before the software product is put on the market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79b2673e8_2_75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Static and Dynamic Testing</a:t>
            </a:r>
            <a:endParaRPr/>
          </a:p>
        </p:txBody>
      </p:sp>
      <p:sp>
        <p:nvSpPr>
          <p:cNvPr id="501" name="Google Shape;501;g1379b2673e8_2_7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02" name="Google Shape;502;g1379b2673e8_2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03" name="Google Shape;503;g1379b2673e8_2_75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Static Testing – testing a software without running it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Used to test the work products like plan, requirements, architecture and design documents, code, test plan, test cases, user guides, contracts, schedules, budget, etc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Dynamic Testing – running the program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Used to test the working software/system</a:t>
            </a:r>
            <a:endParaRPr/>
          </a:p>
        </p:txBody>
      </p:sp>
      <p:pic>
        <p:nvPicPr>
          <p:cNvPr id="504" name="Google Shape;504;g1379b2673e8_2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00" y="1242852"/>
            <a:ext cx="7381849" cy="38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1379b2673e8_2_75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2270"/>
              <a:t>Static &amp; Dynamic Testing</a:t>
            </a:r>
            <a:endParaRPr sz="22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6627d56f0_1_29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208" name="Google Shape;208;g136627d56f0_1_29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Requirement and their Validation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Shifting Left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Requirements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Static Testing of Requirements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Requirements as Basis of Test Cases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Mapping and Traceability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Levels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Types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Methodologies in Agile</a:t>
            </a:r>
            <a:endParaRPr/>
          </a:p>
        </p:txBody>
      </p:sp>
      <p:sp>
        <p:nvSpPr>
          <p:cNvPr id="209" name="Google Shape;209;g136627d56f0_1_29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10" name="Google Shape;210;g136627d56f0_1_2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1" name="Google Shape;211;g136627d56f0_1_29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448d23b13_0_0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White box and Black box Testing</a:t>
            </a:r>
            <a:endParaRPr/>
          </a:p>
        </p:txBody>
      </p:sp>
      <p:sp>
        <p:nvSpPr>
          <p:cNvPr id="511" name="Google Shape;511;gf448d23b13_0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12" name="Google Shape;512;gf448d23b13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13" name="Google Shape;513;gf448d23b13_0_0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Black box testing – what is supposed to be done 🡪 functionality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does not concern how the software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accomplish the work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outside view of the software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input-output relationships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White (clear) box testing – how the software does its job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look into code details</a:t>
            </a:r>
            <a:endParaRPr/>
          </a:p>
        </p:txBody>
      </p:sp>
      <p:pic>
        <p:nvPicPr>
          <p:cNvPr id="514" name="Google Shape;514;gf448d23b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75" y="1453875"/>
            <a:ext cx="7266900" cy="37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f448d23b13_0_0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2270"/>
              <a:t>Testing Types</a:t>
            </a:r>
            <a:endParaRPr sz="227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448d23b13_0_6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Change-related Testing</a:t>
            </a:r>
            <a:endParaRPr/>
          </a:p>
        </p:txBody>
      </p:sp>
      <p:sp>
        <p:nvSpPr>
          <p:cNvPr id="531" name="Google Shape;531;gf448d23b13_0_6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32" name="Google Shape;532;gf448d23b13_0_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33" name="Google Shape;533;gf448d23b13_0_6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Types</a:t>
            </a:r>
            <a:endParaRPr sz="2270"/>
          </a:p>
        </p:txBody>
      </p:sp>
      <p:sp>
        <p:nvSpPr>
          <p:cNvPr id="534" name="Google Shape;534;gf448d23b13_0_66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Confirmation Testing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should be done to confirm that the changes have corrected the defect or implemented the functionality correctly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Regression Testing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should be done to confirm that the changes have not caused any unforeseen adverse consequences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448d23b13_0_7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 dirty="0"/>
              <a:t>Smoke Test &amp; Sanity Testing</a:t>
            </a:r>
            <a:endParaRPr dirty="0"/>
          </a:p>
        </p:txBody>
      </p:sp>
      <p:sp>
        <p:nvSpPr>
          <p:cNvPr id="540" name="Google Shape;540;gf448d23b13_0_7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41" name="Google Shape;541;gf448d23b13_0_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42" name="Google Shape;542;gf448d23b13_0_7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Types</a:t>
            </a:r>
            <a:endParaRPr sz="227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47912F-7FBD-461A-AEFC-04974144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448d23b13_0_89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50" name="Google Shape;550;gf448d23b13_0_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51" name="Google Shape;551;gf448d23b13_0_89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testing types can be applied to all testing levels</a:t>
            </a:r>
            <a:endParaRPr/>
          </a:p>
        </p:txBody>
      </p:sp>
      <p:sp>
        <p:nvSpPr>
          <p:cNvPr id="552" name="Google Shape;552;gf448d23b13_0_89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Levels and Types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448d23b13_0_10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58" name="Google Shape;558;gf448d23b13_0_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59" name="Google Shape;559;gf448d23b13_0_102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70"/>
              <a:t>Behavior Drive Development and Test Driven Development</a:t>
            </a:r>
            <a:endParaRPr sz="2370"/>
          </a:p>
        </p:txBody>
      </p:sp>
      <p:sp>
        <p:nvSpPr>
          <p:cNvPr id="560" name="Google Shape;560;gf448d23b13_0_10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70"/>
              <a:t>Test First Development Methodologies</a:t>
            </a:r>
            <a:endParaRPr sz="2570"/>
          </a:p>
        </p:txBody>
      </p:sp>
      <p:pic>
        <p:nvPicPr>
          <p:cNvPr id="561" name="Google Shape;561;gf448d23b13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675" y="1383123"/>
            <a:ext cx="5061150" cy="31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f448d23b13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150" y="1414899"/>
            <a:ext cx="5012569" cy="3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448d23b13_1_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SQA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gf448d23b13_1_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35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gf448d23b13_1_27"/>
          <p:cNvSpPr txBox="1">
            <a:spLocks noGrp="1"/>
          </p:cNvSpPr>
          <p:nvPr>
            <p:ph type="title"/>
          </p:nvPr>
        </p:nvSpPr>
        <p:spPr>
          <a:xfrm>
            <a:off x="924115" y="46901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70"/>
              <a:t>Acceptance Test-Driven Development</a:t>
            </a:r>
            <a:endParaRPr sz="2370"/>
          </a:p>
        </p:txBody>
      </p:sp>
      <p:sp>
        <p:nvSpPr>
          <p:cNvPr id="570" name="Google Shape;570;gf448d23b13_1_27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70"/>
              <a:t>Test First Development Methodologies</a:t>
            </a:r>
            <a:endParaRPr sz="2570"/>
          </a:p>
        </p:txBody>
      </p:sp>
      <p:sp>
        <p:nvSpPr>
          <p:cNvPr id="571" name="Google Shape;571;gf448d23b13_1_27"/>
          <p:cNvSpPr txBox="1">
            <a:spLocks noGrp="1"/>
          </p:cNvSpPr>
          <p:nvPr>
            <p:ph type="body" idx="1"/>
          </p:nvPr>
        </p:nvSpPr>
        <p:spPr>
          <a:xfrm>
            <a:off x="924115" y="5435006"/>
            <a:ext cx="10343700" cy="75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Defines acceptance criteria and tests during the creation of user stories. ATDD is a technique used WITHIN BDD. They are not one and the same.</a:t>
            </a:r>
            <a:endParaRPr/>
          </a:p>
        </p:txBody>
      </p:sp>
      <p:pic>
        <p:nvPicPr>
          <p:cNvPr id="572" name="Google Shape;572;gf448d23b13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125" y="621540"/>
            <a:ext cx="7097699" cy="399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448d23b13_1_4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78" name="Google Shape;578;gf448d23b13_1_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79" name="Google Shape;579;gf448d23b13_1_44"/>
          <p:cNvSpPr txBox="1">
            <a:spLocks noGrp="1"/>
          </p:cNvSpPr>
          <p:nvPr>
            <p:ph type="title"/>
          </p:nvPr>
        </p:nvSpPr>
        <p:spPr>
          <a:xfrm>
            <a:off x="924115" y="46901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70"/>
              <a:t>Applying testing in Agile</a:t>
            </a:r>
            <a:endParaRPr sz="2370"/>
          </a:p>
        </p:txBody>
      </p:sp>
      <p:sp>
        <p:nvSpPr>
          <p:cNvPr id="580" name="Google Shape;580;gf448d23b13_1_44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70"/>
              <a:t>Test First Development Methodologies</a:t>
            </a:r>
            <a:endParaRPr sz="2570"/>
          </a:p>
        </p:txBody>
      </p:sp>
      <p:pic>
        <p:nvPicPr>
          <p:cNvPr id="581" name="Google Shape;581;gf448d23b13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25" y="696190"/>
            <a:ext cx="5352750" cy="391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448d23b13_1_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587" name="Google Shape;587;gf448d23b13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88" name="Google Shape;588;gf448d23b13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448d23b13_1_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594" name="Google Shape;594;gf448d23b13_1_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95" name="Google Shape;595;gf448d23b13_1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96" name="Google Shape;596;gf448d23b13_1_6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597" name="Google Shape;597;gf448d23b13_1_6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6D9EEB"/>
              </a:buClr>
              <a:buSzPts val="2000"/>
              <a:buChar char=" "/>
            </a:pPr>
            <a:endParaRPr>
              <a:solidFill>
                <a:srgbClr val="6D9EEB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r>
              <a:rPr lang="en-US" u="sng">
                <a:solidFill>
                  <a:srgbClr val="6D9E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https://istqb-main-web-prod.s3.amazonaws.com/media/documents/ISTQB-CTFL_Syllabus_2018_v3.1.1.pdf</a:t>
            </a:r>
            <a:endParaRPr>
              <a:solidFill>
                <a:srgbClr val="6D9EEB"/>
              </a:solidFill>
            </a:endParaRPr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r>
              <a:rPr lang="en-US">
                <a:solidFill>
                  <a:srgbClr val="6D9EEB"/>
                </a:solidFill>
              </a:rPr>
              <a:t>Chapter 2</a:t>
            </a:r>
            <a:endParaRPr>
              <a:solidFill>
                <a:srgbClr val="6D9EEB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r>
              <a:rPr lang="en-US" u="sng">
                <a:solidFill>
                  <a:srgbClr val="6D9E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https://istqb-main-web-prod.s3.amazonaws.com/media/documents/ISTQB-CTFL-AT_Syllabus_v1.0.pdf</a:t>
            </a:r>
            <a:endParaRPr>
              <a:solidFill>
                <a:srgbClr val="6D9EEB"/>
              </a:solidFill>
            </a:endParaRPr>
          </a:p>
          <a:p>
            <a:pPr marL="1371600" lvl="2" indent="-342900" algn="l" rtl="0"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r>
              <a:rPr lang="en-US">
                <a:solidFill>
                  <a:srgbClr val="6D9EEB"/>
                </a:solidFill>
              </a:rPr>
              <a:t>Chapter 3.1</a:t>
            </a:r>
            <a:endParaRPr>
              <a:solidFill>
                <a:srgbClr val="6D9EEB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D9EEB"/>
              </a:buClr>
              <a:buSzPts val="1800"/>
              <a:buChar char="►"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448d23b13_1_54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Lab Exercise</a:t>
            </a:r>
            <a:endParaRPr/>
          </a:p>
        </p:txBody>
      </p:sp>
      <p:sp>
        <p:nvSpPr>
          <p:cNvPr id="603" name="Google Shape;603;gf448d23b13_1_5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04" name="Google Shape;604;gf448d23b13_1_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7a2243f2_1_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Revist Last Lab</a:t>
            </a:r>
            <a:endParaRPr/>
          </a:p>
        </p:txBody>
      </p:sp>
      <p:sp>
        <p:nvSpPr>
          <p:cNvPr id="217" name="Google Shape;217;g1377a2243f2_1_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18" name="Google Shape;218;g1377a2243f2_1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f448d23b13_1_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610" name="Google Shape;610;gf448d23b13_1_60"/>
          <p:cNvSpPr txBox="1">
            <a:spLocks noGrp="1"/>
          </p:cNvSpPr>
          <p:nvPr>
            <p:ph type="body" idx="1"/>
          </p:nvPr>
        </p:nvSpPr>
        <p:spPr>
          <a:xfrm>
            <a:off x="1097275" y="1845728"/>
            <a:ext cx="100584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Continue with the same group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Continue with same notion workspace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Continue with the same notion template from previous lab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f448d23b13_1_6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12" name="Google Shape;612;gf448d23b13_1_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13" name="Google Shape;613;gf448d23b13_1_60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Exercise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f448d23b13_1_255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256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Read through the requirements and create these requirements in Notion</a:t>
            </a:r>
            <a:endParaRPr/>
          </a:p>
        </p:txBody>
      </p:sp>
      <p:sp>
        <p:nvSpPr>
          <p:cNvPr id="619" name="Google Shape;619;gf448d23b13_1_255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Continue to use existing notion workspace and create new requirements in Requirement document already important in 1 lab assignment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https://wax-waxflower-357.notion.site/Sample-Test-Case-Repository-a2e13fdd19dc418f9fdb62200bd239e0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Don't just copy-paste these requirements to the notion directly. Group or divide these requirements as required to make them more manageable in notion.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Properly make use of features and tags fields to associate correct values, e.g.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Features: Template Manager, Template Creation, Template 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Tags: Functional, Security, Performance, UI/UX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Tags; Critical, high, medium, low based on risk analysis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In each requirement add comments if you have any questions/concerns regarding the requirement and add tag “Have Questions”</a:t>
            </a:r>
            <a:endParaRPr/>
          </a:p>
        </p:txBody>
      </p:sp>
      <p:sp>
        <p:nvSpPr>
          <p:cNvPr id="620" name="Google Shape;620;gf448d23b13_1_255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21" name="Google Shape;621;gf448d23b13_1_2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22" name="Google Shape;622;gf448d23b13_1_255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Exercise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7ac3782f9_0_2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256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Write Test Case</a:t>
            </a:r>
            <a:endParaRPr/>
          </a:p>
        </p:txBody>
      </p:sp>
      <p:sp>
        <p:nvSpPr>
          <p:cNvPr id="628" name="Google Shape;628;g137ac3782f9_0_2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Use the same test case repository table already available as per the previous day assignment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Properly tags test cases as per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Related feature, component, Smoke (where required)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Properly update their Risk related fields including (Severity, Priority, Risk Type, Risk Probability)</a:t>
            </a:r>
            <a:endParaRPr/>
          </a:p>
        </p:txBody>
      </p:sp>
      <p:sp>
        <p:nvSpPr>
          <p:cNvPr id="629" name="Google Shape;629;g137ac3782f9_0_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30" name="Google Shape;630;g137ac3782f9_0_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31" name="Google Shape;631;g137ac3782f9_0_2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Exercise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79b2673e8_2_26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425" name="Google Shape;425;g1379b2673e8_2_2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26" name="Google Shape;426;g1379b2673e8_2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79b2673e8_2_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432" name="Google Shape;432;g1379b2673e8_2_4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33" name="Google Shape;433;g1379b2673e8_2_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34" name="Google Shape;434;g1379b2673e8_2_41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435" name="Google Shape;435;g1379b2673e8_2_41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C78D8"/>
              </a:buClr>
              <a:buSzPts val="2000"/>
              <a:buChar char=" "/>
            </a:pP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https://www.geeksforgeeks.org/software-engineering-requirements-elicitation/</a:t>
            </a: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https://levelup.gitconnected.com/guide-to-testing-requirements-main-criteria-features-and-risks-379c5a72a657</a:t>
            </a: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https://www.softwaretestinghelp.com/how-to-test-software-requirements-specification-srs/</a:t>
            </a: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https://www.guru99.com/traceability-matrix.html</a:t>
            </a:r>
            <a:endParaRPr>
              <a:solidFill>
                <a:srgbClr val="3C78D8"/>
              </a:solidFill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C78D8"/>
              </a:buClr>
              <a:buSzPts val="1800"/>
              <a:buChar char="►"/>
            </a:pPr>
            <a:r>
              <a:rPr lang="en-US" u="sng">
                <a:solidFill>
                  <a:srgbClr val="3C78D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https://www.inflectra.com/Ideas/Topic/Requirements-Traceability.aspx</a:t>
            </a:r>
            <a:endParaRPr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16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79b2673e8_2_32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41" name="Google Shape;441;g1379b2673e8_2_3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42" name="Google Shape;442;g1379b2673e8_2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443" name="Google Shape;443;g1379b2673e8_2_3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444" name="Google Shape;444;g1379b2673e8_2_32"/>
          <p:cNvSpPr txBox="1">
            <a:spLocks noGrp="1"/>
          </p:cNvSpPr>
          <p:nvPr>
            <p:ph type="body" idx="1"/>
          </p:nvPr>
        </p:nvSpPr>
        <p:spPr>
          <a:xfrm>
            <a:off x="691350" y="731525"/>
            <a:ext cx="7277100" cy="53949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34343"/>
                </a:solidFill>
              </a:rPr>
              <a:t>You are building a software solution that will assist an Instructor to evaluate class participation of students. It has a feature of face recognition. Using face recognition and some AI it can identify students activities in class. It has following features</a:t>
            </a:r>
            <a:endParaRPr sz="1500">
              <a:solidFill>
                <a:srgbClr val="434343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 can define lecture schedule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starts tracking activities when the session starts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stops tracking activities when the session stops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Attendance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automatically identifies and records if a student is present in the class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records all the entry and exit times of each student (considering when student leaves and enters during the class)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will mark students present/late/absent based on following rules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present if the student came in class within first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late if the student came in class after 10 mins and is present more than 80%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Mark absent if the total time in class is less than 80%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Class Activity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It can detect students taking part in question/answers during the lecture. It detects following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asks a question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responds to question from instructor</a:t>
            </a:r>
            <a:endParaRPr sz="1200">
              <a:solidFill>
                <a:srgbClr val="000000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If someone comes over the board and explains/presents something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>
                <a:solidFill>
                  <a:srgbClr val="000000"/>
                </a:solidFill>
              </a:rPr>
              <a:t>Teacher, can assign marks to each activity as its performed through an option available to teachers in their hand-held device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445" name="Google Shape;445;g1379b2673e8_2_32"/>
          <p:cNvSpPr txBox="1">
            <a:spLocks noGrp="1"/>
          </p:cNvSpPr>
          <p:nvPr>
            <p:ph type="body" idx="2"/>
          </p:nvPr>
        </p:nvSpPr>
        <p:spPr>
          <a:xfrm>
            <a:off x="8322906" y="2747231"/>
            <a:ext cx="3030900" cy="337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Assign ID to each requirement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Write Test Cases for a few requirements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Create Traceability Matrix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340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637" name="Google Shape;637;p1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Instructor Notes</a:t>
            </a:r>
            <a:endParaRPr/>
          </a:p>
        </p:txBody>
      </p:sp>
      <p:sp>
        <p:nvSpPr>
          <p:cNvPr id="638" name="Google Shape;638;p1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39" name="Google Shape;6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627d56f0_1_0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Requirements and their validation</a:t>
            </a:r>
            <a:endParaRPr/>
          </a:p>
        </p:txBody>
      </p:sp>
      <p:sp>
        <p:nvSpPr>
          <p:cNvPr id="224" name="Google Shape;224;g136627d56f0_1_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25" name="Google Shape;225;g136627d56f0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783b7516b_1_76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We have been testing after Impelementation</a:t>
            </a:r>
            <a:endParaRPr/>
          </a:p>
        </p:txBody>
      </p:sp>
      <p:sp>
        <p:nvSpPr>
          <p:cNvPr id="231" name="Google Shape;231;g13783b7516b_1_7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32" name="Google Shape;232;g13783b7516b_1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33" name="Google Shape;233;g13783b7516b_1_76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Shifting Left</a:t>
            </a:r>
            <a:endParaRPr/>
          </a:p>
        </p:txBody>
      </p:sp>
      <p:sp>
        <p:nvSpPr>
          <p:cNvPr id="234" name="Google Shape;234;g13783b7516b_1_76"/>
          <p:cNvSpPr txBox="1">
            <a:spLocks noGrp="1"/>
          </p:cNvSpPr>
          <p:nvPr>
            <p:ph type="body" idx="1"/>
          </p:nvPr>
        </p:nvSpPr>
        <p:spPr>
          <a:xfrm>
            <a:off x="924125" y="5587402"/>
            <a:ext cx="10343700" cy="48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69138"/>
                </a:solidFill>
              </a:rPr>
              <a:t>Is it the right thing to do?</a:t>
            </a:r>
            <a:endParaRPr sz="3000">
              <a:solidFill>
                <a:srgbClr val="E69138"/>
              </a:solidFill>
            </a:endParaRPr>
          </a:p>
        </p:txBody>
      </p:sp>
      <p:pic>
        <p:nvPicPr>
          <p:cNvPr id="235" name="Google Shape;235;g13783b7516b_1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225" y="387100"/>
            <a:ext cx="4464176" cy="446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4c71e03a7_1_4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Cost of finding and fixing bugs after build is high</a:t>
            </a:r>
            <a:endParaRPr/>
          </a:p>
        </p:txBody>
      </p:sp>
      <p:sp>
        <p:nvSpPr>
          <p:cNvPr id="241" name="Google Shape;241;g134c71e03a7_1_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42" name="Google Shape;242;g134c71e03a7_1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43" name="Google Shape;243;g134c71e03a7_1_4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Shifting Left</a:t>
            </a:r>
            <a:endParaRPr/>
          </a:p>
        </p:txBody>
      </p:sp>
      <p:sp>
        <p:nvSpPr>
          <p:cNvPr id="244" name="Google Shape;244;g134c71e03a7_1_4"/>
          <p:cNvSpPr txBox="1">
            <a:spLocks noGrp="1"/>
          </p:cNvSpPr>
          <p:nvPr>
            <p:ph type="body" idx="1"/>
          </p:nvPr>
        </p:nvSpPr>
        <p:spPr>
          <a:xfrm>
            <a:off x="924125" y="5587402"/>
            <a:ext cx="10343700" cy="48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69138"/>
                </a:solidFill>
              </a:rPr>
              <a:t>So We need to Shift left and test early</a:t>
            </a:r>
            <a:endParaRPr sz="3000">
              <a:solidFill>
                <a:srgbClr val="E69138"/>
              </a:solidFill>
            </a:endParaRPr>
          </a:p>
        </p:txBody>
      </p:sp>
      <p:pic>
        <p:nvPicPr>
          <p:cNvPr id="245" name="Google Shape;245;g134c71e03a7_1_4"/>
          <p:cNvPicPr preferRelativeResize="0"/>
          <p:nvPr/>
        </p:nvPicPr>
        <p:blipFill rotWithShape="1">
          <a:blip r:embed="rId3">
            <a:alphaModFix/>
          </a:blip>
          <a:srcRect l="3625" r="2212"/>
          <a:stretch/>
        </p:blipFill>
        <p:spPr>
          <a:xfrm>
            <a:off x="2754925" y="727050"/>
            <a:ext cx="6119151" cy="38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4c71e03a7_1_16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9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Mistake in requirements may even stay hidden</a:t>
            </a:r>
            <a:endParaRPr/>
          </a:p>
        </p:txBody>
      </p:sp>
      <p:sp>
        <p:nvSpPr>
          <p:cNvPr id="251" name="Google Shape;251;g134c71e03a7_1_16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52" name="Google Shape;252;g134c71e03a7_1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3" name="Google Shape;253;g134c71e03a7_1_16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Requirements Specifications</a:t>
            </a:r>
            <a:endParaRPr/>
          </a:p>
        </p:txBody>
      </p:sp>
      <p:pic>
        <p:nvPicPr>
          <p:cNvPr id="254" name="Google Shape;254;g134c71e03a7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25" y="885200"/>
            <a:ext cx="6549101" cy="50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4c71e03a7_1_27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-US"/>
              <a:t>Requirements Specifications</a:t>
            </a:r>
            <a:endParaRPr/>
          </a:p>
        </p:txBody>
      </p:sp>
      <p:sp>
        <p:nvSpPr>
          <p:cNvPr id="260" name="Google Shape;260;g134c71e03a7_1_27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1" name="Google Shape;261;g134c71e03a7_1_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62" name="Google Shape;262;g134c71e03a7_1_27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specify what the software will become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2526</Words>
  <Application>Microsoft Office PowerPoint</Application>
  <PresentationFormat>Widescreen</PresentationFormat>
  <Paragraphs>422</Paragraphs>
  <Slides>46</Slides>
  <Notes>46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Comic Sans MS</vt:lpstr>
      <vt:lpstr>Noto Sans Symbols</vt:lpstr>
      <vt:lpstr>Times New Roman</vt:lpstr>
      <vt:lpstr>Theme1</vt:lpstr>
      <vt:lpstr>Fundamentals</vt:lpstr>
      <vt:lpstr>What you will learn Today</vt:lpstr>
      <vt:lpstr>Table of Content</vt:lpstr>
      <vt:lpstr>Revist Last Lab</vt:lpstr>
      <vt:lpstr>Requirements and their validation</vt:lpstr>
      <vt:lpstr>We have been testing after Impelementation</vt:lpstr>
      <vt:lpstr>Cost of finding and fixing bugs after build is high</vt:lpstr>
      <vt:lpstr>Mistake in requirements may even stay hidden</vt:lpstr>
      <vt:lpstr>Requirements Specifications</vt:lpstr>
      <vt:lpstr>Requirements Specifications</vt:lpstr>
      <vt:lpstr>Exercise</vt:lpstr>
      <vt:lpstr>Can come in different forms</vt:lpstr>
      <vt:lpstr>Creating Software Requirements Specifications</vt:lpstr>
      <vt:lpstr>Requirement Elicitation</vt:lpstr>
      <vt:lpstr>For testing, you need to understand the perspectives of all stakeholder. Be able to put yourself in their shoes to analyze, design, optimize, and priortize your testing</vt:lpstr>
      <vt:lpstr>How to test the requirements</vt:lpstr>
      <vt:lpstr>Testing Requirements</vt:lpstr>
      <vt:lpstr>Specifications Terminology Checklist</vt:lpstr>
      <vt:lpstr>Exercise</vt:lpstr>
      <vt:lpstr>Requirements as Test basis</vt:lpstr>
      <vt:lpstr>Requirement-Based Testing</vt:lpstr>
      <vt:lpstr>Mapping leads to Traceability</vt:lpstr>
      <vt:lpstr>Traceability</vt:lpstr>
      <vt:lpstr>Advantages of Requirement Traceability Matrix</vt:lpstr>
      <vt:lpstr>Testing Levels, Types, and Methodologies</vt:lpstr>
      <vt:lpstr>Testing Levels</vt:lpstr>
      <vt:lpstr>Testing Levels</vt:lpstr>
      <vt:lpstr>Testing Levels</vt:lpstr>
      <vt:lpstr>Static and Dynamic Testing</vt:lpstr>
      <vt:lpstr>White box and Black box Testing</vt:lpstr>
      <vt:lpstr>Change-related Testing</vt:lpstr>
      <vt:lpstr>Smoke Test &amp; Sanity Testing</vt:lpstr>
      <vt:lpstr>All testing types can be applied to all testing levels</vt:lpstr>
      <vt:lpstr>Behavior Drive Development and Test Driven Development</vt:lpstr>
      <vt:lpstr>Acceptance Test-Driven Development</vt:lpstr>
      <vt:lpstr>Applying testing in Agile</vt:lpstr>
      <vt:lpstr>Reading Break and Exercise</vt:lpstr>
      <vt:lpstr>Reading</vt:lpstr>
      <vt:lpstr>Lab Exercise</vt:lpstr>
      <vt:lpstr>Getting Started</vt:lpstr>
      <vt:lpstr>Read through the requirements and create these requirements in Notion</vt:lpstr>
      <vt:lpstr>Write Test Case</vt:lpstr>
      <vt:lpstr>Reading Break and Exercise</vt:lpstr>
      <vt:lpstr>Reading</vt:lpstr>
      <vt:lpstr>Exercise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>P@SHA;TechLift</dc:creator>
  <cp:lastModifiedBy>Maria Azmat</cp:lastModifiedBy>
  <cp:revision>19</cp:revision>
  <dcterms:created xsi:type="dcterms:W3CDTF">2022-05-13T01:00:56Z</dcterms:created>
  <dcterms:modified xsi:type="dcterms:W3CDTF">2022-10-27T10:57:44Z</dcterms:modified>
</cp:coreProperties>
</file>