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8"/>
  </p:notesMasterIdLst>
  <p:sldIdLst>
    <p:sldId id="256" r:id="rId5"/>
    <p:sldId id="533" r:id="rId6"/>
    <p:sldId id="655" r:id="rId7"/>
    <p:sldId id="656" r:id="rId8"/>
    <p:sldId id="631" r:id="rId9"/>
    <p:sldId id="454" r:id="rId10"/>
    <p:sldId id="645" r:id="rId11"/>
    <p:sldId id="562" r:id="rId12"/>
    <p:sldId id="668" r:id="rId13"/>
    <p:sldId id="667" r:id="rId14"/>
    <p:sldId id="666" r:id="rId15"/>
    <p:sldId id="578" r:id="rId16"/>
    <p:sldId id="629" r:id="rId17"/>
    <p:sldId id="632" r:id="rId18"/>
    <p:sldId id="635" r:id="rId19"/>
    <p:sldId id="264" r:id="rId20"/>
    <p:sldId id="636" r:id="rId21"/>
    <p:sldId id="637" r:id="rId22"/>
    <p:sldId id="642" r:id="rId23"/>
    <p:sldId id="643" r:id="rId24"/>
    <p:sldId id="652" r:id="rId25"/>
    <p:sldId id="639" r:id="rId26"/>
    <p:sldId id="669" r:id="rId27"/>
    <p:sldId id="456" r:id="rId28"/>
    <p:sldId id="640" r:id="rId29"/>
    <p:sldId id="653" r:id="rId30"/>
    <p:sldId id="651" r:id="rId31"/>
    <p:sldId id="650" r:id="rId32"/>
    <p:sldId id="654" r:id="rId33"/>
    <p:sldId id="660" r:id="rId34"/>
    <p:sldId id="661" r:id="rId35"/>
    <p:sldId id="662" r:id="rId36"/>
    <p:sldId id="327" r:id="rId37"/>
  </p:sldIdLst>
  <p:sldSz cx="12192000" cy="6858000"/>
  <p:notesSz cx="6858000" cy="9144000"/>
  <p:embeddedFontLst>
    <p:embeddedFont>
      <p:font typeface="Calibri" panose="020F0502020204030204" pitchFamily="34" charset="0"/>
      <p:regular r:id="rId39"/>
      <p:bold r:id="rId40"/>
      <p:italic r:id="rId41"/>
      <p:boldItalic r:id="rId42"/>
    </p:embeddedFont>
    <p:embeddedFont>
      <p:font typeface="Roboto" panose="020B0604020202020204" charset="0"/>
      <p:regular r:id="rId43"/>
      <p:bold r:id="rId44"/>
      <p:italic r:id="rId45"/>
      <p:boldItalic r:id="rId46"/>
    </p:embeddedFont>
    <p:embeddedFont>
      <p:font typeface="Source Sans Pro" panose="020B0503030403020204" pitchFamily="34"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2" roundtripDataSignature="AMtx7mjMu3cB9yZtb3+UTPwctkBiafZ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E6"/>
    <a:srgbClr val="0071AD"/>
    <a:srgbClr val="F2F2F2"/>
    <a:srgbClr val="FFFFFF"/>
    <a:srgbClr val="EDEDE0"/>
    <a:srgbClr val="F6F6F0"/>
    <a:srgbClr val="0BE881"/>
    <a:srgbClr val="FA8231"/>
    <a:srgbClr val="8E44AD"/>
    <a:srgbClr val="DBC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C5C002-D110-4625-87A0-5BE7986CCD16}">
  <a:tblStyle styleId="{40C5C002-D110-4625-87A0-5BE7986CCD16}" styleName="Table_0">
    <a:wholeTbl>
      <a:tcTxStyle b="off" i="off">
        <a:font>
          <a:latin typeface="Noto Sans"/>
          <a:ea typeface="Noto Sans"/>
          <a:cs typeface="Noto San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BEC"/>
          </a:solidFill>
        </a:fill>
      </a:tcStyle>
    </a:wholeTbl>
    <a:band1H>
      <a:tcTxStyle/>
      <a:tcStyle>
        <a:tcBdr/>
        <a:fill>
          <a:solidFill>
            <a:srgbClr val="CAF6D7"/>
          </a:solidFill>
        </a:fill>
      </a:tcStyle>
    </a:band1H>
    <a:band2H>
      <a:tcTxStyle/>
      <a:tcStyle>
        <a:tcBdr/>
      </a:tcStyle>
    </a:band2H>
    <a:band1V>
      <a:tcTxStyle/>
      <a:tcStyle>
        <a:tcBdr/>
        <a:fill>
          <a:solidFill>
            <a:srgbClr val="CAF6D7"/>
          </a:solidFill>
        </a:fill>
      </a:tcStyle>
    </a:band1V>
    <a:band2V>
      <a:tcTxStyle/>
      <a:tcStyle>
        <a:tcBdr/>
      </a:tcStyle>
    </a:band2V>
    <a:lastCol>
      <a:tcTxStyle b="on" i="off">
        <a:font>
          <a:latin typeface="Noto Sans"/>
          <a:ea typeface="Noto Sans"/>
          <a:cs typeface="Noto Sans"/>
        </a:font>
        <a:schemeClr val="lt1"/>
      </a:tcTxStyle>
      <a:tcStyle>
        <a:tcBdr/>
        <a:fill>
          <a:solidFill>
            <a:schemeClr val="accent1"/>
          </a:solidFill>
        </a:fill>
      </a:tcStyle>
    </a:lastCol>
    <a:firstCol>
      <a:tcTxStyle b="on" i="off">
        <a:font>
          <a:latin typeface="Noto Sans"/>
          <a:ea typeface="Noto Sans"/>
          <a:cs typeface="Noto Sans"/>
        </a:font>
        <a:schemeClr val="lt1"/>
      </a:tcTxStyle>
      <a:tcStyle>
        <a:tcBdr/>
        <a:fill>
          <a:solidFill>
            <a:schemeClr val="accent1"/>
          </a:solidFill>
        </a:fill>
      </a:tcStyle>
    </a:firstCol>
    <a:lastRow>
      <a:tcTxStyle b="on" i="off">
        <a:font>
          <a:latin typeface="Noto Sans"/>
          <a:ea typeface="Noto Sans"/>
          <a:cs typeface="Noto San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a:ea typeface="Noto Sans"/>
          <a:cs typeface="Noto San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234"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23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232"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236"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2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3490C-6BB5-4DAD-AC76-FE8760B01B09}"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AF68A89-A8B0-43FC-9AC0-3955780E442A}">
      <dgm:prSet phldrT="[Text]" custT="1"/>
      <dgm:spPr/>
      <dgm:t>
        <a:bodyPr/>
        <a:lstStyle/>
        <a:p>
          <a:r>
            <a:rPr lang="en-US" sz="3200" b="0" i="0"/>
            <a:t>Structural Testing</a:t>
          </a:r>
          <a:endParaRPr lang="en-US" sz="3200"/>
        </a:p>
      </dgm:t>
    </dgm:pt>
    <dgm:pt modelId="{40C63027-05CB-4F42-963B-A512B4C9660C}" type="parTrans" cxnId="{A339AF3E-279F-48CE-91B7-F9D3E9BF3482}">
      <dgm:prSet/>
      <dgm:spPr/>
      <dgm:t>
        <a:bodyPr/>
        <a:lstStyle/>
        <a:p>
          <a:endParaRPr lang="en-US"/>
        </a:p>
      </dgm:t>
    </dgm:pt>
    <dgm:pt modelId="{62E763C0-2401-4575-B0F3-D5EE8B3BADF9}" type="sibTrans" cxnId="{A339AF3E-279F-48CE-91B7-F9D3E9BF3482}">
      <dgm:prSet/>
      <dgm:spPr/>
      <dgm:t>
        <a:bodyPr/>
        <a:lstStyle/>
        <a:p>
          <a:endParaRPr lang="en-US"/>
        </a:p>
      </dgm:t>
    </dgm:pt>
    <dgm:pt modelId="{E1FBDDE6-162E-41F4-9CD7-E3E64BC3A57C}">
      <dgm:prSet phldrT="[Text]" custT="1"/>
      <dgm:spPr/>
      <dgm:t>
        <a:bodyPr/>
        <a:lstStyle/>
        <a:p>
          <a:r>
            <a:rPr lang="en-US" sz="3200" b="0" i="0"/>
            <a:t>Functional Testing</a:t>
          </a:r>
          <a:endParaRPr lang="en-US" sz="3200"/>
        </a:p>
      </dgm:t>
    </dgm:pt>
    <dgm:pt modelId="{EAE4CC65-DB93-436A-957C-C917C3EF914A}" type="parTrans" cxnId="{3B558C1C-94DF-4FAF-9B72-97AF5B520F2A}">
      <dgm:prSet/>
      <dgm:spPr/>
      <dgm:t>
        <a:bodyPr/>
        <a:lstStyle/>
        <a:p>
          <a:endParaRPr lang="en-US"/>
        </a:p>
      </dgm:t>
    </dgm:pt>
    <dgm:pt modelId="{300676E7-61C8-4C99-A5BB-1878399687C2}" type="sibTrans" cxnId="{3B558C1C-94DF-4FAF-9B72-97AF5B520F2A}">
      <dgm:prSet/>
      <dgm:spPr/>
      <dgm:t>
        <a:bodyPr/>
        <a:lstStyle/>
        <a:p>
          <a:endParaRPr lang="en-US"/>
        </a:p>
      </dgm:t>
    </dgm:pt>
    <dgm:pt modelId="{4F478DA6-611F-48F4-8956-491ED78DACDB}">
      <dgm:prSet phldrT="[Text]" custT="1"/>
      <dgm:spPr/>
      <dgm:t>
        <a:bodyPr/>
        <a:lstStyle/>
        <a:p>
          <a:r>
            <a:rPr lang="en-US" sz="3200" b="0" i="0"/>
            <a:t>Non-Functional Testing</a:t>
          </a:r>
          <a:endParaRPr lang="en-US" sz="3200"/>
        </a:p>
      </dgm:t>
    </dgm:pt>
    <dgm:pt modelId="{7A59E9BC-3C8C-41BD-99EE-E31CCFEF5FCB}" type="parTrans" cxnId="{AAAD058A-5495-49CB-8A25-91C11AC37B06}">
      <dgm:prSet/>
      <dgm:spPr/>
      <dgm:t>
        <a:bodyPr/>
        <a:lstStyle/>
        <a:p>
          <a:endParaRPr lang="en-US"/>
        </a:p>
      </dgm:t>
    </dgm:pt>
    <dgm:pt modelId="{B13766D8-71C9-4EEF-9102-5A48AD50198E}" type="sibTrans" cxnId="{AAAD058A-5495-49CB-8A25-91C11AC37B06}">
      <dgm:prSet/>
      <dgm:spPr/>
      <dgm:t>
        <a:bodyPr/>
        <a:lstStyle/>
        <a:p>
          <a:endParaRPr lang="en-US"/>
        </a:p>
      </dgm:t>
    </dgm:pt>
    <dgm:pt modelId="{62BE16CE-B3A7-48B1-8231-D36181CE98F8}">
      <dgm:prSet phldrT="[Text]" custT="1"/>
      <dgm:spPr/>
      <dgm:t>
        <a:bodyPr/>
        <a:lstStyle/>
        <a:p>
          <a:r>
            <a:rPr lang="en-US" sz="1800" b="0" i="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a:p>
      </dgm:t>
    </dgm:pt>
    <dgm:pt modelId="{FF40FC1A-C135-479E-8E7D-BE9F53892B0B}" type="parTrans" cxnId="{050F4636-4422-4FF4-8F90-F2E12D1CE845}">
      <dgm:prSet/>
      <dgm:spPr/>
      <dgm:t>
        <a:bodyPr/>
        <a:lstStyle/>
        <a:p>
          <a:endParaRPr lang="en-US"/>
        </a:p>
      </dgm:t>
    </dgm:pt>
    <dgm:pt modelId="{9D66A2D1-DF28-48B7-902A-E49596A0C70E}" type="sibTrans" cxnId="{050F4636-4422-4FF4-8F90-F2E12D1CE845}">
      <dgm:prSet/>
      <dgm:spPr/>
      <dgm:t>
        <a:bodyPr/>
        <a:lstStyle/>
        <a:p>
          <a:endParaRPr lang="en-US"/>
        </a:p>
      </dgm:t>
    </dgm:pt>
    <dgm:pt modelId="{276373F6-35F7-4AD1-9C4B-42D653F4C527}">
      <dgm:prSet phldrT="[Text]" custT="1"/>
      <dgm:spPr/>
      <dgm:t>
        <a:bodyPr/>
        <a:lstStyle/>
        <a:p>
          <a:r>
            <a:rPr lang="en-US" sz="1800" b="0" i="0">
              <a:effectLst/>
              <a:latin typeface="Arial" panose="020B0604020202020204" pitchFamily="34" charset="0"/>
              <a:cs typeface="Arial" panose="020B0604020202020204" pitchFamily="34" charset="0"/>
            </a:rPr>
            <a:t>It involves checking functionality of database from user point of view. </a:t>
          </a:r>
          <a:endParaRPr lang="en-US" sz="1800"/>
        </a:p>
      </dgm:t>
    </dgm:pt>
    <dgm:pt modelId="{E50347B4-7B85-4AC8-B7C3-473F49B3A750}" type="parTrans" cxnId="{B2CF3F56-8DF0-45BD-84E0-B704200B23EE}">
      <dgm:prSet/>
      <dgm:spPr/>
      <dgm:t>
        <a:bodyPr/>
        <a:lstStyle/>
        <a:p>
          <a:endParaRPr lang="en-US"/>
        </a:p>
      </dgm:t>
    </dgm:pt>
    <dgm:pt modelId="{4FBF8EE3-7615-4F23-8272-74E8AA3D5257}" type="sibTrans" cxnId="{B2CF3F56-8DF0-45BD-84E0-B704200B23EE}">
      <dgm:prSet/>
      <dgm:spPr/>
      <dgm:t>
        <a:bodyPr/>
        <a:lstStyle/>
        <a:p>
          <a:endParaRPr lang="en-US"/>
        </a:p>
      </dgm:t>
    </dgm:pt>
    <dgm:pt modelId="{D91C2784-E1DE-4583-AE8B-21FE7EBE70A5}">
      <dgm:prSet phldrT="[Text]" custT="1"/>
      <dgm:spPr/>
      <dgm:t>
        <a:bodyPr/>
        <a:lstStyle/>
        <a:p>
          <a:r>
            <a:rPr lang="en-US" sz="1800" b="0" i="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dirty="0"/>
        </a:p>
      </dgm:t>
    </dgm:pt>
    <dgm:pt modelId="{C8CB498A-CE4C-47C4-9B41-648B7D378895}" type="parTrans" cxnId="{4082ECA6-20A5-40D1-8DC6-859DC5D84F64}">
      <dgm:prSet/>
      <dgm:spPr/>
      <dgm:t>
        <a:bodyPr/>
        <a:lstStyle/>
        <a:p>
          <a:endParaRPr lang="en-US"/>
        </a:p>
      </dgm:t>
    </dgm:pt>
    <dgm:pt modelId="{25EE6F65-B875-4A31-903E-A45C1BBEDE58}" type="sibTrans" cxnId="{4082ECA6-20A5-40D1-8DC6-859DC5D84F64}">
      <dgm:prSet/>
      <dgm:spPr/>
      <dgm:t>
        <a:bodyPr/>
        <a:lstStyle/>
        <a:p>
          <a:endParaRPr lang="en-US"/>
        </a:p>
      </dgm:t>
    </dgm:pt>
    <dgm:pt modelId="{EAE9D9A2-101D-4FB8-81C7-A096AE646A62}" type="pres">
      <dgm:prSet presAssocID="{7363490C-6BB5-4DAD-AC76-FE8760B01B09}" presName="Name0" presStyleCnt="0">
        <dgm:presLayoutVars>
          <dgm:dir/>
          <dgm:animLvl val="lvl"/>
          <dgm:resizeHandles val="exact"/>
        </dgm:presLayoutVars>
      </dgm:prSet>
      <dgm:spPr/>
    </dgm:pt>
    <dgm:pt modelId="{77358090-21B4-4542-8713-8A01997A4ED4}" type="pres">
      <dgm:prSet presAssocID="{BAF68A89-A8B0-43FC-9AC0-3955780E442A}" presName="linNode" presStyleCnt="0"/>
      <dgm:spPr/>
    </dgm:pt>
    <dgm:pt modelId="{754745F3-3D14-4183-BA65-1DBAB31F9AAB}" type="pres">
      <dgm:prSet presAssocID="{BAF68A89-A8B0-43FC-9AC0-3955780E442A}" presName="parentText" presStyleLbl="node1" presStyleIdx="0" presStyleCnt="3">
        <dgm:presLayoutVars>
          <dgm:chMax val="1"/>
          <dgm:bulletEnabled val="1"/>
        </dgm:presLayoutVars>
      </dgm:prSet>
      <dgm:spPr/>
    </dgm:pt>
    <dgm:pt modelId="{1D9D530B-0B1E-40E8-B871-F3DF6396792E}" type="pres">
      <dgm:prSet presAssocID="{BAF68A89-A8B0-43FC-9AC0-3955780E442A}" presName="descendantText" presStyleLbl="alignAccFollowNode1" presStyleIdx="0" presStyleCnt="3">
        <dgm:presLayoutVars>
          <dgm:bulletEnabled val="1"/>
        </dgm:presLayoutVars>
      </dgm:prSet>
      <dgm:spPr/>
    </dgm:pt>
    <dgm:pt modelId="{F301C1FF-7B9C-4682-81F0-1FAC54106843}" type="pres">
      <dgm:prSet presAssocID="{62E763C0-2401-4575-B0F3-D5EE8B3BADF9}" presName="sp" presStyleCnt="0"/>
      <dgm:spPr/>
    </dgm:pt>
    <dgm:pt modelId="{4FDB738C-D4AA-4F3C-8CED-EAFEDCDFEADC}" type="pres">
      <dgm:prSet presAssocID="{E1FBDDE6-162E-41F4-9CD7-E3E64BC3A57C}" presName="linNode" presStyleCnt="0"/>
      <dgm:spPr/>
    </dgm:pt>
    <dgm:pt modelId="{C7D72B7F-46FE-4E02-BAD8-51A4099D65BB}" type="pres">
      <dgm:prSet presAssocID="{E1FBDDE6-162E-41F4-9CD7-E3E64BC3A57C}" presName="parentText" presStyleLbl="node1" presStyleIdx="1" presStyleCnt="3">
        <dgm:presLayoutVars>
          <dgm:chMax val="1"/>
          <dgm:bulletEnabled val="1"/>
        </dgm:presLayoutVars>
      </dgm:prSet>
      <dgm:spPr/>
    </dgm:pt>
    <dgm:pt modelId="{C0788D6D-9DA9-47FC-BD83-7457BBB19046}" type="pres">
      <dgm:prSet presAssocID="{E1FBDDE6-162E-41F4-9CD7-E3E64BC3A57C}" presName="descendantText" presStyleLbl="alignAccFollowNode1" presStyleIdx="1" presStyleCnt="3">
        <dgm:presLayoutVars>
          <dgm:bulletEnabled val="1"/>
        </dgm:presLayoutVars>
      </dgm:prSet>
      <dgm:spPr/>
    </dgm:pt>
    <dgm:pt modelId="{D1E78CC9-BB5F-411A-8140-A7EAA17F4E7D}" type="pres">
      <dgm:prSet presAssocID="{300676E7-61C8-4C99-A5BB-1878399687C2}" presName="sp" presStyleCnt="0"/>
      <dgm:spPr/>
    </dgm:pt>
    <dgm:pt modelId="{EE5E0F78-B7EB-42DA-A914-B02FAE984F28}" type="pres">
      <dgm:prSet presAssocID="{4F478DA6-611F-48F4-8956-491ED78DACDB}" presName="linNode" presStyleCnt="0"/>
      <dgm:spPr/>
    </dgm:pt>
    <dgm:pt modelId="{EDB5F72B-9369-4E23-A97D-16AF025F5EF8}" type="pres">
      <dgm:prSet presAssocID="{4F478DA6-611F-48F4-8956-491ED78DACDB}" presName="parentText" presStyleLbl="node1" presStyleIdx="2" presStyleCnt="3">
        <dgm:presLayoutVars>
          <dgm:chMax val="1"/>
          <dgm:bulletEnabled val="1"/>
        </dgm:presLayoutVars>
      </dgm:prSet>
      <dgm:spPr/>
    </dgm:pt>
    <dgm:pt modelId="{775BE90D-1954-47F2-927D-16B7AA029869}" type="pres">
      <dgm:prSet presAssocID="{4F478DA6-611F-48F4-8956-491ED78DACDB}" presName="descendantText" presStyleLbl="alignAccFollowNode1" presStyleIdx="2" presStyleCnt="3" custLinFactNeighborY="641">
        <dgm:presLayoutVars>
          <dgm:bulletEnabled val="1"/>
        </dgm:presLayoutVars>
      </dgm:prSet>
      <dgm:spPr/>
    </dgm:pt>
  </dgm:ptLst>
  <dgm:cxnLst>
    <dgm:cxn modelId="{1B5E1A0B-39C6-4755-9F26-1B5A8BFEE880}" type="presOf" srcId="{7363490C-6BB5-4DAD-AC76-FE8760B01B09}" destId="{EAE9D9A2-101D-4FB8-81C7-A096AE646A62}" srcOrd="0" destOrd="0" presId="urn:microsoft.com/office/officeart/2005/8/layout/vList5"/>
    <dgm:cxn modelId="{3B558C1C-94DF-4FAF-9B72-97AF5B520F2A}" srcId="{7363490C-6BB5-4DAD-AC76-FE8760B01B09}" destId="{E1FBDDE6-162E-41F4-9CD7-E3E64BC3A57C}" srcOrd="1" destOrd="0" parTransId="{EAE4CC65-DB93-436A-957C-C917C3EF914A}" sibTransId="{300676E7-61C8-4C99-A5BB-1878399687C2}"/>
    <dgm:cxn modelId="{C4494B30-A125-4762-A9E5-168A9871566B}" type="presOf" srcId="{D91C2784-E1DE-4583-AE8B-21FE7EBE70A5}" destId="{775BE90D-1954-47F2-927D-16B7AA029869}" srcOrd="0" destOrd="0" presId="urn:microsoft.com/office/officeart/2005/8/layout/vList5"/>
    <dgm:cxn modelId="{050F4636-4422-4FF4-8F90-F2E12D1CE845}" srcId="{BAF68A89-A8B0-43FC-9AC0-3955780E442A}" destId="{62BE16CE-B3A7-48B1-8231-D36181CE98F8}" srcOrd="0" destOrd="0" parTransId="{FF40FC1A-C135-479E-8E7D-BE9F53892B0B}" sibTransId="{9D66A2D1-DF28-48B7-902A-E49596A0C70E}"/>
    <dgm:cxn modelId="{A339AF3E-279F-48CE-91B7-F9D3E9BF3482}" srcId="{7363490C-6BB5-4DAD-AC76-FE8760B01B09}" destId="{BAF68A89-A8B0-43FC-9AC0-3955780E442A}" srcOrd="0" destOrd="0" parTransId="{40C63027-05CB-4F42-963B-A512B4C9660C}" sibTransId="{62E763C0-2401-4575-B0F3-D5EE8B3BADF9}"/>
    <dgm:cxn modelId="{B2CF3F56-8DF0-45BD-84E0-B704200B23EE}" srcId="{E1FBDDE6-162E-41F4-9CD7-E3E64BC3A57C}" destId="{276373F6-35F7-4AD1-9C4B-42D653F4C527}" srcOrd="0" destOrd="0" parTransId="{E50347B4-7B85-4AC8-B7C3-473F49B3A750}" sibTransId="{4FBF8EE3-7615-4F23-8272-74E8AA3D5257}"/>
    <dgm:cxn modelId="{AAAD058A-5495-49CB-8A25-91C11AC37B06}" srcId="{7363490C-6BB5-4DAD-AC76-FE8760B01B09}" destId="{4F478DA6-611F-48F4-8956-491ED78DACDB}" srcOrd="2" destOrd="0" parTransId="{7A59E9BC-3C8C-41BD-99EE-E31CCFEF5FCB}" sibTransId="{B13766D8-71C9-4EEF-9102-5A48AD50198E}"/>
    <dgm:cxn modelId="{1AD00590-3D52-408D-8A6A-8A2665E4353F}" type="presOf" srcId="{BAF68A89-A8B0-43FC-9AC0-3955780E442A}" destId="{754745F3-3D14-4183-BA65-1DBAB31F9AAB}" srcOrd="0" destOrd="0" presId="urn:microsoft.com/office/officeart/2005/8/layout/vList5"/>
    <dgm:cxn modelId="{4082ECA6-20A5-40D1-8DC6-859DC5D84F64}" srcId="{4F478DA6-611F-48F4-8956-491ED78DACDB}" destId="{D91C2784-E1DE-4583-AE8B-21FE7EBE70A5}" srcOrd="0" destOrd="0" parTransId="{C8CB498A-CE4C-47C4-9B41-648B7D378895}" sibTransId="{25EE6F65-B875-4A31-903E-A45C1BBEDE58}"/>
    <dgm:cxn modelId="{B86568BB-8D62-4B1F-BAE5-A0F681BE2C89}" type="presOf" srcId="{4F478DA6-611F-48F4-8956-491ED78DACDB}" destId="{EDB5F72B-9369-4E23-A97D-16AF025F5EF8}" srcOrd="0" destOrd="0" presId="urn:microsoft.com/office/officeart/2005/8/layout/vList5"/>
    <dgm:cxn modelId="{EE0CD4C2-C67C-4C07-A7EE-BC5F71494BDB}" type="presOf" srcId="{62BE16CE-B3A7-48B1-8231-D36181CE98F8}" destId="{1D9D530B-0B1E-40E8-B871-F3DF6396792E}" srcOrd="0" destOrd="0" presId="urn:microsoft.com/office/officeart/2005/8/layout/vList5"/>
    <dgm:cxn modelId="{A5FF7ECE-26F0-4E47-A91F-F38A4DE97BBD}" type="presOf" srcId="{E1FBDDE6-162E-41F4-9CD7-E3E64BC3A57C}" destId="{C7D72B7F-46FE-4E02-BAD8-51A4099D65BB}" srcOrd="0" destOrd="0" presId="urn:microsoft.com/office/officeart/2005/8/layout/vList5"/>
    <dgm:cxn modelId="{6B5261FB-0023-45CE-B7D4-1DE3B264C639}" type="presOf" srcId="{276373F6-35F7-4AD1-9C4B-42D653F4C527}" destId="{C0788D6D-9DA9-47FC-BD83-7457BBB19046}" srcOrd="0" destOrd="0" presId="urn:microsoft.com/office/officeart/2005/8/layout/vList5"/>
    <dgm:cxn modelId="{EDEDC737-1248-405A-9CF0-48D02ADB2904}" type="presParOf" srcId="{EAE9D9A2-101D-4FB8-81C7-A096AE646A62}" destId="{77358090-21B4-4542-8713-8A01997A4ED4}" srcOrd="0" destOrd="0" presId="urn:microsoft.com/office/officeart/2005/8/layout/vList5"/>
    <dgm:cxn modelId="{F5FAD102-EBE5-433B-A3D3-30DF692E3198}" type="presParOf" srcId="{77358090-21B4-4542-8713-8A01997A4ED4}" destId="{754745F3-3D14-4183-BA65-1DBAB31F9AAB}" srcOrd="0" destOrd="0" presId="urn:microsoft.com/office/officeart/2005/8/layout/vList5"/>
    <dgm:cxn modelId="{C469EAD1-5363-42AF-BA17-6D48302A815B}" type="presParOf" srcId="{77358090-21B4-4542-8713-8A01997A4ED4}" destId="{1D9D530B-0B1E-40E8-B871-F3DF6396792E}" srcOrd="1" destOrd="0" presId="urn:microsoft.com/office/officeart/2005/8/layout/vList5"/>
    <dgm:cxn modelId="{46580B1F-E33C-4E7F-85D5-FB0A02850CB0}" type="presParOf" srcId="{EAE9D9A2-101D-4FB8-81C7-A096AE646A62}" destId="{F301C1FF-7B9C-4682-81F0-1FAC54106843}" srcOrd="1" destOrd="0" presId="urn:microsoft.com/office/officeart/2005/8/layout/vList5"/>
    <dgm:cxn modelId="{30DE9CBF-A4A0-4D2C-9D91-EBD743FBFAE7}" type="presParOf" srcId="{EAE9D9A2-101D-4FB8-81C7-A096AE646A62}" destId="{4FDB738C-D4AA-4F3C-8CED-EAFEDCDFEADC}" srcOrd="2" destOrd="0" presId="urn:microsoft.com/office/officeart/2005/8/layout/vList5"/>
    <dgm:cxn modelId="{8589603C-B607-496E-B0AC-E0444070B5AF}" type="presParOf" srcId="{4FDB738C-D4AA-4F3C-8CED-EAFEDCDFEADC}" destId="{C7D72B7F-46FE-4E02-BAD8-51A4099D65BB}" srcOrd="0" destOrd="0" presId="urn:microsoft.com/office/officeart/2005/8/layout/vList5"/>
    <dgm:cxn modelId="{E1B660B1-8F44-4626-B09F-E565F2476414}" type="presParOf" srcId="{4FDB738C-D4AA-4F3C-8CED-EAFEDCDFEADC}" destId="{C0788D6D-9DA9-47FC-BD83-7457BBB19046}" srcOrd="1" destOrd="0" presId="urn:microsoft.com/office/officeart/2005/8/layout/vList5"/>
    <dgm:cxn modelId="{D1BF6960-6CCC-44E3-A7F5-1EEDE456C0B1}" type="presParOf" srcId="{EAE9D9A2-101D-4FB8-81C7-A096AE646A62}" destId="{D1E78CC9-BB5F-411A-8140-A7EAA17F4E7D}" srcOrd="3" destOrd="0" presId="urn:microsoft.com/office/officeart/2005/8/layout/vList5"/>
    <dgm:cxn modelId="{E671A5F3-1064-47CF-89D8-FDE03E07403F}" type="presParOf" srcId="{EAE9D9A2-101D-4FB8-81C7-A096AE646A62}" destId="{EE5E0F78-B7EB-42DA-A914-B02FAE984F28}" srcOrd="4" destOrd="0" presId="urn:microsoft.com/office/officeart/2005/8/layout/vList5"/>
    <dgm:cxn modelId="{22FF2F73-3CD2-4BB9-942D-F757C5B81ED1}" type="presParOf" srcId="{EE5E0F78-B7EB-42DA-A914-B02FAE984F28}" destId="{EDB5F72B-9369-4E23-A97D-16AF025F5EF8}" srcOrd="0" destOrd="0" presId="urn:microsoft.com/office/officeart/2005/8/layout/vList5"/>
    <dgm:cxn modelId="{A5178CC7-BCC5-47E8-B7D2-4076B58C7710}" type="presParOf" srcId="{EE5E0F78-B7EB-42DA-A914-B02FAE984F28}" destId="{775BE90D-1954-47F2-927D-16B7AA02986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4D75D-9B97-4BA2-AAE2-8732A62D06B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DE0C4B3-5C07-4956-A5A4-A59972D94D1C}">
      <dgm:prSet phldrT="[Text]" custT="1"/>
      <dgm:spPr/>
      <dgm:t>
        <a:bodyPr/>
        <a:lstStyle/>
        <a:p>
          <a:pPr>
            <a:lnSpc>
              <a:spcPct val="90000"/>
            </a:lnSpc>
          </a:pPr>
          <a:r>
            <a:rPr lang="en-US" sz="4400"/>
            <a:t>Atomicity</a:t>
          </a:r>
        </a:p>
        <a:p>
          <a:pPr>
            <a:lnSpc>
              <a:spcPct val="100000"/>
            </a:lnSpc>
          </a:pPr>
          <a:r>
            <a:rPr lang="en-US" sz="2000" b="0" i="0"/>
            <a:t>Transactions are all or nothing</a:t>
          </a:r>
          <a:endParaRPr lang="en-US" sz="2000" b="0"/>
        </a:p>
      </dgm:t>
    </dgm:pt>
    <dgm:pt modelId="{BDE6ECB0-B05D-47B4-972B-FA22D8163E2E}" type="parTrans" cxnId="{0BB89941-23C0-41F2-9060-A20DD80ED2AD}">
      <dgm:prSet/>
      <dgm:spPr/>
      <dgm:t>
        <a:bodyPr/>
        <a:lstStyle/>
        <a:p>
          <a:endParaRPr lang="en-US"/>
        </a:p>
      </dgm:t>
    </dgm:pt>
    <dgm:pt modelId="{C6BEB5D7-AC82-4BA6-86D9-1D679F80A966}" type="sibTrans" cxnId="{0BB89941-23C0-41F2-9060-A20DD80ED2AD}">
      <dgm:prSet/>
      <dgm:spPr/>
      <dgm:t>
        <a:bodyPr/>
        <a:lstStyle/>
        <a:p>
          <a:endParaRPr lang="en-US"/>
        </a:p>
      </dgm:t>
    </dgm:pt>
    <dgm:pt modelId="{472EF5E7-F6D8-4E32-A642-806032D52519}">
      <dgm:prSet phldrT="[Text]" custT="1"/>
      <dgm:spPr/>
      <dgm:t>
        <a:bodyPr/>
        <a:lstStyle/>
        <a:p>
          <a:r>
            <a:rPr lang="en-US" sz="4400"/>
            <a:t>Durability</a:t>
          </a:r>
        </a:p>
        <a:p>
          <a:r>
            <a:rPr lang="en-US" sz="2000" b="0" i="0"/>
            <a:t>Written data will not be lost</a:t>
          </a:r>
          <a:endParaRPr lang="en-US" sz="2000"/>
        </a:p>
      </dgm:t>
    </dgm:pt>
    <dgm:pt modelId="{D23E0DB5-C140-4AA7-A94D-EFC64B478074}" type="parTrans" cxnId="{5474C335-CDDC-4CE6-A337-7A43285208A0}">
      <dgm:prSet/>
      <dgm:spPr/>
      <dgm:t>
        <a:bodyPr/>
        <a:lstStyle/>
        <a:p>
          <a:endParaRPr lang="en-US"/>
        </a:p>
      </dgm:t>
    </dgm:pt>
    <dgm:pt modelId="{BBDF852F-AFAF-4794-8CDD-C23885434FC4}" type="sibTrans" cxnId="{5474C335-CDDC-4CE6-A337-7A43285208A0}">
      <dgm:prSet/>
      <dgm:spPr/>
      <dgm:t>
        <a:bodyPr/>
        <a:lstStyle/>
        <a:p>
          <a:endParaRPr lang="en-US"/>
        </a:p>
      </dgm:t>
    </dgm:pt>
    <dgm:pt modelId="{580B7E54-4D15-4DAD-8BB3-F8FBFB29F7EE}">
      <dgm:prSet phldrT="[Text]" custT="1"/>
      <dgm:spPr/>
      <dgm:t>
        <a:bodyPr/>
        <a:lstStyle/>
        <a:p>
          <a:r>
            <a:rPr lang="en-US" sz="4400"/>
            <a:t>Isolation</a:t>
          </a:r>
        </a:p>
        <a:p>
          <a:r>
            <a:rPr lang="en-US" sz="2000" b="0" i="0"/>
            <a:t>Transaction do not affect each other</a:t>
          </a:r>
          <a:endParaRPr lang="en-US" sz="2800"/>
        </a:p>
      </dgm:t>
    </dgm:pt>
    <dgm:pt modelId="{2247FF2D-AF45-4EBD-873E-8E8F0D38DAE1}" type="sibTrans" cxnId="{566B5016-F090-416E-A3C6-53C5E0E646BE}">
      <dgm:prSet/>
      <dgm:spPr/>
      <dgm:t>
        <a:bodyPr/>
        <a:lstStyle/>
        <a:p>
          <a:endParaRPr lang="en-US"/>
        </a:p>
      </dgm:t>
    </dgm:pt>
    <dgm:pt modelId="{FF71A35B-63E4-4BE0-B596-FE1E2666CFD9}" type="parTrans" cxnId="{566B5016-F090-416E-A3C6-53C5E0E646BE}">
      <dgm:prSet/>
      <dgm:spPr/>
      <dgm:t>
        <a:bodyPr/>
        <a:lstStyle/>
        <a:p>
          <a:endParaRPr lang="en-US"/>
        </a:p>
      </dgm:t>
    </dgm:pt>
    <dgm:pt modelId="{BBC8C3FB-43D9-4F3D-AE37-25331A0D62D8}">
      <dgm:prSet phldrT="[Text]" custT="1"/>
      <dgm:spPr/>
      <dgm:t>
        <a:bodyPr/>
        <a:lstStyle/>
        <a:p>
          <a:r>
            <a:rPr lang="en-US" sz="4400"/>
            <a:t>Consistency</a:t>
          </a:r>
        </a:p>
        <a:p>
          <a:r>
            <a:rPr lang="en-US" sz="2000" b="0" i="0"/>
            <a:t>Only valid data is saved</a:t>
          </a:r>
          <a:endParaRPr lang="en-US" sz="2000"/>
        </a:p>
      </dgm:t>
    </dgm:pt>
    <dgm:pt modelId="{98BEE5BC-7D3B-4F9F-A275-6FB37AE0EA33}" type="sibTrans" cxnId="{144CF607-E124-4232-A344-8B54A49D41E0}">
      <dgm:prSet/>
      <dgm:spPr/>
      <dgm:t>
        <a:bodyPr/>
        <a:lstStyle/>
        <a:p>
          <a:endParaRPr lang="en-US"/>
        </a:p>
      </dgm:t>
    </dgm:pt>
    <dgm:pt modelId="{9B852828-EC64-410D-B13C-45B72F36100E}" type="parTrans" cxnId="{144CF607-E124-4232-A344-8B54A49D41E0}">
      <dgm:prSet/>
      <dgm:spPr/>
      <dgm:t>
        <a:bodyPr/>
        <a:lstStyle/>
        <a:p>
          <a:endParaRPr lang="en-US"/>
        </a:p>
      </dgm:t>
    </dgm:pt>
    <dgm:pt modelId="{7AC0D3FA-AE7C-40CD-95B2-9D41F276F6A8}" type="pres">
      <dgm:prSet presAssocID="{2BB4D75D-9B97-4BA2-AAE2-8732A62D06B3}" presName="diagram" presStyleCnt="0">
        <dgm:presLayoutVars>
          <dgm:dir/>
          <dgm:resizeHandles val="exact"/>
        </dgm:presLayoutVars>
      </dgm:prSet>
      <dgm:spPr/>
    </dgm:pt>
    <dgm:pt modelId="{AF004F17-F6B9-44F0-A028-2CCEF21A1A07}" type="pres">
      <dgm:prSet presAssocID="{6DE0C4B3-5C07-4956-A5A4-A59972D94D1C}" presName="node" presStyleLbl="node1" presStyleIdx="0" presStyleCnt="4">
        <dgm:presLayoutVars>
          <dgm:bulletEnabled val="1"/>
        </dgm:presLayoutVars>
      </dgm:prSet>
      <dgm:spPr/>
    </dgm:pt>
    <dgm:pt modelId="{F3BBA8D1-243B-48A5-AFC2-85437552E528}" type="pres">
      <dgm:prSet presAssocID="{C6BEB5D7-AC82-4BA6-86D9-1D679F80A966}" presName="sibTrans" presStyleCnt="0"/>
      <dgm:spPr/>
    </dgm:pt>
    <dgm:pt modelId="{714F605C-2CA6-45BD-9BE2-B4FCB49DF35C}" type="pres">
      <dgm:prSet presAssocID="{BBC8C3FB-43D9-4F3D-AE37-25331A0D62D8}" presName="node" presStyleLbl="node1" presStyleIdx="1" presStyleCnt="4">
        <dgm:presLayoutVars>
          <dgm:bulletEnabled val="1"/>
        </dgm:presLayoutVars>
      </dgm:prSet>
      <dgm:spPr/>
    </dgm:pt>
    <dgm:pt modelId="{CC45370E-7CDF-4000-931B-C1929F46896B}" type="pres">
      <dgm:prSet presAssocID="{98BEE5BC-7D3B-4F9F-A275-6FB37AE0EA33}" presName="sibTrans" presStyleCnt="0"/>
      <dgm:spPr/>
    </dgm:pt>
    <dgm:pt modelId="{B67A1ECA-FE1A-411C-B79B-7005B7B9CE1D}" type="pres">
      <dgm:prSet presAssocID="{580B7E54-4D15-4DAD-8BB3-F8FBFB29F7EE}" presName="node" presStyleLbl="node1" presStyleIdx="2" presStyleCnt="4">
        <dgm:presLayoutVars>
          <dgm:bulletEnabled val="1"/>
        </dgm:presLayoutVars>
      </dgm:prSet>
      <dgm:spPr/>
    </dgm:pt>
    <dgm:pt modelId="{A2DF18EF-6BF0-42ED-ABC9-484D1430A9AE}" type="pres">
      <dgm:prSet presAssocID="{2247FF2D-AF45-4EBD-873E-8E8F0D38DAE1}" presName="sibTrans" presStyleCnt="0"/>
      <dgm:spPr/>
    </dgm:pt>
    <dgm:pt modelId="{0A3080DE-701C-497C-8774-9269A9C70152}" type="pres">
      <dgm:prSet presAssocID="{472EF5E7-F6D8-4E32-A642-806032D52519}" presName="node" presStyleLbl="node1" presStyleIdx="3" presStyleCnt="4" custLinFactNeighborX="686">
        <dgm:presLayoutVars>
          <dgm:bulletEnabled val="1"/>
        </dgm:presLayoutVars>
      </dgm:prSet>
      <dgm:spPr/>
    </dgm:pt>
  </dgm:ptLst>
  <dgm:cxnLst>
    <dgm:cxn modelId="{144CF607-E124-4232-A344-8B54A49D41E0}" srcId="{2BB4D75D-9B97-4BA2-AAE2-8732A62D06B3}" destId="{BBC8C3FB-43D9-4F3D-AE37-25331A0D62D8}" srcOrd="1" destOrd="0" parTransId="{9B852828-EC64-410D-B13C-45B72F36100E}" sibTransId="{98BEE5BC-7D3B-4F9F-A275-6FB37AE0EA33}"/>
    <dgm:cxn modelId="{566B5016-F090-416E-A3C6-53C5E0E646BE}" srcId="{2BB4D75D-9B97-4BA2-AAE2-8732A62D06B3}" destId="{580B7E54-4D15-4DAD-8BB3-F8FBFB29F7EE}" srcOrd="2" destOrd="0" parTransId="{FF71A35B-63E4-4BE0-B596-FE1E2666CFD9}" sibTransId="{2247FF2D-AF45-4EBD-873E-8E8F0D38DAE1}"/>
    <dgm:cxn modelId="{5F93741F-92EE-44E7-A1E7-3F00C131344C}" type="presOf" srcId="{2BB4D75D-9B97-4BA2-AAE2-8732A62D06B3}" destId="{7AC0D3FA-AE7C-40CD-95B2-9D41F276F6A8}" srcOrd="0" destOrd="0" presId="urn:microsoft.com/office/officeart/2005/8/layout/default"/>
    <dgm:cxn modelId="{5474C335-CDDC-4CE6-A337-7A43285208A0}" srcId="{2BB4D75D-9B97-4BA2-AAE2-8732A62D06B3}" destId="{472EF5E7-F6D8-4E32-A642-806032D52519}" srcOrd="3" destOrd="0" parTransId="{D23E0DB5-C140-4AA7-A94D-EFC64B478074}" sibTransId="{BBDF852F-AFAF-4794-8CDD-C23885434FC4}"/>
    <dgm:cxn modelId="{5600E435-15B3-4CBF-92DA-5AFB7C466FB7}" type="presOf" srcId="{6DE0C4B3-5C07-4956-A5A4-A59972D94D1C}" destId="{AF004F17-F6B9-44F0-A028-2CCEF21A1A07}" srcOrd="0" destOrd="0" presId="urn:microsoft.com/office/officeart/2005/8/layout/default"/>
    <dgm:cxn modelId="{0BB89941-23C0-41F2-9060-A20DD80ED2AD}" srcId="{2BB4D75D-9B97-4BA2-AAE2-8732A62D06B3}" destId="{6DE0C4B3-5C07-4956-A5A4-A59972D94D1C}" srcOrd="0" destOrd="0" parTransId="{BDE6ECB0-B05D-47B4-972B-FA22D8163E2E}" sibTransId="{C6BEB5D7-AC82-4BA6-86D9-1D679F80A966}"/>
    <dgm:cxn modelId="{2E12CB76-817E-495F-AC8B-AE84DF64732E}" type="presOf" srcId="{580B7E54-4D15-4DAD-8BB3-F8FBFB29F7EE}" destId="{B67A1ECA-FE1A-411C-B79B-7005B7B9CE1D}" srcOrd="0" destOrd="0" presId="urn:microsoft.com/office/officeart/2005/8/layout/default"/>
    <dgm:cxn modelId="{D65038BD-4F5A-4A62-B7B8-011A609F479D}" type="presOf" srcId="{BBC8C3FB-43D9-4F3D-AE37-25331A0D62D8}" destId="{714F605C-2CA6-45BD-9BE2-B4FCB49DF35C}" srcOrd="0" destOrd="0" presId="urn:microsoft.com/office/officeart/2005/8/layout/default"/>
    <dgm:cxn modelId="{89EF88F8-FDCB-48E7-AD76-B69E100EC11B}" type="presOf" srcId="{472EF5E7-F6D8-4E32-A642-806032D52519}" destId="{0A3080DE-701C-497C-8774-9269A9C70152}" srcOrd="0" destOrd="0" presId="urn:microsoft.com/office/officeart/2005/8/layout/default"/>
    <dgm:cxn modelId="{E50CC7CB-A5F4-4B2D-9F68-B1F21C013407}" type="presParOf" srcId="{7AC0D3FA-AE7C-40CD-95B2-9D41F276F6A8}" destId="{AF004F17-F6B9-44F0-A028-2CCEF21A1A07}" srcOrd="0" destOrd="0" presId="urn:microsoft.com/office/officeart/2005/8/layout/default"/>
    <dgm:cxn modelId="{66D88208-02E5-4E99-93BD-E393A15E8E1E}" type="presParOf" srcId="{7AC0D3FA-AE7C-40CD-95B2-9D41F276F6A8}" destId="{F3BBA8D1-243B-48A5-AFC2-85437552E528}" srcOrd="1" destOrd="0" presId="urn:microsoft.com/office/officeart/2005/8/layout/default"/>
    <dgm:cxn modelId="{D40B391A-1438-4B8F-9F8A-19BDC88114A1}" type="presParOf" srcId="{7AC0D3FA-AE7C-40CD-95B2-9D41F276F6A8}" destId="{714F605C-2CA6-45BD-9BE2-B4FCB49DF35C}" srcOrd="2" destOrd="0" presId="urn:microsoft.com/office/officeart/2005/8/layout/default"/>
    <dgm:cxn modelId="{25473F3E-AB69-4E72-B15F-1E78044043B6}" type="presParOf" srcId="{7AC0D3FA-AE7C-40CD-95B2-9D41F276F6A8}" destId="{CC45370E-7CDF-4000-931B-C1929F46896B}" srcOrd="3" destOrd="0" presId="urn:microsoft.com/office/officeart/2005/8/layout/default"/>
    <dgm:cxn modelId="{8A05A647-EC25-4BDA-82D3-2BF1B6F7738A}" type="presParOf" srcId="{7AC0D3FA-AE7C-40CD-95B2-9D41F276F6A8}" destId="{B67A1ECA-FE1A-411C-B79B-7005B7B9CE1D}" srcOrd="4" destOrd="0" presId="urn:microsoft.com/office/officeart/2005/8/layout/default"/>
    <dgm:cxn modelId="{817ED384-CEB2-46DD-A543-8CFD75471688}" type="presParOf" srcId="{7AC0D3FA-AE7C-40CD-95B2-9D41F276F6A8}" destId="{A2DF18EF-6BF0-42ED-ABC9-484D1430A9AE}" srcOrd="5" destOrd="0" presId="urn:microsoft.com/office/officeart/2005/8/layout/default"/>
    <dgm:cxn modelId="{DCBFB79E-99F3-4DEA-8C45-8E968E2B465B}" type="presParOf" srcId="{7AC0D3FA-AE7C-40CD-95B2-9D41F276F6A8}" destId="{0A3080DE-701C-497C-8774-9269A9C701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1BE21D-F4D6-421B-A952-D94E75BEEA27}"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US"/>
        </a:p>
      </dgm:t>
    </dgm:pt>
    <dgm:pt modelId="{74276D44-9B44-41D6-9384-C3707B25CA1F}">
      <dgm:prSet phldrT="[Text]"/>
      <dgm:spPr/>
      <dgm:t>
        <a:bodyPr/>
        <a:lstStyle/>
        <a:p>
          <a:r>
            <a:rPr lang="en-US">
              <a:latin typeface="+mj-lt"/>
            </a:rPr>
            <a:t>Not Null</a:t>
          </a:r>
        </a:p>
      </dgm:t>
    </dgm:pt>
    <dgm:pt modelId="{C3F7D284-1C06-49BD-AB5D-6BABEBA00382}" type="parTrans" cxnId="{8C0C1535-8334-4C7C-8419-45EBC05E2F0D}">
      <dgm:prSet/>
      <dgm:spPr/>
      <dgm:t>
        <a:bodyPr/>
        <a:lstStyle/>
        <a:p>
          <a:endParaRPr lang="en-US"/>
        </a:p>
      </dgm:t>
    </dgm:pt>
    <dgm:pt modelId="{0A663776-82F1-4A2F-991C-E92FD680D19F}" type="sibTrans" cxnId="{8C0C1535-8334-4C7C-8419-45EBC05E2F0D}">
      <dgm:prSet/>
      <dgm:spPr/>
      <dgm:t>
        <a:bodyPr/>
        <a:lstStyle/>
        <a:p>
          <a:endParaRPr lang="en-US"/>
        </a:p>
      </dgm:t>
    </dgm:pt>
    <dgm:pt modelId="{FFDCB39C-A156-4E9E-9C2F-EBFD65F2D98B}">
      <dgm:prSet phldrT="[Text]" custT="1"/>
      <dgm:spPr/>
      <dgm:t>
        <a:bodyPr/>
        <a:lstStyle/>
        <a:p>
          <a:pPr>
            <a:buFont typeface="Arial" panose="020B0604020202020204" pitchFamily="34" charset="0"/>
            <a:buChar char="•"/>
          </a:pPr>
          <a:r>
            <a:rPr lang="en-US" sz="1800" b="0" i="0">
              <a:effectLst/>
              <a:latin typeface="+mj-lt"/>
            </a:rPr>
            <a:t>Indicates that a column cannot store NULL value</a:t>
          </a:r>
          <a:endParaRPr lang="en-US" sz="1800">
            <a:latin typeface="+mj-lt"/>
          </a:endParaRPr>
        </a:p>
      </dgm:t>
    </dgm:pt>
    <dgm:pt modelId="{7AD4D6ED-30EC-4C83-B14E-2F775923B99D}" type="parTrans" cxnId="{7E8FC984-A29D-452A-968C-1B17FF92872A}">
      <dgm:prSet/>
      <dgm:spPr/>
      <dgm:t>
        <a:bodyPr/>
        <a:lstStyle/>
        <a:p>
          <a:endParaRPr lang="en-US"/>
        </a:p>
      </dgm:t>
    </dgm:pt>
    <dgm:pt modelId="{82801FEE-7599-4E80-9911-65E334FB184E}" type="sibTrans" cxnId="{7E8FC984-A29D-452A-968C-1B17FF92872A}">
      <dgm:prSet/>
      <dgm:spPr/>
      <dgm:t>
        <a:bodyPr/>
        <a:lstStyle/>
        <a:p>
          <a:endParaRPr lang="en-US"/>
        </a:p>
      </dgm:t>
    </dgm:pt>
    <dgm:pt modelId="{FFC7999F-84FC-40E7-83B2-039FC2C5C925}">
      <dgm:prSet phldrT="[Text]"/>
      <dgm:spPr>
        <a:solidFill>
          <a:schemeClr val="accent2">
            <a:lumMod val="75000"/>
          </a:schemeClr>
        </a:solidFill>
      </dgm:spPr>
      <dgm:t>
        <a:bodyPr/>
        <a:lstStyle/>
        <a:p>
          <a:r>
            <a:rPr lang="en-US">
              <a:latin typeface="+mj-lt"/>
            </a:rPr>
            <a:t>Unique</a:t>
          </a:r>
        </a:p>
      </dgm:t>
    </dgm:pt>
    <dgm:pt modelId="{5860E99B-FDAD-4979-A0A9-3CD17CE9E53A}" type="parTrans" cxnId="{07032018-CD46-42FE-AF58-659CCF949227}">
      <dgm:prSet/>
      <dgm:spPr/>
      <dgm:t>
        <a:bodyPr/>
        <a:lstStyle/>
        <a:p>
          <a:endParaRPr lang="en-US"/>
        </a:p>
      </dgm:t>
    </dgm:pt>
    <dgm:pt modelId="{BBD01665-0C97-4901-8280-6CF4CFB5D931}" type="sibTrans" cxnId="{07032018-CD46-42FE-AF58-659CCF949227}">
      <dgm:prSet/>
      <dgm:spPr/>
      <dgm:t>
        <a:bodyPr/>
        <a:lstStyle/>
        <a:p>
          <a:endParaRPr lang="en-US"/>
        </a:p>
      </dgm:t>
    </dgm:pt>
    <dgm:pt modelId="{35070948-C7EB-4874-8379-FFF4ACBEF889}">
      <dgm:prSet phldrT="[Text]" custT="1"/>
      <dgm:spPr>
        <a:solidFill>
          <a:schemeClr val="accent2">
            <a:lumMod val="75000"/>
          </a:schemeClr>
        </a:solidFill>
      </dgm:spPr>
      <dgm:t>
        <a:bodyPr/>
        <a:lstStyle/>
        <a:p>
          <a:pPr>
            <a:buFont typeface="Arial" panose="020B0604020202020204" pitchFamily="34" charset="0"/>
            <a:buChar char="•"/>
          </a:pPr>
          <a:r>
            <a:rPr lang="en-US" sz="1800" b="0" i="0">
              <a:effectLst/>
              <a:latin typeface="+mj-lt"/>
            </a:rPr>
            <a:t>Ensures that each row for a column must have a unique value</a:t>
          </a:r>
          <a:endParaRPr lang="en-US" sz="1800">
            <a:latin typeface="+mj-lt"/>
          </a:endParaRPr>
        </a:p>
      </dgm:t>
    </dgm:pt>
    <dgm:pt modelId="{CA6E7D5D-D9AC-4650-9611-0A8DD1B831CF}" type="parTrans" cxnId="{18362DCF-9C84-42F1-9A82-1D1318C226DC}">
      <dgm:prSet/>
      <dgm:spPr/>
      <dgm:t>
        <a:bodyPr/>
        <a:lstStyle/>
        <a:p>
          <a:endParaRPr lang="en-US"/>
        </a:p>
      </dgm:t>
    </dgm:pt>
    <dgm:pt modelId="{7F6EEF14-C938-4015-9BFC-768700342FEE}" type="sibTrans" cxnId="{18362DCF-9C84-42F1-9A82-1D1318C226DC}">
      <dgm:prSet/>
      <dgm:spPr/>
      <dgm:t>
        <a:bodyPr/>
        <a:lstStyle/>
        <a:p>
          <a:endParaRPr lang="en-US"/>
        </a:p>
      </dgm:t>
    </dgm:pt>
    <dgm:pt modelId="{5B09CB5A-8AAF-431E-AAA3-6E76E078ACDE}">
      <dgm:prSet phldrT="[Text]"/>
      <dgm:spPr>
        <a:solidFill>
          <a:srgbClr val="00B050"/>
        </a:solidFill>
      </dgm:spPr>
      <dgm:t>
        <a:bodyPr/>
        <a:lstStyle/>
        <a:p>
          <a:r>
            <a:rPr lang="en-US">
              <a:latin typeface="+mn-lt"/>
            </a:rPr>
            <a:t>Primary</a:t>
          </a:r>
        </a:p>
      </dgm:t>
    </dgm:pt>
    <dgm:pt modelId="{63230AC8-34BF-4030-8C49-14C2D09705FC}" type="parTrans" cxnId="{43602392-599C-4F99-97E0-437D5F05F786}">
      <dgm:prSet/>
      <dgm:spPr/>
      <dgm:t>
        <a:bodyPr/>
        <a:lstStyle/>
        <a:p>
          <a:endParaRPr lang="en-US"/>
        </a:p>
      </dgm:t>
    </dgm:pt>
    <dgm:pt modelId="{D727C308-D72D-48D8-B31B-6E9604A32F89}" type="sibTrans" cxnId="{43602392-599C-4F99-97E0-437D5F05F786}">
      <dgm:prSet/>
      <dgm:spPr/>
      <dgm:t>
        <a:bodyPr/>
        <a:lstStyle/>
        <a:p>
          <a:endParaRPr lang="en-US"/>
        </a:p>
      </dgm:t>
    </dgm:pt>
    <dgm:pt modelId="{2A64C6F5-5E83-454A-B00F-1F2BF699510B}">
      <dgm:prSet phldrT="[Text]"/>
      <dgm:spPr>
        <a:solidFill>
          <a:schemeClr val="accent3">
            <a:lumMod val="75000"/>
          </a:schemeClr>
        </a:solidFill>
      </dgm:spPr>
      <dgm:t>
        <a:bodyPr/>
        <a:lstStyle/>
        <a:p>
          <a:r>
            <a:rPr lang="en-US">
              <a:latin typeface="+mn-lt"/>
            </a:rPr>
            <a:t>Foreign</a:t>
          </a:r>
        </a:p>
      </dgm:t>
    </dgm:pt>
    <dgm:pt modelId="{C8E31CD3-34E9-4753-B6A7-52F00BBC2FA4}" type="parTrans" cxnId="{818D090A-B97A-48A2-B688-AEDCD628E3CE}">
      <dgm:prSet/>
      <dgm:spPr/>
      <dgm:t>
        <a:bodyPr/>
        <a:lstStyle/>
        <a:p>
          <a:endParaRPr lang="en-US"/>
        </a:p>
      </dgm:t>
    </dgm:pt>
    <dgm:pt modelId="{7C5732EF-6551-47CC-A92E-0885768A7C9D}" type="sibTrans" cxnId="{818D090A-B97A-48A2-B688-AEDCD628E3CE}">
      <dgm:prSet/>
      <dgm:spPr/>
      <dgm:t>
        <a:bodyPr/>
        <a:lstStyle/>
        <a:p>
          <a:endParaRPr lang="en-US"/>
        </a:p>
      </dgm:t>
    </dgm:pt>
    <dgm:pt modelId="{F6FB2D38-4B87-499E-B248-F70EE6DB71A1}">
      <dgm:prSet phldrT="[Text]" custT="1"/>
      <dgm:spPr>
        <a:solidFill>
          <a:schemeClr val="bg1">
            <a:lumMod val="50000"/>
          </a:schemeClr>
        </a:solidFill>
      </dgm:spPr>
      <dgm:t>
        <a:bodyPr/>
        <a:lstStyle/>
        <a:p>
          <a:r>
            <a:rPr lang="en-US" sz="3600">
              <a:latin typeface="+mn-lt"/>
            </a:rPr>
            <a:t>Check</a:t>
          </a:r>
        </a:p>
      </dgm:t>
    </dgm:pt>
    <dgm:pt modelId="{838F0418-7216-4ECB-9FEE-BE37076DEE4D}" type="parTrans" cxnId="{7DAF0C65-4002-4BC3-9D47-0C2DDC05DA72}">
      <dgm:prSet/>
      <dgm:spPr/>
      <dgm:t>
        <a:bodyPr/>
        <a:lstStyle/>
        <a:p>
          <a:endParaRPr lang="en-US"/>
        </a:p>
      </dgm:t>
    </dgm:pt>
    <dgm:pt modelId="{3EEA9063-19DF-420C-8D82-0E07CA51C88D}" type="sibTrans" cxnId="{7DAF0C65-4002-4BC3-9D47-0C2DDC05DA72}">
      <dgm:prSet/>
      <dgm:spPr/>
      <dgm:t>
        <a:bodyPr/>
        <a:lstStyle/>
        <a:p>
          <a:endParaRPr lang="en-US"/>
        </a:p>
      </dgm:t>
    </dgm:pt>
    <dgm:pt modelId="{9F12E63D-1986-44F5-874E-A67159ADC12C}">
      <dgm:prSet phldrT="[Text]" custT="1"/>
      <dgm:spPr>
        <a:solidFill>
          <a:schemeClr val="accent4">
            <a:lumMod val="50000"/>
          </a:schemeClr>
        </a:solidFill>
      </dgm:spPr>
      <dgm:t>
        <a:bodyPr/>
        <a:lstStyle/>
        <a:p>
          <a:r>
            <a:rPr lang="en-US" sz="3600">
              <a:latin typeface="+mn-lt"/>
            </a:rPr>
            <a:t>Default</a:t>
          </a:r>
          <a:r>
            <a:rPr lang="en-US" sz="3300">
              <a:latin typeface="+mn-lt"/>
            </a:rPr>
            <a:t> </a:t>
          </a:r>
        </a:p>
      </dgm:t>
    </dgm:pt>
    <dgm:pt modelId="{9A903C8E-E30C-447C-8DFE-F65D745F91A5}" type="parTrans" cxnId="{25042A4C-1F22-4B2E-AA18-B9AB203B90C3}">
      <dgm:prSet/>
      <dgm:spPr/>
      <dgm:t>
        <a:bodyPr/>
        <a:lstStyle/>
        <a:p>
          <a:endParaRPr lang="en-US"/>
        </a:p>
      </dgm:t>
    </dgm:pt>
    <dgm:pt modelId="{7AD52266-03EC-420F-996D-3129D12ADC5E}" type="sibTrans" cxnId="{25042A4C-1F22-4B2E-AA18-B9AB203B90C3}">
      <dgm:prSet/>
      <dgm:spPr/>
      <dgm:t>
        <a:bodyPr/>
        <a:lstStyle/>
        <a:p>
          <a:endParaRPr lang="en-US"/>
        </a:p>
      </dgm:t>
    </dgm:pt>
    <dgm:pt modelId="{B62782EB-32C0-4FE5-B835-DB40C465739A}">
      <dgm:prSet phldrT="[Text]" custT="1"/>
      <dgm:spPr>
        <a:solidFill>
          <a:srgbClr val="00B050"/>
        </a:solidFill>
      </dgm:spPr>
      <dgm:t>
        <a:bodyPr/>
        <a:lstStyle/>
        <a:p>
          <a:pPr>
            <a:buFont typeface="Arial" panose="020B0604020202020204" pitchFamily="34" charset="0"/>
            <a:buChar char="•"/>
          </a:pPr>
          <a:r>
            <a:rPr lang="en-US" sz="1600" b="0" i="0">
              <a:effectLst/>
              <a:latin typeface="+mn-lt"/>
            </a:rPr>
            <a:t>A NOT NULL and UNIQUE ensures that a column(s) have a unique identity which represents a record uniquely</a:t>
          </a:r>
          <a:endParaRPr lang="en-US" sz="1600">
            <a:latin typeface="+mn-lt"/>
          </a:endParaRPr>
        </a:p>
      </dgm:t>
    </dgm:pt>
    <dgm:pt modelId="{C14BBEDE-7E2A-4118-B4AE-0DA56995A48A}" type="parTrans" cxnId="{DD097FBC-D783-4E2F-BEB4-DD8465404D8A}">
      <dgm:prSet/>
      <dgm:spPr/>
      <dgm:t>
        <a:bodyPr/>
        <a:lstStyle/>
        <a:p>
          <a:endParaRPr lang="en-US"/>
        </a:p>
      </dgm:t>
    </dgm:pt>
    <dgm:pt modelId="{EC7CEC48-7E8D-438F-BFBF-99FE79F174D0}" type="sibTrans" cxnId="{DD097FBC-D783-4E2F-BEB4-DD8465404D8A}">
      <dgm:prSet/>
      <dgm:spPr/>
      <dgm:t>
        <a:bodyPr/>
        <a:lstStyle/>
        <a:p>
          <a:endParaRPr lang="en-US"/>
        </a:p>
      </dgm:t>
    </dgm:pt>
    <dgm:pt modelId="{98C7E14E-AC38-41F2-A228-6C4CE4BF75DF}">
      <dgm:prSet phldrT="[Text]" custT="1"/>
      <dgm:spPr>
        <a:solidFill>
          <a:schemeClr val="accent3">
            <a:lumMod val="75000"/>
          </a:schemeClr>
        </a:solidFill>
      </dgm:spPr>
      <dgm:t>
        <a:bodyPr/>
        <a:lstStyle/>
        <a:p>
          <a:pPr>
            <a:buFont typeface="Arial" panose="020B0604020202020204" pitchFamily="34" charset="0"/>
            <a:buChar char="•"/>
          </a:pPr>
          <a:r>
            <a:rPr lang="en-US" sz="1800" b="0" i="0">
              <a:effectLst/>
              <a:latin typeface="+mn-lt"/>
            </a:rPr>
            <a:t>Ensure the referential integrity of the data in one table to match values in another table</a:t>
          </a:r>
          <a:endParaRPr lang="en-US" sz="1800">
            <a:latin typeface="+mn-lt"/>
          </a:endParaRPr>
        </a:p>
      </dgm:t>
    </dgm:pt>
    <dgm:pt modelId="{3460CD70-E563-4E74-8DD3-3153C77F35E9}" type="parTrans" cxnId="{3690624A-4245-4DE2-830E-C5A59B7AA504}">
      <dgm:prSet/>
      <dgm:spPr/>
      <dgm:t>
        <a:bodyPr/>
        <a:lstStyle/>
        <a:p>
          <a:endParaRPr lang="en-US"/>
        </a:p>
      </dgm:t>
    </dgm:pt>
    <dgm:pt modelId="{6446B57A-A97D-47B7-B831-22FE4AB73486}" type="sibTrans" cxnId="{3690624A-4245-4DE2-830E-C5A59B7AA504}">
      <dgm:prSet/>
      <dgm:spPr/>
      <dgm:t>
        <a:bodyPr/>
        <a:lstStyle/>
        <a:p>
          <a:endParaRPr lang="en-US"/>
        </a:p>
      </dgm:t>
    </dgm:pt>
    <dgm:pt modelId="{CB5EB277-0922-4FBA-82DA-B575F1E41903}">
      <dgm:prSet phldrT="[Text]" custT="1"/>
      <dgm:spPr>
        <a:solidFill>
          <a:schemeClr val="bg1">
            <a:lumMod val="50000"/>
          </a:schemeClr>
        </a:solidFill>
      </dgm:spPr>
      <dgm:t>
        <a:bodyPr/>
        <a:lstStyle/>
        <a:p>
          <a:pPr>
            <a:buFont typeface="Arial" panose="020B0604020202020204" pitchFamily="34" charset="0"/>
            <a:buChar char="•"/>
          </a:pPr>
          <a:r>
            <a:rPr lang="en-US" sz="2000" b="0" i="0">
              <a:effectLst/>
              <a:latin typeface="+mn-lt"/>
            </a:rPr>
            <a:t>Ensures that the value in a column meets a specific condition</a:t>
          </a:r>
          <a:endParaRPr lang="en-US" sz="2000">
            <a:latin typeface="+mn-lt"/>
          </a:endParaRPr>
        </a:p>
      </dgm:t>
    </dgm:pt>
    <dgm:pt modelId="{C6B440F2-BC65-4EBE-B688-8AE85D76070F}" type="parTrans" cxnId="{2225504C-B0F2-4EFC-A111-47DD5C83EC44}">
      <dgm:prSet/>
      <dgm:spPr/>
      <dgm:t>
        <a:bodyPr/>
        <a:lstStyle/>
        <a:p>
          <a:endParaRPr lang="en-US"/>
        </a:p>
      </dgm:t>
    </dgm:pt>
    <dgm:pt modelId="{F7A83248-E63C-42ED-8005-547D4F123BF0}" type="sibTrans" cxnId="{2225504C-B0F2-4EFC-A111-47DD5C83EC44}">
      <dgm:prSet/>
      <dgm:spPr/>
      <dgm:t>
        <a:bodyPr/>
        <a:lstStyle/>
        <a:p>
          <a:endParaRPr lang="en-US"/>
        </a:p>
      </dgm:t>
    </dgm:pt>
    <dgm:pt modelId="{4AA67F74-0781-4B6F-9AE3-B2BB7B74AC25}">
      <dgm:prSet phldrT="[Text]" custT="1"/>
      <dgm:spPr>
        <a:solidFill>
          <a:schemeClr val="accent4">
            <a:lumMod val="50000"/>
          </a:schemeClr>
        </a:solidFill>
      </dgm:spPr>
      <dgm:t>
        <a:bodyPr/>
        <a:lstStyle/>
        <a:p>
          <a:pPr>
            <a:buFont typeface="Arial" panose="020B0604020202020204" pitchFamily="34" charset="0"/>
            <a:buChar char="•"/>
          </a:pPr>
          <a:r>
            <a:rPr lang="en-US" sz="2000" b="0" i="0">
              <a:effectLst/>
              <a:latin typeface="+mn-lt"/>
            </a:rPr>
            <a:t>Specifies a default value for a column</a:t>
          </a:r>
          <a:endParaRPr lang="en-US" sz="2000">
            <a:latin typeface="+mn-lt"/>
          </a:endParaRPr>
        </a:p>
      </dgm:t>
    </dgm:pt>
    <dgm:pt modelId="{81DE14B3-6149-489E-9F14-BC02003C2BAB}" type="parTrans" cxnId="{44001EAE-9AFB-46F0-B030-5A26DF634AD7}">
      <dgm:prSet/>
      <dgm:spPr/>
      <dgm:t>
        <a:bodyPr/>
        <a:lstStyle/>
        <a:p>
          <a:endParaRPr lang="en-US"/>
        </a:p>
      </dgm:t>
    </dgm:pt>
    <dgm:pt modelId="{BC20DC1B-88A6-481F-8ED0-3A03CFD50917}" type="sibTrans" cxnId="{44001EAE-9AFB-46F0-B030-5A26DF634AD7}">
      <dgm:prSet/>
      <dgm:spPr/>
      <dgm:t>
        <a:bodyPr/>
        <a:lstStyle/>
        <a:p>
          <a:endParaRPr lang="en-US"/>
        </a:p>
      </dgm:t>
    </dgm:pt>
    <dgm:pt modelId="{CE260A69-AFB5-4AA4-B5B1-99E24734520B}" type="pres">
      <dgm:prSet presAssocID="{7C1BE21D-F4D6-421B-A952-D94E75BEEA27}" presName="diagram" presStyleCnt="0">
        <dgm:presLayoutVars>
          <dgm:dir/>
          <dgm:resizeHandles val="exact"/>
        </dgm:presLayoutVars>
      </dgm:prSet>
      <dgm:spPr/>
    </dgm:pt>
    <dgm:pt modelId="{882AF772-1EAA-47D8-A5E4-17174372BD57}" type="pres">
      <dgm:prSet presAssocID="{74276D44-9B44-41D6-9384-C3707B25CA1F}" presName="node" presStyleLbl="node1" presStyleIdx="0" presStyleCnt="6">
        <dgm:presLayoutVars>
          <dgm:bulletEnabled val="1"/>
        </dgm:presLayoutVars>
      </dgm:prSet>
      <dgm:spPr/>
    </dgm:pt>
    <dgm:pt modelId="{0593C1A1-588E-417B-A523-4FB64A95587D}" type="pres">
      <dgm:prSet presAssocID="{0A663776-82F1-4A2F-991C-E92FD680D19F}" presName="sibTrans" presStyleCnt="0"/>
      <dgm:spPr/>
    </dgm:pt>
    <dgm:pt modelId="{0BE19326-76D8-45B0-B8C4-545D4D6CB9A2}" type="pres">
      <dgm:prSet presAssocID="{FFC7999F-84FC-40E7-83B2-039FC2C5C925}" presName="node" presStyleLbl="node1" presStyleIdx="1" presStyleCnt="6">
        <dgm:presLayoutVars>
          <dgm:bulletEnabled val="1"/>
        </dgm:presLayoutVars>
      </dgm:prSet>
      <dgm:spPr/>
    </dgm:pt>
    <dgm:pt modelId="{A3C5C46C-1319-4E1A-AC28-DD9CDCC8605E}" type="pres">
      <dgm:prSet presAssocID="{BBD01665-0C97-4901-8280-6CF4CFB5D931}" presName="sibTrans" presStyleCnt="0"/>
      <dgm:spPr/>
    </dgm:pt>
    <dgm:pt modelId="{C3E6524F-6C3A-4DFD-93F3-AF1E4CE1D3E7}" type="pres">
      <dgm:prSet presAssocID="{5B09CB5A-8AAF-431E-AAA3-6E76E078ACDE}" presName="node" presStyleLbl="node1" presStyleIdx="2" presStyleCnt="6">
        <dgm:presLayoutVars>
          <dgm:bulletEnabled val="1"/>
        </dgm:presLayoutVars>
      </dgm:prSet>
      <dgm:spPr/>
    </dgm:pt>
    <dgm:pt modelId="{C9893EC0-B005-43D6-831D-A1B2CA91827F}" type="pres">
      <dgm:prSet presAssocID="{D727C308-D72D-48D8-B31B-6E9604A32F89}" presName="sibTrans" presStyleCnt="0"/>
      <dgm:spPr/>
    </dgm:pt>
    <dgm:pt modelId="{C052F9F2-4119-4FC5-8B45-C9DFABAA83AB}" type="pres">
      <dgm:prSet presAssocID="{2A64C6F5-5E83-454A-B00F-1F2BF699510B}" presName="node" presStyleLbl="node1" presStyleIdx="3" presStyleCnt="6">
        <dgm:presLayoutVars>
          <dgm:bulletEnabled val="1"/>
        </dgm:presLayoutVars>
      </dgm:prSet>
      <dgm:spPr/>
    </dgm:pt>
    <dgm:pt modelId="{41CF1DE4-702B-4157-AC18-B92C21A27198}" type="pres">
      <dgm:prSet presAssocID="{7C5732EF-6551-47CC-A92E-0885768A7C9D}" presName="sibTrans" presStyleCnt="0"/>
      <dgm:spPr/>
    </dgm:pt>
    <dgm:pt modelId="{5C5F5BF4-0EFF-4F5D-B100-8CA61395304E}" type="pres">
      <dgm:prSet presAssocID="{F6FB2D38-4B87-499E-B248-F70EE6DB71A1}" presName="node" presStyleLbl="node1" presStyleIdx="4" presStyleCnt="6">
        <dgm:presLayoutVars>
          <dgm:bulletEnabled val="1"/>
        </dgm:presLayoutVars>
      </dgm:prSet>
      <dgm:spPr/>
    </dgm:pt>
    <dgm:pt modelId="{DEB96A0A-29CE-4EC1-A5AF-B6780C381CA1}" type="pres">
      <dgm:prSet presAssocID="{3EEA9063-19DF-420C-8D82-0E07CA51C88D}" presName="sibTrans" presStyleCnt="0"/>
      <dgm:spPr/>
    </dgm:pt>
    <dgm:pt modelId="{49FD85FF-8B71-4841-B641-9F6BF556A4DD}" type="pres">
      <dgm:prSet presAssocID="{9F12E63D-1986-44F5-874E-A67159ADC12C}" presName="node" presStyleLbl="node1" presStyleIdx="5" presStyleCnt="6">
        <dgm:presLayoutVars>
          <dgm:bulletEnabled val="1"/>
        </dgm:presLayoutVars>
      </dgm:prSet>
      <dgm:spPr/>
    </dgm:pt>
  </dgm:ptLst>
  <dgm:cxnLst>
    <dgm:cxn modelId="{818D090A-B97A-48A2-B688-AEDCD628E3CE}" srcId="{7C1BE21D-F4D6-421B-A952-D94E75BEEA27}" destId="{2A64C6F5-5E83-454A-B00F-1F2BF699510B}" srcOrd="3" destOrd="0" parTransId="{C8E31CD3-34E9-4753-B6A7-52F00BBC2FA4}" sibTransId="{7C5732EF-6551-47CC-A92E-0885768A7C9D}"/>
    <dgm:cxn modelId="{07032018-CD46-42FE-AF58-659CCF949227}" srcId="{7C1BE21D-F4D6-421B-A952-D94E75BEEA27}" destId="{FFC7999F-84FC-40E7-83B2-039FC2C5C925}" srcOrd="1" destOrd="0" parTransId="{5860E99B-FDAD-4979-A0A9-3CD17CE9E53A}" sibTransId="{BBD01665-0C97-4901-8280-6CF4CFB5D931}"/>
    <dgm:cxn modelId="{2CA70324-684B-48CF-B1A7-99EE5B510522}" type="presOf" srcId="{7C1BE21D-F4D6-421B-A952-D94E75BEEA27}" destId="{CE260A69-AFB5-4AA4-B5B1-99E24734520B}" srcOrd="0" destOrd="0" presId="urn:microsoft.com/office/officeart/2005/8/layout/default"/>
    <dgm:cxn modelId="{8C0C1535-8334-4C7C-8419-45EBC05E2F0D}" srcId="{7C1BE21D-F4D6-421B-A952-D94E75BEEA27}" destId="{74276D44-9B44-41D6-9384-C3707B25CA1F}" srcOrd="0" destOrd="0" parTransId="{C3F7D284-1C06-49BD-AB5D-6BABEBA00382}" sibTransId="{0A663776-82F1-4A2F-991C-E92FD680D19F}"/>
    <dgm:cxn modelId="{61F00663-06E2-4CDF-BB78-FE3316370CB6}" type="presOf" srcId="{74276D44-9B44-41D6-9384-C3707B25CA1F}" destId="{882AF772-1EAA-47D8-A5E4-17174372BD57}" srcOrd="0" destOrd="0" presId="urn:microsoft.com/office/officeart/2005/8/layout/default"/>
    <dgm:cxn modelId="{7DAF0C65-4002-4BC3-9D47-0C2DDC05DA72}" srcId="{7C1BE21D-F4D6-421B-A952-D94E75BEEA27}" destId="{F6FB2D38-4B87-499E-B248-F70EE6DB71A1}" srcOrd="4" destOrd="0" parTransId="{838F0418-7216-4ECB-9FEE-BE37076DEE4D}" sibTransId="{3EEA9063-19DF-420C-8D82-0E07CA51C88D}"/>
    <dgm:cxn modelId="{3690624A-4245-4DE2-830E-C5A59B7AA504}" srcId="{2A64C6F5-5E83-454A-B00F-1F2BF699510B}" destId="{98C7E14E-AC38-41F2-A228-6C4CE4BF75DF}" srcOrd="0" destOrd="0" parTransId="{3460CD70-E563-4E74-8DD3-3153C77F35E9}" sibTransId="{6446B57A-A97D-47B7-B831-22FE4AB73486}"/>
    <dgm:cxn modelId="{25042A4C-1F22-4B2E-AA18-B9AB203B90C3}" srcId="{7C1BE21D-F4D6-421B-A952-D94E75BEEA27}" destId="{9F12E63D-1986-44F5-874E-A67159ADC12C}" srcOrd="5" destOrd="0" parTransId="{9A903C8E-E30C-447C-8DFE-F65D745F91A5}" sibTransId="{7AD52266-03EC-420F-996D-3129D12ADC5E}"/>
    <dgm:cxn modelId="{2225504C-B0F2-4EFC-A111-47DD5C83EC44}" srcId="{F6FB2D38-4B87-499E-B248-F70EE6DB71A1}" destId="{CB5EB277-0922-4FBA-82DA-B575F1E41903}" srcOrd="0" destOrd="0" parTransId="{C6B440F2-BC65-4EBE-B688-8AE85D76070F}" sibTransId="{F7A83248-E63C-42ED-8005-547D4F123BF0}"/>
    <dgm:cxn modelId="{6537A36D-E887-41E4-958E-910950EA7568}" type="presOf" srcId="{F6FB2D38-4B87-499E-B248-F70EE6DB71A1}" destId="{5C5F5BF4-0EFF-4F5D-B100-8CA61395304E}" srcOrd="0" destOrd="0" presId="urn:microsoft.com/office/officeart/2005/8/layout/default"/>
    <dgm:cxn modelId="{5822F957-2E98-41C9-A048-CF70D2351128}" type="presOf" srcId="{35070948-C7EB-4874-8379-FFF4ACBEF889}" destId="{0BE19326-76D8-45B0-B8C4-545D4D6CB9A2}" srcOrd="0" destOrd="1" presId="urn:microsoft.com/office/officeart/2005/8/layout/default"/>
    <dgm:cxn modelId="{F34D1A79-71D6-4FF1-8C4B-F906CA68C369}" type="presOf" srcId="{B62782EB-32C0-4FE5-B835-DB40C465739A}" destId="{C3E6524F-6C3A-4DFD-93F3-AF1E4CE1D3E7}" srcOrd="0" destOrd="1" presId="urn:microsoft.com/office/officeart/2005/8/layout/default"/>
    <dgm:cxn modelId="{A25BDD59-6348-4E17-91C5-A2D8F6A48A56}" type="presOf" srcId="{FFDCB39C-A156-4E9E-9C2F-EBFD65F2D98B}" destId="{882AF772-1EAA-47D8-A5E4-17174372BD57}" srcOrd="0" destOrd="1" presId="urn:microsoft.com/office/officeart/2005/8/layout/default"/>
    <dgm:cxn modelId="{7E8FC984-A29D-452A-968C-1B17FF92872A}" srcId="{74276D44-9B44-41D6-9384-C3707B25CA1F}" destId="{FFDCB39C-A156-4E9E-9C2F-EBFD65F2D98B}" srcOrd="0" destOrd="0" parTransId="{7AD4D6ED-30EC-4C83-B14E-2F775923B99D}" sibTransId="{82801FEE-7599-4E80-9911-65E334FB184E}"/>
    <dgm:cxn modelId="{43602392-599C-4F99-97E0-437D5F05F786}" srcId="{7C1BE21D-F4D6-421B-A952-D94E75BEEA27}" destId="{5B09CB5A-8AAF-431E-AAA3-6E76E078ACDE}" srcOrd="2" destOrd="0" parTransId="{63230AC8-34BF-4030-8C49-14C2D09705FC}" sibTransId="{D727C308-D72D-48D8-B31B-6E9604A32F89}"/>
    <dgm:cxn modelId="{FAFA8D95-78A5-4074-A63D-0B7FEE26B318}" type="presOf" srcId="{98C7E14E-AC38-41F2-A228-6C4CE4BF75DF}" destId="{C052F9F2-4119-4FC5-8B45-C9DFABAA83AB}" srcOrd="0" destOrd="1" presId="urn:microsoft.com/office/officeart/2005/8/layout/default"/>
    <dgm:cxn modelId="{44001EAE-9AFB-46F0-B030-5A26DF634AD7}" srcId="{9F12E63D-1986-44F5-874E-A67159ADC12C}" destId="{4AA67F74-0781-4B6F-9AE3-B2BB7B74AC25}" srcOrd="0" destOrd="0" parTransId="{81DE14B3-6149-489E-9F14-BC02003C2BAB}" sibTransId="{BC20DC1B-88A6-481F-8ED0-3A03CFD50917}"/>
    <dgm:cxn modelId="{FB86E2AE-9AEC-46E8-8D41-2DC452DC793E}" type="presOf" srcId="{9F12E63D-1986-44F5-874E-A67159ADC12C}" destId="{49FD85FF-8B71-4841-B641-9F6BF556A4DD}" srcOrd="0" destOrd="0" presId="urn:microsoft.com/office/officeart/2005/8/layout/default"/>
    <dgm:cxn modelId="{DD097FBC-D783-4E2F-BEB4-DD8465404D8A}" srcId="{5B09CB5A-8AAF-431E-AAA3-6E76E078ACDE}" destId="{B62782EB-32C0-4FE5-B835-DB40C465739A}" srcOrd="0" destOrd="0" parTransId="{C14BBEDE-7E2A-4118-B4AE-0DA56995A48A}" sibTransId="{EC7CEC48-7E8D-438F-BFBF-99FE79F174D0}"/>
    <dgm:cxn modelId="{18362DCF-9C84-42F1-9A82-1D1318C226DC}" srcId="{FFC7999F-84FC-40E7-83B2-039FC2C5C925}" destId="{35070948-C7EB-4874-8379-FFF4ACBEF889}" srcOrd="0" destOrd="0" parTransId="{CA6E7D5D-D9AC-4650-9611-0A8DD1B831CF}" sibTransId="{7F6EEF14-C938-4015-9BFC-768700342FEE}"/>
    <dgm:cxn modelId="{59A585D3-8BA9-4DCD-806F-04BC086AEADD}" type="presOf" srcId="{2A64C6F5-5E83-454A-B00F-1F2BF699510B}" destId="{C052F9F2-4119-4FC5-8B45-C9DFABAA83AB}" srcOrd="0" destOrd="0" presId="urn:microsoft.com/office/officeart/2005/8/layout/default"/>
    <dgm:cxn modelId="{C46CFCDE-7ED9-4672-B8E2-B3A9D6AC989F}" type="presOf" srcId="{CB5EB277-0922-4FBA-82DA-B575F1E41903}" destId="{5C5F5BF4-0EFF-4F5D-B100-8CA61395304E}" srcOrd="0" destOrd="1" presId="urn:microsoft.com/office/officeart/2005/8/layout/default"/>
    <dgm:cxn modelId="{2F21BFE2-FE32-462B-BBDC-DA1B973E6ECF}" type="presOf" srcId="{4AA67F74-0781-4B6F-9AE3-B2BB7B74AC25}" destId="{49FD85FF-8B71-4841-B641-9F6BF556A4DD}" srcOrd="0" destOrd="1" presId="urn:microsoft.com/office/officeart/2005/8/layout/default"/>
    <dgm:cxn modelId="{E01323EB-4FD8-4F33-8D9E-7FD19088CB97}" type="presOf" srcId="{FFC7999F-84FC-40E7-83B2-039FC2C5C925}" destId="{0BE19326-76D8-45B0-B8C4-545D4D6CB9A2}" srcOrd="0" destOrd="0" presId="urn:microsoft.com/office/officeart/2005/8/layout/default"/>
    <dgm:cxn modelId="{2CF381F3-6462-4BA7-B8E0-8FAB135567B7}" type="presOf" srcId="{5B09CB5A-8AAF-431E-AAA3-6E76E078ACDE}" destId="{C3E6524F-6C3A-4DFD-93F3-AF1E4CE1D3E7}" srcOrd="0" destOrd="0" presId="urn:microsoft.com/office/officeart/2005/8/layout/default"/>
    <dgm:cxn modelId="{9FBA56E4-B0EA-41AC-92C0-2569F987FF4E}" type="presParOf" srcId="{CE260A69-AFB5-4AA4-B5B1-99E24734520B}" destId="{882AF772-1EAA-47D8-A5E4-17174372BD57}" srcOrd="0" destOrd="0" presId="urn:microsoft.com/office/officeart/2005/8/layout/default"/>
    <dgm:cxn modelId="{C6C652B2-EA00-49EF-B6F5-34F97F62C5A2}" type="presParOf" srcId="{CE260A69-AFB5-4AA4-B5B1-99E24734520B}" destId="{0593C1A1-588E-417B-A523-4FB64A95587D}" srcOrd="1" destOrd="0" presId="urn:microsoft.com/office/officeart/2005/8/layout/default"/>
    <dgm:cxn modelId="{ED991B2B-B9EF-4043-9B32-B22247B7CDC1}" type="presParOf" srcId="{CE260A69-AFB5-4AA4-B5B1-99E24734520B}" destId="{0BE19326-76D8-45B0-B8C4-545D4D6CB9A2}" srcOrd="2" destOrd="0" presId="urn:microsoft.com/office/officeart/2005/8/layout/default"/>
    <dgm:cxn modelId="{BFBBE3B1-B321-4F10-98B4-3FA85DE39FF3}" type="presParOf" srcId="{CE260A69-AFB5-4AA4-B5B1-99E24734520B}" destId="{A3C5C46C-1319-4E1A-AC28-DD9CDCC8605E}" srcOrd="3" destOrd="0" presId="urn:microsoft.com/office/officeart/2005/8/layout/default"/>
    <dgm:cxn modelId="{DB28F766-A716-4C43-A86F-FFFDC7B485B8}" type="presParOf" srcId="{CE260A69-AFB5-4AA4-B5B1-99E24734520B}" destId="{C3E6524F-6C3A-4DFD-93F3-AF1E4CE1D3E7}" srcOrd="4" destOrd="0" presId="urn:microsoft.com/office/officeart/2005/8/layout/default"/>
    <dgm:cxn modelId="{5A25D582-0AD5-455B-A51E-C04A5FFC70F1}" type="presParOf" srcId="{CE260A69-AFB5-4AA4-B5B1-99E24734520B}" destId="{C9893EC0-B005-43D6-831D-A1B2CA91827F}" srcOrd="5" destOrd="0" presId="urn:microsoft.com/office/officeart/2005/8/layout/default"/>
    <dgm:cxn modelId="{93B77FC2-0498-4A50-B725-0414F016EDEF}" type="presParOf" srcId="{CE260A69-AFB5-4AA4-B5B1-99E24734520B}" destId="{C052F9F2-4119-4FC5-8B45-C9DFABAA83AB}" srcOrd="6" destOrd="0" presId="urn:microsoft.com/office/officeart/2005/8/layout/default"/>
    <dgm:cxn modelId="{5EED084F-A6F7-4633-92DC-690280B6224F}" type="presParOf" srcId="{CE260A69-AFB5-4AA4-B5B1-99E24734520B}" destId="{41CF1DE4-702B-4157-AC18-B92C21A27198}" srcOrd="7" destOrd="0" presId="urn:microsoft.com/office/officeart/2005/8/layout/default"/>
    <dgm:cxn modelId="{30AB920F-D8A4-49B9-B1BA-13BBF42D9C1C}" type="presParOf" srcId="{CE260A69-AFB5-4AA4-B5B1-99E24734520B}" destId="{5C5F5BF4-0EFF-4F5D-B100-8CA61395304E}" srcOrd="8" destOrd="0" presId="urn:microsoft.com/office/officeart/2005/8/layout/default"/>
    <dgm:cxn modelId="{B163167A-5339-4B8F-BC56-EEDD5EDDE143}" type="presParOf" srcId="{CE260A69-AFB5-4AA4-B5B1-99E24734520B}" destId="{DEB96A0A-29CE-4EC1-A5AF-B6780C381CA1}" srcOrd="9" destOrd="0" presId="urn:microsoft.com/office/officeart/2005/8/layout/default"/>
    <dgm:cxn modelId="{9615359F-5B13-4409-BC66-BC23A81FDA85}" type="presParOf" srcId="{CE260A69-AFB5-4AA4-B5B1-99E24734520B}" destId="{49FD85FF-8B71-4841-B641-9F6BF556A4D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D530B-0B1E-40E8-B871-F3DF6396792E}">
      <dsp:nvSpPr>
        <dsp:cNvPr id="0" name=""/>
        <dsp:cNvSpPr/>
      </dsp:nvSpPr>
      <dsp:spPr>
        <a:xfrm rot="5400000">
          <a:off x="4227685" y="-1419491"/>
          <a:ext cx="1455586" cy="466398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kern="1200"/>
        </a:p>
      </dsp:txBody>
      <dsp:txXfrm rot="-5400000">
        <a:off x="2623488" y="255762"/>
        <a:ext cx="4592924" cy="1313474"/>
      </dsp:txXfrm>
    </dsp:sp>
    <dsp:sp modelId="{754745F3-3D14-4183-BA65-1DBAB31F9AAB}">
      <dsp:nvSpPr>
        <dsp:cNvPr id="0" name=""/>
        <dsp:cNvSpPr/>
      </dsp:nvSpPr>
      <dsp:spPr>
        <a:xfrm>
          <a:off x="0" y="2756"/>
          <a:ext cx="2623488" cy="1819482"/>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Structural Testing</a:t>
          </a:r>
          <a:endParaRPr lang="en-US" sz="3200" kern="1200"/>
        </a:p>
      </dsp:txBody>
      <dsp:txXfrm>
        <a:off x="88820" y="91576"/>
        <a:ext cx="2445848" cy="1641842"/>
      </dsp:txXfrm>
    </dsp:sp>
    <dsp:sp modelId="{C0788D6D-9DA9-47FC-BD83-7457BBB19046}">
      <dsp:nvSpPr>
        <dsp:cNvPr id="0" name=""/>
        <dsp:cNvSpPr/>
      </dsp:nvSpPr>
      <dsp:spPr>
        <a:xfrm rot="5400000">
          <a:off x="4227685" y="490964"/>
          <a:ext cx="1455586" cy="4663980"/>
        </a:xfrm>
        <a:prstGeom prst="round2SameRect">
          <a:avLst/>
        </a:prstGeom>
        <a:solidFill>
          <a:schemeClr val="accent5">
            <a:tint val="40000"/>
            <a:alpha val="90000"/>
            <a:hueOff val="-7870995"/>
            <a:satOff val="33053"/>
            <a:lumOff val="2406"/>
            <a:alphaOff val="0"/>
          </a:schemeClr>
        </a:solidFill>
        <a:ln w="25400" cap="flat" cmpd="sng" algn="ctr">
          <a:solidFill>
            <a:schemeClr val="accent5">
              <a:tint val="40000"/>
              <a:alpha val="90000"/>
              <a:hueOff val="-7870995"/>
              <a:satOff val="33053"/>
              <a:lumOff val="24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involves checking functionality of database from user point of view. </a:t>
          </a:r>
          <a:endParaRPr lang="en-US" sz="1800" kern="1200"/>
        </a:p>
      </dsp:txBody>
      <dsp:txXfrm rot="-5400000">
        <a:off x="2623488" y="2166217"/>
        <a:ext cx="4592924" cy="1313474"/>
      </dsp:txXfrm>
    </dsp:sp>
    <dsp:sp modelId="{C7D72B7F-46FE-4E02-BAD8-51A4099D65BB}">
      <dsp:nvSpPr>
        <dsp:cNvPr id="0" name=""/>
        <dsp:cNvSpPr/>
      </dsp:nvSpPr>
      <dsp:spPr>
        <a:xfrm>
          <a:off x="0" y="1913213"/>
          <a:ext cx="2623488" cy="1819482"/>
        </a:xfrm>
        <a:prstGeom prst="roundRect">
          <a:avLst/>
        </a:prstGeom>
        <a:solidFill>
          <a:schemeClr val="accent5">
            <a:hueOff val="-7743161"/>
            <a:satOff val="25846"/>
            <a:lumOff val="56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Functional Testing</a:t>
          </a:r>
          <a:endParaRPr lang="en-US" sz="3200" kern="1200"/>
        </a:p>
      </dsp:txBody>
      <dsp:txXfrm>
        <a:off x="88820" y="2002033"/>
        <a:ext cx="2445848" cy="1641842"/>
      </dsp:txXfrm>
    </dsp:sp>
    <dsp:sp modelId="{775BE90D-1954-47F2-927D-16B7AA029869}">
      <dsp:nvSpPr>
        <dsp:cNvPr id="0" name=""/>
        <dsp:cNvSpPr/>
      </dsp:nvSpPr>
      <dsp:spPr>
        <a:xfrm rot="5400000">
          <a:off x="4227685" y="2410752"/>
          <a:ext cx="1455586" cy="4663980"/>
        </a:xfrm>
        <a:prstGeom prst="round2SameRect">
          <a:avLst/>
        </a:prstGeom>
        <a:solidFill>
          <a:schemeClr val="accent5">
            <a:tint val="40000"/>
            <a:alpha val="90000"/>
            <a:hueOff val="-15741989"/>
            <a:satOff val="66106"/>
            <a:lumOff val="4811"/>
            <a:alphaOff val="0"/>
          </a:schemeClr>
        </a:solidFill>
        <a:ln w="25400" cap="flat" cmpd="sng" algn="ctr">
          <a:solidFill>
            <a:schemeClr val="accent5">
              <a:tint val="40000"/>
              <a:alpha val="90000"/>
              <a:hueOff val="-15741989"/>
              <a:satOff val="66106"/>
              <a:lumOff val="48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kern="1200" dirty="0"/>
        </a:p>
      </dsp:txBody>
      <dsp:txXfrm rot="-5400000">
        <a:off x="2623488" y="4086005"/>
        <a:ext cx="4592924" cy="1313474"/>
      </dsp:txXfrm>
    </dsp:sp>
    <dsp:sp modelId="{EDB5F72B-9369-4E23-A97D-16AF025F5EF8}">
      <dsp:nvSpPr>
        <dsp:cNvPr id="0" name=""/>
        <dsp:cNvSpPr/>
      </dsp:nvSpPr>
      <dsp:spPr>
        <a:xfrm>
          <a:off x="0" y="3823670"/>
          <a:ext cx="2623488" cy="1819482"/>
        </a:xfrm>
        <a:prstGeom prst="roundRect">
          <a:avLst/>
        </a:prstGeom>
        <a:solidFill>
          <a:schemeClr val="accent5">
            <a:hueOff val="-15486323"/>
            <a:satOff val="51693"/>
            <a:lumOff val="1137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Non-Functional Testing</a:t>
          </a:r>
          <a:endParaRPr lang="en-US" sz="3200" kern="1200"/>
        </a:p>
      </dsp:txBody>
      <dsp:txXfrm>
        <a:off x="88820" y="3912490"/>
        <a:ext cx="2445848" cy="1641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4F17-F6B9-44F0-A028-2CCEF21A1A07}">
      <dsp:nvSpPr>
        <dsp:cNvPr id="0" name=""/>
        <dsp:cNvSpPr/>
      </dsp:nvSpPr>
      <dsp:spPr>
        <a:xfrm>
          <a:off x="1351018" y="3104"/>
          <a:ext cx="4163429" cy="24980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Atomicity</a:t>
          </a:r>
        </a:p>
        <a:p>
          <a:pPr marL="0" lvl="0" indent="0" algn="ctr" defTabSz="1955800">
            <a:lnSpc>
              <a:spcPct val="100000"/>
            </a:lnSpc>
            <a:spcBef>
              <a:spcPct val="0"/>
            </a:spcBef>
            <a:spcAft>
              <a:spcPct val="35000"/>
            </a:spcAft>
            <a:buNone/>
          </a:pPr>
          <a:r>
            <a:rPr lang="en-US" sz="2000" b="0" i="0" kern="1200"/>
            <a:t>Transactions are all or nothing</a:t>
          </a:r>
          <a:endParaRPr lang="en-US" sz="2000" b="0" kern="1200"/>
        </a:p>
      </dsp:txBody>
      <dsp:txXfrm>
        <a:off x="1351018" y="3104"/>
        <a:ext cx="4163429" cy="2498057"/>
      </dsp:txXfrm>
    </dsp:sp>
    <dsp:sp modelId="{714F605C-2CA6-45BD-9BE2-B4FCB49DF35C}">
      <dsp:nvSpPr>
        <dsp:cNvPr id="0" name=""/>
        <dsp:cNvSpPr/>
      </dsp:nvSpPr>
      <dsp:spPr>
        <a:xfrm>
          <a:off x="5930791" y="3104"/>
          <a:ext cx="4163429" cy="2498057"/>
        </a:xfrm>
        <a:prstGeom prst="rect">
          <a:avLst/>
        </a:prstGeom>
        <a:solidFill>
          <a:schemeClr val="accent5">
            <a:hueOff val="-5162108"/>
            <a:satOff val="17231"/>
            <a:lumOff val="37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Consistency</a:t>
          </a:r>
        </a:p>
        <a:p>
          <a:pPr marL="0" lvl="0" indent="0" algn="ctr" defTabSz="1955800">
            <a:lnSpc>
              <a:spcPct val="90000"/>
            </a:lnSpc>
            <a:spcBef>
              <a:spcPct val="0"/>
            </a:spcBef>
            <a:spcAft>
              <a:spcPct val="35000"/>
            </a:spcAft>
            <a:buNone/>
          </a:pPr>
          <a:r>
            <a:rPr lang="en-US" sz="2000" b="0" i="0" kern="1200"/>
            <a:t>Only valid data is saved</a:t>
          </a:r>
          <a:endParaRPr lang="en-US" sz="2000" kern="1200"/>
        </a:p>
      </dsp:txBody>
      <dsp:txXfrm>
        <a:off x="5930791" y="3104"/>
        <a:ext cx="4163429" cy="2498057"/>
      </dsp:txXfrm>
    </dsp:sp>
    <dsp:sp modelId="{B67A1ECA-FE1A-411C-B79B-7005B7B9CE1D}">
      <dsp:nvSpPr>
        <dsp:cNvPr id="0" name=""/>
        <dsp:cNvSpPr/>
      </dsp:nvSpPr>
      <dsp:spPr>
        <a:xfrm>
          <a:off x="1351018" y="2917504"/>
          <a:ext cx="4163429" cy="2498057"/>
        </a:xfrm>
        <a:prstGeom prst="rect">
          <a:avLst/>
        </a:prstGeom>
        <a:solidFill>
          <a:schemeClr val="accent5">
            <a:hueOff val="-10324215"/>
            <a:satOff val="34462"/>
            <a:lumOff val="75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Isolation</a:t>
          </a:r>
        </a:p>
        <a:p>
          <a:pPr marL="0" lvl="0" indent="0" algn="ctr" defTabSz="1955800">
            <a:lnSpc>
              <a:spcPct val="90000"/>
            </a:lnSpc>
            <a:spcBef>
              <a:spcPct val="0"/>
            </a:spcBef>
            <a:spcAft>
              <a:spcPct val="35000"/>
            </a:spcAft>
            <a:buNone/>
          </a:pPr>
          <a:r>
            <a:rPr lang="en-US" sz="2000" b="0" i="0" kern="1200"/>
            <a:t>Transaction do not affect each other</a:t>
          </a:r>
          <a:endParaRPr lang="en-US" sz="2800" kern="1200"/>
        </a:p>
      </dsp:txBody>
      <dsp:txXfrm>
        <a:off x="1351018" y="2917504"/>
        <a:ext cx="4163429" cy="2498057"/>
      </dsp:txXfrm>
    </dsp:sp>
    <dsp:sp modelId="{0A3080DE-701C-497C-8774-9269A9C70152}">
      <dsp:nvSpPr>
        <dsp:cNvPr id="0" name=""/>
        <dsp:cNvSpPr/>
      </dsp:nvSpPr>
      <dsp:spPr>
        <a:xfrm>
          <a:off x="5959352" y="2917504"/>
          <a:ext cx="4163429" cy="2498057"/>
        </a:xfrm>
        <a:prstGeom prst="rect">
          <a:avLst/>
        </a:prstGeom>
        <a:solidFill>
          <a:schemeClr val="accent5">
            <a:hueOff val="-15486323"/>
            <a:satOff val="51693"/>
            <a:lumOff val="113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Durability</a:t>
          </a:r>
        </a:p>
        <a:p>
          <a:pPr marL="0" lvl="0" indent="0" algn="ctr" defTabSz="1955800">
            <a:lnSpc>
              <a:spcPct val="90000"/>
            </a:lnSpc>
            <a:spcBef>
              <a:spcPct val="0"/>
            </a:spcBef>
            <a:spcAft>
              <a:spcPct val="35000"/>
            </a:spcAft>
            <a:buNone/>
          </a:pPr>
          <a:r>
            <a:rPr lang="en-US" sz="2000" b="0" i="0" kern="1200"/>
            <a:t>Written data will not be lost</a:t>
          </a:r>
          <a:endParaRPr lang="en-US" sz="2000" kern="1200"/>
        </a:p>
      </dsp:txBody>
      <dsp:txXfrm>
        <a:off x="5959352" y="2917504"/>
        <a:ext cx="4163429" cy="24980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2AF772-1EAA-47D8-A5E4-17174372BD57}">
      <dsp:nvSpPr>
        <dsp:cNvPr id="0" name=""/>
        <dsp:cNvSpPr/>
      </dsp:nvSpPr>
      <dsp:spPr>
        <a:xfrm>
          <a:off x="149739" y="835"/>
          <a:ext cx="3233958" cy="194037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j-lt"/>
            </a:rPr>
            <a:t>Not Null</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j-lt"/>
            </a:rPr>
            <a:t>Indicates that a column cannot store NULL value</a:t>
          </a:r>
          <a:endParaRPr lang="en-US" sz="1800" kern="1200">
            <a:latin typeface="+mj-lt"/>
          </a:endParaRPr>
        </a:p>
      </dsp:txBody>
      <dsp:txXfrm>
        <a:off x="149739" y="835"/>
        <a:ext cx="3233958" cy="1940374"/>
      </dsp:txXfrm>
    </dsp:sp>
    <dsp:sp modelId="{0BE19326-76D8-45B0-B8C4-545D4D6CB9A2}">
      <dsp:nvSpPr>
        <dsp:cNvPr id="0" name=""/>
        <dsp:cNvSpPr/>
      </dsp:nvSpPr>
      <dsp:spPr>
        <a:xfrm>
          <a:off x="3707093" y="835"/>
          <a:ext cx="3233958" cy="1940374"/>
        </a:xfrm>
        <a:prstGeom prst="rect">
          <a:avLst/>
        </a:prstGeom>
        <a:solidFill>
          <a:schemeClr val="accent2">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j-lt"/>
            </a:rPr>
            <a:t>Unique</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j-lt"/>
            </a:rPr>
            <a:t>Ensures that each row for a column must have a unique value</a:t>
          </a:r>
          <a:endParaRPr lang="en-US" sz="1800" kern="1200">
            <a:latin typeface="+mj-lt"/>
          </a:endParaRPr>
        </a:p>
      </dsp:txBody>
      <dsp:txXfrm>
        <a:off x="3707093" y="835"/>
        <a:ext cx="3233958" cy="1940374"/>
      </dsp:txXfrm>
    </dsp:sp>
    <dsp:sp modelId="{C3E6524F-6C3A-4DFD-93F3-AF1E4CE1D3E7}">
      <dsp:nvSpPr>
        <dsp:cNvPr id="0" name=""/>
        <dsp:cNvSpPr/>
      </dsp:nvSpPr>
      <dsp:spPr>
        <a:xfrm>
          <a:off x="7264447" y="835"/>
          <a:ext cx="3233958" cy="1940374"/>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Primary</a:t>
          </a:r>
        </a:p>
        <a:p>
          <a:pPr marL="171450" lvl="1" indent="-171450" algn="l" defTabSz="711200">
            <a:lnSpc>
              <a:spcPct val="90000"/>
            </a:lnSpc>
            <a:spcBef>
              <a:spcPct val="0"/>
            </a:spcBef>
            <a:spcAft>
              <a:spcPct val="15000"/>
            </a:spcAft>
            <a:buFont typeface="Arial" panose="020B0604020202020204" pitchFamily="34" charset="0"/>
            <a:buChar char="•"/>
          </a:pPr>
          <a:r>
            <a:rPr lang="en-US" sz="1600" b="0" i="0" kern="1200">
              <a:effectLst/>
              <a:latin typeface="+mn-lt"/>
            </a:rPr>
            <a:t>A NOT NULL and UNIQUE ensures that a column(s) have a unique identity which represents a record uniquely</a:t>
          </a:r>
          <a:endParaRPr lang="en-US" sz="1600" kern="1200">
            <a:latin typeface="+mn-lt"/>
          </a:endParaRPr>
        </a:p>
      </dsp:txBody>
      <dsp:txXfrm>
        <a:off x="7264447" y="835"/>
        <a:ext cx="3233958" cy="1940374"/>
      </dsp:txXfrm>
    </dsp:sp>
    <dsp:sp modelId="{C052F9F2-4119-4FC5-8B45-C9DFABAA83AB}">
      <dsp:nvSpPr>
        <dsp:cNvPr id="0" name=""/>
        <dsp:cNvSpPr/>
      </dsp:nvSpPr>
      <dsp:spPr>
        <a:xfrm>
          <a:off x="149739" y="2264606"/>
          <a:ext cx="3233958" cy="1940374"/>
        </a:xfrm>
        <a:prstGeom prst="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Foreign</a:t>
          </a:r>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a:effectLst/>
              <a:latin typeface="+mn-lt"/>
            </a:rPr>
            <a:t>Ensure the referential integrity of the data in one table to match values in another table</a:t>
          </a:r>
          <a:endParaRPr lang="en-US" sz="1800" kern="1200">
            <a:latin typeface="+mn-lt"/>
          </a:endParaRPr>
        </a:p>
      </dsp:txBody>
      <dsp:txXfrm>
        <a:off x="149739" y="2264606"/>
        <a:ext cx="3233958" cy="1940374"/>
      </dsp:txXfrm>
    </dsp:sp>
    <dsp:sp modelId="{5C5F5BF4-0EFF-4F5D-B100-8CA61395304E}">
      <dsp:nvSpPr>
        <dsp:cNvPr id="0" name=""/>
        <dsp:cNvSpPr/>
      </dsp:nvSpPr>
      <dsp:spPr>
        <a:xfrm>
          <a:off x="3707093" y="2264606"/>
          <a:ext cx="3233958" cy="1940374"/>
        </a:xfrm>
        <a:prstGeom prst="rect">
          <a:avLst/>
        </a:prstGeom>
        <a:solidFill>
          <a:schemeClr val="bg1">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Check</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a:effectLst/>
              <a:latin typeface="+mn-lt"/>
            </a:rPr>
            <a:t>Ensures that the value in a column meets a specific condition</a:t>
          </a:r>
          <a:endParaRPr lang="en-US" sz="2000" kern="1200">
            <a:latin typeface="+mn-lt"/>
          </a:endParaRPr>
        </a:p>
      </dsp:txBody>
      <dsp:txXfrm>
        <a:off x="3707093" y="2264606"/>
        <a:ext cx="3233958" cy="1940374"/>
      </dsp:txXfrm>
    </dsp:sp>
    <dsp:sp modelId="{49FD85FF-8B71-4841-B641-9F6BF556A4DD}">
      <dsp:nvSpPr>
        <dsp:cNvPr id="0" name=""/>
        <dsp:cNvSpPr/>
      </dsp:nvSpPr>
      <dsp:spPr>
        <a:xfrm>
          <a:off x="7264447" y="2264606"/>
          <a:ext cx="3233958" cy="1940374"/>
        </a:xfrm>
        <a:prstGeom prst="rect">
          <a:avLst/>
        </a:prstGeom>
        <a:solidFill>
          <a:schemeClr val="accent4">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en-US" sz="3600" kern="1200">
              <a:latin typeface="+mn-lt"/>
            </a:rPr>
            <a:t>Default</a:t>
          </a:r>
          <a:r>
            <a:rPr lang="en-US" sz="3300" kern="1200">
              <a:latin typeface="+mn-lt"/>
            </a:rPr>
            <a:t> </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a:effectLst/>
              <a:latin typeface="+mn-lt"/>
            </a:rPr>
            <a:t>Specifies a default value for a column</a:t>
          </a:r>
          <a:endParaRPr lang="en-US" sz="2000" kern="1200">
            <a:latin typeface="+mn-lt"/>
          </a:endParaRPr>
        </a:p>
      </dsp:txBody>
      <dsp:txXfrm>
        <a:off x="7264447" y="2264606"/>
        <a:ext cx="3233958" cy="194037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40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88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70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79022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0975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p:cNvGrpSpPr/>
        <p:nvPr/>
      </p:nvGrpSpPr>
      <p:grpSpPr>
        <a:xfrm>
          <a:off x="0" y="0"/>
          <a:ext cx="0" cy="0"/>
          <a:chOff x="0" y="0"/>
          <a:chExt cx="0" cy="0"/>
        </a:xfrm>
      </p:grpSpPr>
      <p:sp>
        <p:nvSpPr>
          <p:cNvPr id="746" name="Google Shape;74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17153c9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1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2071ea513_0_3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132071ea513_0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34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620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117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a:p>
        </p:txBody>
      </p:sp>
      <p:sp>
        <p:nvSpPr>
          <p:cNvPr id="232" name="Google Shape;232;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317489e665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1317489e66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a:solidFill>
                  <a:srgbClr val="232629"/>
                </a:solidFill>
                <a:effectLst/>
                <a:latin typeface="inherit"/>
              </a:rPr>
              <a:t>Atomicity</a:t>
            </a:r>
            <a:r>
              <a:rPr lang="en-US" b="0" i="0">
                <a:solidFill>
                  <a:srgbClr val="232629"/>
                </a:solidFill>
                <a:effectLst/>
                <a:latin typeface="inherit"/>
              </a:rPr>
              <a:t> - a transaction to transfer funds from one account to another involves making a withdrawal operation from the first account and a deposit operation on the second. If the deposit operation failed, you don’t want the withdrawal operation to happen either.</a:t>
            </a:r>
          </a:p>
          <a:p>
            <a:pPr algn="l" fontAlgn="base">
              <a:buFont typeface="Arial" panose="020B0604020202020204" pitchFamily="34" charset="0"/>
              <a:buChar char="•"/>
            </a:pPr>
            <a:r>
              <a:rPr lang="en-US" b="1" i="0">
                <a:solidFill>
                  <a:srgbClr val="232629"/>
                </a:solidFill>
                <a:effectLst/>
                <a:latin typeface="inherit"/>
              </a:rPr>
              <a:t>Consistency</a:t>
            </a:r>
            <a:r>
              <a:rPr lang="en-US" b="0" i="0">
                <a:solidFill>
                  <a:srgbClr val="232629"/>
                </a:solidFill>
                <a:effectLst/>
                <a:latin typeface="inherit"/>
              </a:rPr>
              <a:t> - a database tracking a checking account may only allow unique check numbers to exist for each transaction</a:t>
            </a:r>
          </a:p>
          <a:p>
            <a:pPr algn="l" fontAlgn="base">
              <a:buFont typeface="Arial" panose="020B0604020202020204" pitchFamily="34" charset="0"/>
              <a:buChar char="•"/>
            </a:pPr>
            <a:r>
              <a:rPr lang="en-US" b="1" i="0">
                <a:solidFill>
                  <a:srgbClr val="232629"/>
                </a:solidFill>
                <a:effectLst/>
                <a:latin typeface="inherit"/>
              </a:rPr>
              <a:t>Isolation</a:t>
            </a:r>
            <a:r>
              <a:rPr lang="en-US" b="0" i="0">
                <a:solidFill>
                  <a:srgbClr val="232629"/>
                </a:solidFill>
                <a:effectLst/>
                <a:latin typeface="inherit"/>
              </a:rPr>
              <a:t> - a teller looking up a balance must be isolated from a concurrent transaction involving a withdrawal from the same account. Only when the withdrawal transaction commits successfully and the teller looks at the balance again will the new balance be reported.</a:t>
            </a:r>
          </a:p>
          <a:p>
            <a:pPr algn="l" fontAlgn="base">
              <a:buFont typeface="Arial" panose="020B0604020202020204" pitchFamily="34" charset="0"/>
              <a:buChar char="•"/>
            </a:pPr>
            <a:r>
              <a:rPr lang="en-US" b="1" i="0">
                <a:solidFill>
                  <a:srgbClr val="232629"/>
                </a:solidFill>
                <a:effectLst/>
                <a:latin typeface="inherit"/>
              </a:rPr>
              <a:t>Durability</a:t>
            </a:r>
            <a:r>
              <a:rPr lang="en-US" b="0" i="0">
                <a:solidFill>
                  <a:srgbClr val="232629"/>
                </a:solidFill>
                <a:effectLst/>
                <a:latin typeface="inherit"/>
              </a:rPr>
              <a:t> - A system crash or any other failure must not be allowed to lose the results of a transaction or the contents of the database. Durability is often achieved through separate transaction logs that can "re-create" all transactions from some picked point in time (like a backup).</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526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2318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pic>
        <p:nvPicPr>
          <p:cNvPr id="20" name="Google Shape;20;p19"/>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1" name="Google Shape;21;p19"/>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2" name="Google Shape;22;p19"/>
          <p:cNvPicPr preferRelativeResize="0"/>
          <p:nvPr/>
        </p:nvPicPr>
        <p:blipFill rotWithShape="1">
          <a:blip r:embed="rId5">
            <a:alphaModFix/>
          </a:blip>
          <a:srcRect/>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7" name="Google Shape;137;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2" name="Google Shape;142;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10/31/2022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078950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10/31/2022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87379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45"/>
        <p:cNvGrpSpPr/>
        <p:nvPr/>
      </p:nvGrpSpPr>
      <p:grpSpPr>
        <a:xfrm>
          <a:off x="0" y="0"/>
          <a:ext cx="0" cy="0"/>
          <a:chOff x="0" y="0"/>
          <a:chExt cx="0" cy="0"/>
        </a:xfrm>
      </p:grpSpPr>
      <p:sp>
        <p:nvSpPr>
          <p:cNvPr id="46" name="Google Shape;46;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48" name="Google Shape;48;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1" name="Google Shape;51;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31"/>
          <p:cNvSpPr/>
          <p:nvPr/>
        </p:nvSpPr>
        <p:spPr>
          <a:xfrm>
            <a:off x="3" y="0"/>
            <a:ext cx="566100" cy="6858000"/>
          </a:xfrm>
          <a:prstGeom prst="rect">
            <a:avLst/>
          </a:prstGeom>
          <a:solidFill>
            <a:srgbClr val="009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629341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type="obj">
  <p:cSld name="15_Title and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6" name="Google Shape;2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000998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37"/>
        <p:cNvGrpSpPr/>
        <p:nvPr/>
      </p:nvGrpSpPr>
      <p:grpSpPr>
        <a:xfrm>
          <a:off x="0" y="0"/>
          <a:ext cx="0" cy="0"/>
          <a:chOff x="0" y="0"/>
          <a:chExt cx="0" cy="0"/>
        </a:xfrm>
      </p:grpSpPr>
      <p:sp>
        <p:nvSpPr>
          <p:cNvPr id="38" name="Google Shape;38;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0" name="Google Shape;40;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1" name="Google Shape;41;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464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 name="Google Shape;26;p20"/>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7" name="Google Shape;27;p20"/>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8" name="Google Shape;28;p20"/>
          <p:cNvPicPr preferRelativeResize="0"/>
          <p:nvPr/>
        </p:nvPicPr>
        <p:blipFill rotWithShape="1">
          <a:blip r:embed="rId5">
            <a:alphaModFix/>
          </a:blip>
          <a:srcRect/>
          <a:stretch/>
        </p:blipFill>
        <p:spPr>
          <a:xfrm>
            <a:off x="2460229" y="5958311"/>
            <a:ext cx="751043" cy="720000"/>
          </a:xfrm>
          <a:prstGeom prst="rect">
            <a:avLst/>
          </a:prstGeom>
          <a:noFill/>
          <a:ln>
            <a:noFill/>
          </a:ln>
        </p:spPr>
      </p:pic>
      <p:sp>
        <p:nvSpPr>
          <p:cNvPr id="29" name="Google Shape;29;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 name="Google Shape;32;p21"/>
          <p:cNvPicPr preferRelativeResize="0"/>
          <p:nvPr/>
        </p:nvPicPr>
        <p:blipFill rotWithShape="1">
          <a:blip r:embed="rId3">
            <a:alphaModFix/>
          </a:blip>
          <a:srcRect l="6481" t="7062" r="3738" b="8936"/>
          <a:stretch/>
        </p:blipFill>
        <p:spPr>
          <a:xfrm>
            <a:off x="1097280" y="6481397"/>
            <a:ext cx="569369" cy="180000"/>
          </a:xfrm>
          <a:prstGeom prst="rect">
            <a:avLst/>
          </a:prstGeom>
          <a:noFill/>
          <a:ln>
            <a:noFill/>
          </a:ln>
        </p:spPr>
      </p:pic>
      <p:pic>
        <p:nvPicPr>
          <p:cNvPr id="33" name="Google Shape;33;p21"/>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34" name="Google Shape;34;p21"/>
          <p:cNvPicPr preferRelativeResize="0"/>
          <p:nvPr/>
        </p:nvPicPr>
        <p:blipFill rotWithShape="1">
          <a:blip r:embed="rId5">
            <a:alphaModFix/>
          </a:blip>
          <a:srcRect/>
          <a:stretch/>
        </p:blipFill>
        <p:spPr>
          <a:xfrm>
            <a:off x="5687115" y="6391397"/>
            <a:ext cx="817770" cy="270000"/>
          </a:xfrm>
          <a:prstGeom prst="rect">
            <a:avLst/>
          </a:prstGeom>
          <a:noFill/>
          <a:ln>
            <a:noFill/>
          </a:ln>
        </p:spPr>
      </p:pic>
      <p:sp>
        <p:nvSpPr>
          <p:cNvPr id="35" name="Google Shape;35;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Arial"/>
                <a:ea typeface="Arial"/>
                <a:cs typeface="Arial"/>
                <a:sym typeface="Arial"/>
              </a:defRPr>
            </a:lvl1pPr>
            <a:lvl2pPr marL="0" lvl="1" indent="0" algn="r">
              <a:spcBef>
                <a:spcPts val="0"/>
              </a:spcBef>
              <a:buNone/>
              <a:defRPr sz="1000" b="0" i="0" u="none" strike="noStrike" cap="none">
                <a:solidFill>
                  <a:srgbClr val="FFFFFF"/>
                </a:solidFill>
                <a:latin typeface="Arial"/>
                <a:ea typeface="Arial"/>
                <a:cs typeface="Arial"/>
                <a:sym typeface="Arial"/>
              </a:defRPr>
            </a:lvl2pPr>
            <a:lvl3pPr marL="0" lvl="2" indent="0" algn="r">
              <a:spcBef>
                <a:spcPts val="0"/>
              </a:spcBef>
              <a:buNone/>
              <a:defRPr sz="1000" b="0" i="0" u="none" strike="noStrike" cap="none">
                <a:solidFill>
                  <a:srgbClr val="FFFFFF"/>
                </a:solidFill>
                <a:latin typeface="Arial"/>
                <a:ea typeface="Arial"/>
                <a:cs typeface="Arial"/>
                <a:sym typeface="Arial"/>
              </a:defRPr>
            </a:lvl3pPr>
            <a:lvl4pPr marL="0" lvl="3" indent="0" algn="r">
              <a:spcBef>
                <a:spcPts val="0"/>
              </a:spcBef>
              <a:buNone/>
              <a:defRPr sz="1000" b="0" i="0" u="none" strike="noStrike" cap="none">
                <a:solidFill>
                  <a:srgbClr val="FFFFFF"/>
                </a:solidFill>
                <a:latin typeface="Arial"/>
                <a:ea typeface="Arial"/>
                <a:cs typeface="Arial"/>
                <a:sym typeface="Arial"/>
              </a:defRPr>
            </a:lvl4pPr>
            <a:lvl5pPr marL="0" lvl="4" indent="0" algn="r">
              <a:spcBef>
                <a:spcPts val="0"/>
              </a:spcBef>
              <a:buNone/>
              <a:defRPr sz="1000" b="0" i="0" u="none" strike="noStrike" cap="none">
                <a:solidFill>
                  <a:srgbClr val="FFFFFF"/>
                </a:solidFill>
                <a:latin typeface="Arial"/>
                <a:ea typeface="Arial"/>
                <a:cs typeface="Arial"/>
                <a:sym typeface="Arial"/>
              </a:defRPr>
            </a:lvl5pPr>
            <a:lvl6pPr marL="0" lvl="5" indent="0" algn="r">
              <a:spcBef>
                <a:spcPts val="0"/>
              </a:spcBef>
              <a:buNone/>
              <a:defRPr sz="1000" b="0" i="0" u="none" strike="noStrike" cap="none">
                <a:solidFill>
                  <a:srgbClr val="FFFFFF"/>
                </a:solidFill>
                <a:latin typeface="Arial"/>
                <a:ea typeface="Arial"/>
                <a:cs typeface="Arial"/>
                <a:sym typeface="Arial"/>
              </a:defRPr>
            </a:lvl6pPr>
            <a:lvl7pPr marL="0" lvl="6" indent="0" algn="r">
              <a:spcBef>
                <a:spcPts val="0"/>
              </a:spcBef>
              <a:buNone/>
              <a:defRPr sz="1000" b="0" i="0" u="none" strike="noStrike" cap="none">
                <a:solidFill>
                  <a:srgbClr val="FFFFFF"/>
                </a:solidFill>
                <a:latin typeface="Arial"/>
                <a:ea typeface="Arial"/>
                <a:cs typeface="Arial"/>
                <a:sym typeface="Arial"/>
              </a:defRPr>
            </a:lvl7pPr>
            <a:lvl8pPr marL="0" lvl="7" indent="0" algn="r">
              <a:spcBef>
                <a:spcPts val="0"/>
              </a:spcBef>
              <a:buNone/>
              <a:defRPr sz="1000" b="0" i="0" u="none" strike="noStrike" cap="none">
                <a:solidFill>
                  <a:srgbClr val="FFFFFF"/>
                </a:solidFill>
                <a:latin typeface="Arial"/>
                <a:ea typeface="Arial"/>
                <a:cs typeface="Arial"/>
                <a:sym typeface="Arial"/>
              </a:defRPr>
            </a:lvl8pPr>
            <a:lvl9pPr marL="0" lvl="8" indent="0" algn="r">
              <a:spcBef>
                <a:spcPts val="0"/>
              </a:spcBef>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46" name="Google Shape;4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47" name="Google Shape;4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66" name="Google Shape;66;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67" name="Google Shape;67;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3" name="Google Shape;73;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5" name="Google Shape;75;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76" name="Google Shape;76;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77" name="Google Shape;77;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2" name="Google Shape;82;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4" name="Google Shape;84;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5" name="Google Shape;85;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86" name="Google Shape;86;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7" name="Google Shape;87;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 name="Google Shape;88;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17"/>
        <p:cNvGrpSpPr/>
        <p:nvPr/>
      </p:nvGrpSpPr>
      <p:grpSpPr>
        <a:xfrm>
          <a:off x="0" y="0"/>
          <a:ext cx="0" cy="0"/>
          <a:chOff x="0" y="0"/>
          <a:chExt cx="0" cy="0"/>
        </a:xfrm>
      </p:grpSpPr>
      <p:pic>
        <p:nvPicPr>
          <p:cNvPr id="118" name="Google Shape;118;p33"/>
          <p:cNvPicPr preferRelativeResize="0">
            <a:picLocks noGrp="1"/>
          </p:cNvPicPr>
          <p:nvPr>
            <p:ph type="pic" idx="2"/>
          </p:nvPr>
        </p:nvPicPr>
        <p:blipFill/>
        <p:spPr>
          <a:xfrm>
            <a:off x="5391150" y="0"/>
            <a:ext cx="6864856" cy="6864856"/>
          </a:xfrm>
          <a:prstGeom prst="rect">
            <a:avLst/>
          </a:prstGeom>
          <a:blipFill rotWithShape="1">
            <a:blip r:embed="rId2">
              <a:alphaModFix/>
            </a:blip>
            <a:stretch>
              <a:fillRect/>
            </a:stretch>
          </a:blipFill>
          <a:ln>
            <a:noFill/>
          </a:ln>
        </p:spPr>
      </p:pic>
      <p:sp>
        <p:nvSpPr>
          <p:cNvPr id="119" name="Google Shape;119;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22" name="Google Shape;122;p33"/>
          <p:cNvPicPr preferRelativeResize="0"/>
          <p:nvPr/>
        </p:nvPicPr>
        <p:blipFill rotWithShape="1">
          <a:blip r:embed="rId3">
            <a:alphaModFix/>
          </a:blip>
          <a:srcRect l="6481" t="7062" r="3738" b="8936"/>
          <a:stretch/>
        </p:blipFill>
        <p:spPr>
          <a:xfrm>
            <a:off x="1097280" y="6481397"/>
            <a:ext cx="569369" cy="180000"/>
          </a:xfrm>
          <a:prstGeom prst="rect">
            <a:avLst/>
          </a:prstGeom>
          <a:noFill/>
          <a:ln>
            <a:noFill/>
          </a:ln>
        </p:spPr>
      </p:pic>
      <p:pic>
        <p:nvPicPr>
          <p:cNvPr id="123" name="Google Shape;123;p33"/>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124" name="Google Shape;124;p33"/>
          <p:cNvPicPr preferRelativeResize="0"/>
          <p:nvPr/>
        </p:nvPicPr>
        <p:blipFill rotWithShape="1">
          <a:blip r:embed="rId5">
            <a:alphaModFix/>
          </a:blip>
          <a:srcRect/>
          <a:stretch/>
        </p:blipFill>
        <p:spPr>
          <a:xfrm>
            <a:off x="5687115" y="6391397"/>
            <a:ext cx="817770" cy="270000"/>
          </a:xfrm>
          <a:prstGeom prst="rect">
            <a:avLst/>
          </a:prstGeom>
          <a:noFill/>
          <a:ln>
            <a:noFill/>
          </a:ln>
        </p:spPr>
      </p:pic>
      <p:cxnSp>
        <p:nvCxnSpPr>
          <p:cNvPr id="125" name="Google Shape;125;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26" name="Google Shape;126;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End">
  <p:cSld name="End">
    <p:bg>
      <p:bgPr>
        <a:solidFill>
          <a:schemeClr val="accent3"/>
        </a:solidFill>
        <a:effectLst/>
      </p:bgPr>
    </p:bg>
    <p:spTree>
      <p:nvGrpSpPr>
        <p:cNvPr id="1" name="Shape 128"/>
        <p:cNvGrpSpPr/>
        <p:nvPr/>
      </p:nvGrpSpPr>
      <p:grpSpPr>
        <a:xfrm>
          <a:off x="0" y="0"/>
          <a:ext cx="0" cy="0"/>
          <a:chOff x="0" y="0"/>
          <a:chExt cx="0" cy="0"/>
        </a:xfrm>
      </p:grpSpPr>
      <p:sp>
        <p:nvSpPr>
          <p:cNvPr id="129" name="Google Shape;129;p34"/>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0" name="Google Shape;130;p34"/>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131" name="Google Shape;131;p34"/>
          <p:cNvCxnSpPr/>
          <p:nvPr/>
        </p:nvCxnSpPr>
        <p:spPr>
          <a:xfrm>
            <a:off x="1171575" y="4343400"/>
            <a:ext cx="9906000" cy="0"/>
          </a:xfrm>
          <a:prstGeom prst="straightConnector1">
            <a:avLst/>
          </a:prstGeom>
          <a:noFill/>
          <a:ln w="76200" cap="sq" cmpd="sng">
            <a:solidFill>
              <a:schemeClr val="lt2"/>
            </a:solidFill>
            <a:prstDash val="solid"/>
            <a:round/>
            <a:headEnd type="none" w="sm" len="sm"/>
            <a:tailEnd type="none" w="sm" len="sm"/>
          </a:ln>
        </p:spPr>
      </p:cxnSp>
      <p:sp>
        <p:nvSpPr>
          <p:cNvPr id="132" name="Google Shape;132;p34"/>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Arial"/>
                <a:ea typeface="Arial"/>
                <a:cs typeface="Arial"/>
                <a:sym typeface="Arial"/>
              </a:defRPr>
            </a:lvl1pPr>
            <a:lvl2pPr marL="0" lvl="1" indent="0" algn="r">
              <a:spcBef>
                <a:spcPts val="0"/>
              </a:spcBef>
              <a:buNone/>
              <a:defRPr sz="1000" b="0" i="0" u="none" strike="noStrike" cap="none">
                <a:solidFill>
                  <a:srgbClr val="FFFFFF"/>
                </a:solidFill>
                <a:latin typeface="Arial"/>
                <a:ea typeface="Arial"/>
                <a:cs typeface="Arial"/>
                <a:sym typeface="Arial"/>
              </a:defRPr>
            </a:lvl2pPr>
            <a:lvl3pPr marL="0" lvl="2" indent="0" algn="r">
              <a:spcBef>
                <a:spcPts val="0"/>
              </a:spcBef>
              <a:buNone/>
              <a:defRPr sz="1000" b="0" i="0" u="none" strike="noStrike" cap="none">
                <a:solidFill>
                  <a:srgbClr val="FFFFFF"/>
                </a:solidFill>
                <a:latin typeface="Arial"/>
                <a:ea typeface="Arial"/>
                <a:cs typeface="Arial"/>
                <a:sym typeface="Arial"/>
              </a:defRPr>
            </a:lvl3pPr>
            <a:lvl4pPr marL="0" lvl="3" indent="0" algn="r">
              <a:spcBef>
                <a:spcPts val="0"/>
              </a:spcBef>
              <a:buNone/>
              <a:defRPr sz="1000" b="0" i="0" u="none" strike="noStrike" cap="none">
                <a:solidFill>
                  <a:srgbClr val="FFFFFF"/>
                </a:solidFill>
                <a:latin typeface="Arial"/>
                <a:ea typeface="Arial"/>
                <a:cs typeface="Arial"/>
                <a:sym typeface="Arial"/>
              </a:defRPr>
            </a:lvl4pPr>
            <a:lvl5pPr marL="0" lvl="4" indent="0" algn="r">
              <a:spcBef>
                <a:spcPts val="0"/>
              </a:spcBef>
              <a:buNone/>
              <a:defRPr sz="1000" b="0" i="0" u="none" strike="noStrike" cap="none">
                <a:solidFill>
                  <a:srgbClr val="FFFFFF"/>
                </a:solidFill>
                <a:latin typeface="Arial"/>
                <a:ea typeface="Arial"/>
                <a:cs typeface="Arial"/>
                <a:sym typeface="Arial"/>
              </a:defRPr>
            </a:lvl5pPr>
            <a:lvl6pPr marL="0" lvl="5" indent="0" algn="r">
              <a:spcBef>
                <a:spcPts val="0"/>
              </a:spcBef>
              <a:buNone/>
              <a:defRPr sz="1000" b="0" i="0" u="none" strike="noStrike" cap="none">
                <a:solidFill>
                  <a:srgbClr val="FFFFFF"/>
                </a:solidFill>
                <a:latin typeface="Arial"/>
                <a:ea typeface="Arial"/>
                <a:cs typeface="Arial"/>
                <a:sym typeface="Arial"/>
              </a:defRPr>
            </a:lvl6pPr>
            <a:lvl7pPr marL="0" lvl="6" indent="0" algn="r">
              <a:spcBef>
                <a:spcPts val="0"/>
              </a:spcBef>
              <a:buNone/>
              <a:defRPr sz="1000" b="0" i="0" u="none" strike="noStrike" cap="none">
                <a:solidFill>
                  <a:srgbClr val="FFFFFF"/>
                </a:solidFill>
                <a:latin typeface="Arial"/>
                <a:ea typeface="Arial"/>
                <a:cs typeface="Arial"/>
                <a:sym typeface="Arial"/>
              </a:defRPr>
            </a:lvl7pPr>
            <a:lvl8pPr marL="0" lvl="7" indent="0" algn="r">
              <a:spcBef>
                <a:spcPts val="0"/>
              </a:spcBef>
              <a:buNone/>
              <a:defRPr sz="1000" b="0" i="0" u="none" strike="noStrike" cap="none">
                <a:solidFill>
                  <a:srgbClr val="FFFFFF"/>
                </a:solidFill>
                <a:latin typeface="Arial"/>
                <a:ea typeface="Arial"/>
                <a:cs typeface="Arial"/>
                <a:sym typeface="Arial"/>
              </a:defRPr>
            </a:lvl8pPr>
            <a:lvl9pPr marL="0" lvl="8" indent="0" algn="r">
              <a:spcBef>
                <a:spcPts val="0"/>
              </a:spcBef>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pic>
        <p:nvPicPr>
          <p:cNvPr id="12" name="Google Shape;12;p18"/>
          <p:cNvPicPr preferRelativeResize="0"/>
          <p:nvPr/>
        </p:nvPicPr>
        <p:blipFill rotWithShape="1">
          <a:blip r:embed="rId18">
            <a:alphaModFix/>
          </a:blip>
          <a:srcRect l="6481" t="7062" r="3738" b="8936"/>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19">
            <a:alphaModFix/>
          </a:blip>
          <a:srcRect/>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20">
            <a:alphaModFix/>
          </a:blip>
          <a:srcRect/>
          <a:stretch/>
        </p:blipFill>
        <p:spPr>
          <a:xfrm>
            <a:off x="5687115" y="6391397"/>
            <a:ext cx="817770" cy="270000"/>
          </a:xfrm>
          <a:prstGeom prst="rect">
            <a:avLst/>
          </a:prstGeom>
          <a:noFill/>
          <a:ln>
            <a:noFill/>
          </a:ln>
        </p:spPr>
      </p:pic>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Arial"/>
                <a:ea typeface="Arial"/>
                <a:cs typeface="Arial"/>
                <a:sym typeface="Arial"/>
              </a:defRPr>
            </a:lvl1pPr>
            <a:lvl2pPr marL="0" marR="0" lvl="1" indent="0" algn="r" rtl="0">
              <a:spcBef>
                <a:spcPts val="0"/>
              </a:spcBef>
              <a:buNone/>
              <a:defRPr sz="1000" b="0" i="0" u="none" strike="noStrike" cap="none">
                <a:solidFill>
                  <a:schemeClr val="dk1"/>
                </a:solidFill>
                <a:latin typeface="Arial"/>
                <a:ea typeface="Arial"/>
                <a:cs typeface="Arial"/>
                <a:sym typeface="Arial"/>
              </a:defRPr>
            </a:lvl2pPr>
            <a:lvl3pPr marL="0" marR="0" lvl="2" indent="0" algn="r" rtl="0">
              <a:spcBef>
                <a:spcPts val="0"/>
              </a:spcBef>
              <a:buNone/>
              <a:defRPr sz="1000" b="0" i="0" u="none" strike="noStrike" cap="none">
                <a:solidFill>
                  <a:schemeClr val="dk1"/>
                </a:solidFill>
                <a:latin typeface="Arial"/>
                <a:ea typeface="Arial"/>
                <a:cs typeface="Arial"/>
                <a:sym typeface="Arial"/>
              </a:defRPr>
            </a:lvl3pPr>
            <a:lvl4pPr marL="0" marR="0" lvl="3" indent="0" algn="r" rtl="0">
              <a:spcBef>
                <a:spcPts val="0"/>
              </a:spcBef>
              <a:buNone/>
              <a:defRPr sz="1000" b="0" i="0" u="none" strike="noStrike" cap="none">
                <a:solidFill>
                  <a:schemeClr val="dk1"/>
                </a:solidFill>
                <a:latin typeface="Arial"/>
                <a:ea typeface="Arial"/>
                <a:cs typeface="Arial"/>
                <a:sym typeface="Arial"/>
              </a:defRPr>
            </a:lvl4pPr>
            <a:lvl5pPr marL="0" marR="0" lvl="4" indent="0" algn="r" rtl="0">
              <a:spcBef>
                <a:spcPts val="0"/>
              </a:spcBef>
              <a:buNone/>
              <a:defRPr sz="1000" b="0" i="0" u="none" strike="noStrike" cap="none">
                <a:solidFill>
                  <a:schemeClr val="dk1"/>
                </a:solidFill>
                <a:latin typeface="Arial"/>
                <a:ea typeface="Arial"/>
                <a:cs typeface="Arial"/>
                <a:sym typeface="Arial"/>
              </a:defRPr>
            </a:lvl5pPr>
            <a:lvl6pPr marL="0" marR="0" lvl="5" indent="0" algn="r" rtl="0">
              <a:spcBef>
                <a:spcPts val="0"/>
              </a:spcBef>
              <a:buNone/>
              <a:defRPr sz="1000" b="0" i="0" u="none" strike="noStrike" cap="none">
                <a:solidFill>
                  <a:schemeClr val="dk1"/>
                </a:solidFill>
                <a:latin typeface="Arial"/>
                <a:ea typeface="Arial"/>
                <a:cs typeface="Arial"/>
                <a:sym typeface="Arial"/>
              </a:defRPr>
            </a:lvl6pPr>
            <a:lvl7pPr marL="0" marR="0" lvl="6" indent="0" algn="r" rtl="0">
              <a:spcBef>
                <a:spcPts val="0"/>
              </a:spcBef>
              <a:buNone/>
              <a:defRPr sz="1000" b="0" i="0" u="none" strike="noStrike" cap="none">
                <a:solidFill>
                  <a:schemeClr val="dk1"/>
                </a:solidFill>
                <a:latin typeface="Arial"/>
                <a:ea typeface="Arial"/>
                <a:cs typeface="Arial"/>
                <a:sym typeface="Arial"/>
              </a:defRPr>
            </a:lvl7pPr>
            <a:lvl8pPr marL="0" marR="0" lvl="7" indent="0" algn="r" rtl="0">
              <a:spcBef>
                <a:spcPts val="0"/>
              </a:spcBef>
              <a:buNone/>
              <a:defRPr sz="1000" b="0" i="0" u="none" strike="noStrike" cap="none">
                <a:solidFill>
                  <a:schemeClr val="dk1"/>
                </a:solidFill>
                <a:latin typeface="Arial"/>
                <a:ea typeface="Arial"/>
                <a:cs typeface="Arial"/>
                <a:sym typeface="Arial"/>
              </a:defRPr>
            </a:lvl8pPr>
            <a:lvl9pPr marL="0" marR="0" lvl="8" indent="0" algn="r" rtl="0">
              <a:spcBef>
                <a:spcPts val="0"/>
              </a:spcBef>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 id="2147483663" r:id="rId8"/>
    <p:sldLayoutId id="2147483664" r:id="rId9"/>
    <p:sldLayoutId id="2147483665" r:id="rId10"/>
    <p:sldLayoutId id="2147483666" r:id="rId11"/>
    <p:sldLayoutId id="2147483668" r:id="rId12"/>
    <p:sldLayoutId id="2147483669" r:id="rId13"/>
    <p:sldLayoutId id="2147483684" r:id="rId14"/>
    <p:sldLayoutId id="2147483686" r:id="rId15"/>
    <p:sldLayoutId id="214748368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hyperlink" Target="https://res.cloudinary.com/dyd911kmh/image/upload/v1658922047/Marketing/Blog/Joining_Data_in_SQL.pdf" TargetMode="Externa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hyperlink" Target="https://www.w3schools.com/sql/sql_join.asp"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3" Type="http://schemas.openxmlformats.org/officeDocument/2006/relationships/hyperlink" Target="http://www-db.deis.unibo.it/courses/TW/DOCS/w3schools/sql/sql_constraints.asp.html#gsc.tab=0" TargetMode="External"/><Relationship Id="rId2" Type="http://schemas.openxmlformats.org/officeDocument/2006/relationships/hyperlink" Target="https://www.w3schools.com/sql/sql_join.asp" TargetMode="Externa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hyperlink" Target="http://www-db.deis.unibo.it/courses/TW/DOCS/w3schools/sql/sql_functions.asp.html#gsc.tab=0" TargetMode="External"/><Relationship Id="rId2" Type="http://schemas.openxmlformats.org/officeDocument/2006/relationships/hyperlink" Target="https://www.w3schools.com/sql/sql_join.asp" TargetMode="Externa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49" name="Google Shape;149;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2912-E8D3-4381-8D89-C36113B3103F}"/>
              </a:ext>
            </a:extLst>
          </p:cNvPr>
          <p:cNvSpPr>
            <a:spLocks noGrp="1"/>
          </p:cNvSpPr>
          <p:nvPr>
            <p:ph type="title"/>
          </p:nvPr>
        </p:nvSpPr>
        <p:spPr/>
        <p:txBody>
          <a:bodyPr/>
          <a:lstStyle/>
          <a:p>
            <a:r>
              <a:rPr lang="en-US"/>
              <a:t>Functional Database Testing</a:t>
            </a:r>
          </a:p>
        </p:txBody>
      </p:sp>
      <p:sp>
        <p:nvSpPr>
          <p:cNvPr id="3" name="Text Placeholder 2">
            <a:extLst>
              <a:ext uri="{FF2B5EF4-FFF2-40B4-BE49-F238E27FC236}">
                <a16:creationId xmlns:a16="http://schemas.microsoft.com/office/drawing/2014/main" id="{C91964FD-73EB-426A-8641-E59D8DA02B76}"/>
              </a:ext>
            </a:extLst>
          </p:cNvPr>
          <p:cNvSpPr>
            <a:spLocks noGrp="1"/>
          </p:cNvSpPr>
          <p:nvPr>
            <p:ph type="body" idx="1"/>
          </p:nvPr>
        </p:nvSpPr>
        <p:spPr>
          <a:xfrm>
            <a:off x="1097280" y="1962150"/>
            <a:ext cx="10828020" cy="4248150"/>
          </a:xfrm>
        </p:spPr>
        <p:txBody>
          <a:bodyPr>
            <a:normAutofit/>
          </a:bodyPr>
          <a:lstStyle/>
          <a:p>
            <a:pPr marL="114300" indent="0" algn="l">
              <a:buNone/>
            </a:pPr>
            <a:r>
              <a:rPr lang="en-US" sz="2100" dirty="0">
                <a:solidFill>
                  <a:schemeClr val="tx1"/>
                </a:solidFill>
                <a:latin typeface="+mj-lt"/>
              </a:rPr>
              <a:t>A type of database testing that is used to validate the </a:t>
            </a:r>
            <a:r>
              <a:rPr lang="en-US" sz="2100" b="1" dirty="0">
                <a:solidFill>
                  <a:schemeClr val="tx1"/>
                </a:solidFill>
                <a:latin typeface="+mj-lt"/>
              </a:rPr>
              <a:t>functional requirements</a:t>
            </a:r>
            <a:r>
              <a:rPr lang="en-US" sz="2100" dirty="0">
                <a:solidFill>
                  <a:schemeClr val="tx1"/>
                </a:solidFill>
                <a:latin typeface="+mj-lt"/>
              </a:rPr>
              <a:t> of a database from the </a:t>
            </a:r>
            <a:r>
              <a:rPr lang="en-US" sz="2100" b="1" dirty="0">
                <a:solidFill>
                  <a:schemeClr val="tx1"/>
                </a:solidFill>
                <a:latin typeface="+mj-lt"/>
              </a:rPr>
              <a:t>end-user’s perspective</a:t>
            </a:r>
            <a:r>
              <a:rPr lang="en-US" sz="2100" dirty="0">
                <a:solidFill>
                  <a:schemeClr val="tx1"/>
                </a:solidFill>
                <a:latin typeface="+mj-lt"/>
              </a:rPr>
              <a:t>. The main goal of functional database testing is to test whether the transactions and operations performed by the end-users which are related to the database works as expected or not.</a:t>
            </a:r>
          </a:p>
          <a:p>
            <a:pPr marL="114300" indent="0" algn="l">
              <a:buNone/>
            </a:pPr>
            <a:endParaRPr lang="en-US" sz="2100" b="0" i="0" dirty="0">
              <a:solidFill>
                <a:schemeClr val="tx1"/>
              </a:solidFill>
              <a:effectLst/>
              <a:latin typeface="+mj-lt"/>
            </a:endParaRPr>
          </a:p>
          <a:p>
            <a:pPr marL="114300" indent="0" algn="l">
              <a:buNone/>
            </a:pPr>
            <a:r>
              <a:rPr lang="en-US" sz="2000" b="0" i="0" dirty="0">
                <a:solidFill>
                  <a:schemeClr val="tx1"/>
                </a:solidFill>
                <a:effectLst/>
                <a:latin typeface="+mj-lt"/>
              </a:rPr>
              <a:t>Following are the basic conditions that need to be observed for database validations.</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field is mandatory</a:t>
            </a:r>
            <a:r>
              <a:rPr lang="en-US" sz="2000" b="0" i="0" dirty="0">
                <a:solidFill>
                  <a:schemeClr val="tx1"/>
                </a:solidFill>
                <a:effectLst/>
                <a:latin typeface="+mj-lt"/>
              </a:rPr>
              <a:t> while allowing </a:t>
            </a:r>
            <a:r>
              <a:rPr lang="en-US" sz="2000" b="1" i="0" dirty="0">
                <a:solidFill>
                  <a:schemeClr val="tx1"/>
                </a:solidFill>
                <a:effectLst/>
                <a:latin typeface="+mj-lt"/>
              </a:rPr>
              <a:t>NULL </a:t>
            </a:r>
            <a:r>
              <a:rPr lang="en-US" sz="2000" b="0" i="0" dirty="0">
                <a:solidFill>
                  <a:schemeClr val="tx1"/>
                </a:solidFill>
                <a:effectLst/>
                <a:latin typeface="+mj-lt"/>
              </a:rPr>
              <a:t>values on that field?</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length of each field</a:t>
            </a:r>
            <a:r>
              <a:rPr lang="en-US" sz="2000" b="0" i="0" dirty="0">
                <a:solidFill>
                  <a:schemeClr val="tx1"/>
                </a:solidFill>
                <a:effectLst/>
                <a:latin typeface="+mj-lt"/>
              </a:rPr>
              <a:t> is of sufficient size?</a:t>
            </a:r>
          </a:p>
          <a:p>
            <a:pPr marL="0" indent="0" algn="l">
              <a:lnSpc>
                <a:spcPct val="100000"/>
              </a:lnSpc>
              <a:spcBef>
                <a:spcPts val="0"/>
              </a:spcBef>
              <a:buNone/>
            </a:pPr>
            <a:endParaRPr lang="en-US" sz="2000" b="0" i="0" dirty="0">
              <a:solidFill>
                <a:schemeClr val="tx1"/>
              </a:solidFill>
              <a:effectLst/>
              <a:latin typeface="+mj-lt"/>
            </a:endParaRPr>
          </a:p>
          <a:p>
            <a:pPr marL="114300" indent="0" algn="l">
              <a:buNone/>
            </a:pPr>
            <a:endParaRPr lang="en-US" sz="2100" dirty="0">
              <a:solidFill>
                <a:schemeClr val="tx1"/>
              </a:solidFill>
              <a:latin typeface="Roboto" panose="02000000000000000000" pitchFamily="2" charset="0"/>
            </a:endParaRPr>
          </a:p>
        </p:txBody>
      </p:sp>
      <p:sp>
        <p:nvSpPr>
          <p:cNvPr id="4" name="Slide Number Placeholder 3">
            <a:extLst>
              <a:ext uri="{FF2B5EF4-FFF2-40B4-BE49-F238E27FC236}">
                <a16:creationId xmlns:a16="http://schemas.microsoft.com/office/drawing/2014/main" id="{E961E21B-CAF1-4478-BA31-0EA2B3DBD6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4">
            <a:extLst>
              <a:ext uri="{FF2B5EF4-FFF2-40B4-BE49-F238E27FC236}">
                <a16:creationId xmlns:a16="http://schemas.microsoft.com/office/drawing/2014/main" id="{E0D73CD9-2C3B-4E3E-9390-9BBB922964A3}"/>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5980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B79C-6CAC-4CA0-B774-72779C0EA5EF}"/>
              </a:ext>
            </a:extLst>
          </p:cNvPr>
          <p:cNvSpPr>
            <a:spLocks noGrp="1"/>
          </p:cNvSpPr>
          <p:nvPr>
            <p:ph type="title"/>
          </p:nvPr>
        </p:nvSpPr>
        <p:spPr/>
        <p:txBody>
          <a:bodyPr/>
          <a:lstStyle/>
          <a:p>
            <a:r>
              <a:rPr lang="en-US"/>
              <a:t>Non-Functional Database Testing</a:t>
            </a:r>
          </a:p>
        </p:txBody>
      </p:sp>
      <p:sp>
        <p:nvSpPr>
          <p:cNvPr id="3" name="Text Placeholder 2">
            <a:extLst>
              <a:ext uri="{FF2B5EF4-FFF2-40B4-BE49-F238E27FC236}">
                <a16:creationId xmlns:a16="http://schemas.microsoft.com/office/drawing/2014/main" id="{34EADFE7-4F12-4B2F-B272-1318D8767DD2}"/>
              </a:ext>
            </a:extLst>
          </p:cNvPr>
          <p:cNvSpPr>
            <a:spLocks noGrp="1"/>
          </p:cNvSpPr>
          <p:nvPr>
            <p:ph type="body" idx="1"/>
          </p:nvPr>
        </p:nvSpPr>
        <p:spPr>
          <a:xfrm>
            <a:off x="1021079" y="1737360"/>
            <a:ext cx="10704195" cy="4510616"/>
          </a:xfrm>
        </p:spPr>
        <p:txBody>
          <a:bodyPr>
            <a:normAutofit/>
          </a:bodyPr>
          <a:lstStyle/>
          <a:p>
            <a:pPr marL="114300" indent="0" algn="l">
              <a:buNone/>
            </a:pPr>
            <a:r>
              <a:rPr lang="en-US" sz="2400" b="0" i="0" dirty="0">
                <a:solidFill>
                  <a:srgbClr val="394559"/>
                </a:solidFill>
                <a:effectLst/>
                <a:latin typeface="+mj-lt"/>
              </a:rPr>
              <a:t>Comprises of load testing, stress testing, ensuring that minimum system criteria are met in order to satisfy business specifications, risk identification, and database performance optimization. Tests can include are</a:t>
            </a:r>
          </a:p>
          <a:p>
            <a:pPr marL="114300" indent="0" algn="l">
              <a:buNone/>
            </a:pPr>
            <a:endParaRPr lang="en-US" sz="2400" b="0" i="0" dirty="0">
              <a:solidFill>
                <a:srgbClr val="394559"/>
              </a:solidFill>
              <a:effectLst/>
              <a:latin typeface="+mj-lt"/>
            </a:endParaRPr>
          </a:p>
          <a:p>
            <a:pPr algn="l">
              <a:buFont typeface="Arial" panose="020B0604020202020204" pitchFamily="34" charset="0"/>
              <a:buChar char="•"/>
            </a:pPr>
            <a:r>
              <a:rPr lang="en-US" b="1" i="0" dirty="0">
                <a:solidFill>
                  <a:srgbClr val="0097E6"/>
                </a:solidFill>
                <a:effectLst/>
                <a:latin typeface="+mj-lt"/>
              </a:rPr>
              <a:t>Security testing</a:t>
            </a:r>
            <a:r>
              <a:rPr lang="en-US" b="0" i="0" dirty="0">
                <a:solidFill>
                  <a:srgbClr val="0097E6"/>
                </a:solidFill>
                <a:effectLst/>
                <a:latin typeface="+mj-lt"/>
              </a:rPr>
              <a:t> -  </a:t>
            </a:r>
            <a:r>
              <a:rPr lang="en-US" b="0" i="0" dirty="0">
                <a:solidFill>
                  <a:srgbClr val="334960"/>
                </a:solidFill>
                <a:effectLst/>
                <a:latin typeface="+mj-lt"/>
              </a:rPr>
              <a:t>It is a type of Testing that identifies the system vulnerabilities, threats, risks and prevents malicious attacks from intruders.</a:t>
            </a:r>
          </a:p>
          <a:p>
            <a:pPr algn="l">
              <a:buFont typeface="Arial" panose="020B0604020202020204" pitchFamily="34" charset="0"/>
              <a:buChar char="•"/>
            </a:pPr>
            <a:r>
              <a:rPr lang="en-US" b="1" dirty="0">
                <a:solidFill>
                  <a:srgbClr val="0097E6"/>
                </a:solidFill>
                <a:latin typeface="+mj-lt"/>
              </a:rPr>
              <a:t>Stress testing - </a:t>
            </a:r>
            <a:r>
              <a:rPr lang="en-US" b="0" i="0" dirty="0">
                <a:solidFill>
                  <a:srgbClr val="334960"/>
                </a:solidFill>
                <a:effectLst/>
                <a:latin typeface="+mj-lt"/>
              </a:rPr>
              <a:t>With Stress Testing evaluates the robustness and error-handling capabilities under harsh load conditions.</a:t>
            </a:r>
          </a:p>
          <a:p>
            <a:pPr algn="l">
              <a:buFont typeface="Arial" panose="020B0604020202020204" pitchFamily="34" charset="0"/>
              <a:buChar char="•"/>
            </a:pPr>
            <a:r>
              <a:rPr lang="en-US" b="1" dirty="0">
                <a:solidFill>
                  <a:srgbClr val="0097E6"/>
                </a:solidFill>
                <a:latin typeface="+mj-lt"/>
              </a:rPr>
              <a:t>Load Testing - </a:t>
            </a:r>
            <a:r>
              <a:rPr lang="en-US" b="0" i="0" dirty="0">
                <a:solidFill>
                  <a:srgbClr val="334960"/>
                </a:solidFill>
                <a:effectLst/>
                <a:latin typeface="+mj-lt"/>
              </a:rPr>
              <a:t>This test determines how database behaves while being accessed by multiple users simultaneously</a:t>
            </a:r>
          </a:p>
        </p:txBody>
      </p:sp>
      <p:sp>
        <p:nvSpPr>
          <p:cNvPr id="4" name="Slide Number Placeholder 3">
            <a:extLst>
              <a:ext uri="{FF2B5EF4-FFF2-40B4-BE49-F238E27FC236}">
                <a16:creationId xmlns:a16="http://schemas.microsoft.com/office/drawing/2014/main" id="{92B74A00-26BA-4F59-8F60-2ECF1FDC5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itle 4">
            <a:extLst>
              <a:ext uri="{FF2B5EF4-FFF2-40B4-BE49-F238E27FC236}">
                <a16:creationId xmlns:a16="http://schemas.microsoft.com/office/drawing/2014/main" id="{A703DBAE-B39E-4FBF-AC2F-9BAEFACF0191}"/>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12236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1317489e665_0_33"/>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r>
              <a:rPr lang="en-US" b="1" i="0">
                <a:solidFill>
                  <a:srgbClr val="3A3A3A"/>
                </a:solidFill>
                <a:effectLst/>
                <a:latin typeface="+mn-lt"/>
              </a:rPr>
              <a:t>ACID</a:t>
            </a:r>
            <a:r>
              <a:rPr lang="en-US" i="0">
                <a:solidFill>
                  <a:srgbClr val="3A3A3A"/>
                </a:solidFill>
                <a:effectLst/>
                <a:latin typeface="+mn-lt"/>
              </a:rPr>
              <a:t> Properties Validation</a:t>
            </a:r>
            <a:endParaRPr>
              <a:latin typeface="+mn-lt"/>
            </a:endParaRPr>
          </a:p>
        </p:txBody>
      </p:sp>
      <p:sp>
        <p:nvSpPr>
          <p:cNvPr id="705" name="Google Shape;705;g1317489e665_0_3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706" name="Google Shape;706;g1317489e665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3872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B12EB4-AF57-46EE-96AF-D6CD766DE6D0}"/>
              </a:ext>
            </a:extLst>
          </p:cNvPr>
          <p:cNvSpPr>
            <a:spLocks noGrp="1"/>
          </p:cNvSpPr>
          <p:nvPr>
            <p:ph type="title"/>
          </p:nvPr>
        </p:nvSpPr>
        <p:spPr>
          <a:xfrm>
            <a:off x="430530" y="397946"/>
            <a:ext cx="10923270"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839FEC44-556E-4E0C-BF25-FE3CE20CEC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aphicFrame>
        <p:nvGraphicFramePr>
          <p:cNvPr id="5" name="Diagram 4">
            <a:extLst>
              <a:ext uri="{FF2B5EF4-FFF2-40B4-BE49-F238E27FC236}">
                <a16:creationId xmlns:a16="http://schemas.microsoft.com/office/drawing/2014/main" id="{8A68E7E2-5257-41C0-80AF-61923F965D07}"/>
              </a:ext>
            </a:extLst>
          </p:cNvPr>
          <p:cNvGraphicFramePr/>
          <p:nvPr>
            <p:extLst>
              <p:ext uri="{D42A27DB-BD31-4B8C-83A1-F6EECF244321}">
                <p14:modId xmlns:p14="http://schemas.microsoft.com/office/powerpoint/2010/main" val="1634503787"/>
              </p:ext>
            </p:extLst>
          </p:nvPr>
        </p:nvGraphicFramePr>
        <p:xfrm>
          <a:off x="316230" y="607496"/>
          <a:ext cx="114452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6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EE92-7802-4B77-A467-CC07D3494993}"/>
              </a:ext>
            </a:extLst>
          </p:cNvPr>
          <p:cNvSpPr>
            <a:spLocks noGrp="1"/>
          </p:cNvSpPr>
          <p:nvPr>
            <p:ph type="title"/>
          </p:nvPr>
        </p:nvSpPr>
        <p:spPr/>
        <p:txBody>
          <a:bodyPr/>
          <a:lstStyle/>
          <a:p>
            <a:r>
              <a:rPr lang="en-US"/>
              <a:t>ACID</a:t>
            </a:r>
          </a:p>
        </p:txBody>
      </p:sp>
      <p:sp>
        <p:nvSpPr>
          <p:cNvPr id="3" name="Text Placeholder 2">
            <a:extLst>
              <a:ext uri="{FF2B5EF4-FFF2-40B4-BE49-F238E27FC236}">
                <a16:creationId xmlns:a16="http://schemas.microsoft.com/office/drawing/2014/main" id="{3FF0DC6E-354D-4A5F-B08E-6B5175F7ED13}"/>
              </a:ext>
            </a:extLst>
          </p:cNvPr>
          <p:cNvSpPr>
            <a:spLocks noGrp="1"/>
          </p:cNvSpPr>
          <p:nvPr>
            <p:ph type="body" idx="1"/>
          </p:nvPr>
        </p:nvSpPr>
        <p:spPr/>
        <p:txBody>
          <a:bodyPr>
            <a:normAutofit/>
          </a:bodyPr>
          <a:lstStyle/>
          <a:p>
            <a:pPr algn="l" fontAlgn="base"/>
            <a:r>
              <a:rPr lang="en-US" sz="3200" b="0" i="0">
                <a:solidFill>
                  <a:srgbClr val="656565"/>
                </a:solidFill>
                <a:effectLst/>
                <a:latin typeface="Arial" panose="020B0604020202020204" pitchFamily="34" charset="0"/>
              </a:rPr>
              <a:t>Suppose Ali has an account with an amount of </a:t>
            </a:r>
            <a:r>
              <a:rPr lang="en-US" sz="3200" b="1">
                <a:solidFill>
                  <a:srgbClr val="656565"/>
                </a:solidFill>
                <a:latin typeface="Arial" panose="020B0604020202020204" pitchFamily="34" charset="0"/>
              </a:rPr>
              <a:t>RS </a:t>
            </a:r>
            <a:r>
              <a:rPr lang="en-US" sz="3200" b="1" i="0">
                <a:solidFill>
                  <a:srgbClr val="656565"/>
                </a:solidFill>
                <a:effectLst/>
                <a:latin typeface="Arial" panose="020B0604020202020204" pitchFamily="34" charset="0"/>
              </a:rPr>
              <a:t>15000. </a:t>
            </a:r>
            <a:r>
              <a:rPr lang="en-US" sz="3200" b="0" i="0">
                <a:solidFill>
                  <a:srgbClr val="656565"/>
                </a:solidFill>
                <a:effectLst/>
                <a:latin typeface="Arial" panose="020B0604020202020204" pitchFamily="34" charset="0"/>
              </a:rPr>
              <a:t>There is Baber’s account having </a:t>
            </a:r>
            <a:r>
              <a:rPr lang="en-US" sz="3200" b="1" i="0">
                <a:solidFill>
                  <a:srgbClr val="656565"/>
                </a:solidFill>
                <a:effectLst/>
                <a:latin typeface="Arial" panose="020B0604020202020204" pitchFamily="34" charset="0"/>
              </a:rPr>
              <a:t>RS 5000</a:t>
            </a:r>
            <a:r>
              <a:rPr lang="en-US" sz="3200" b="0" i="0">
                <a:solidFill>
                  <a:srgbClr val="656565"/>
                </a:solidFill>
                <a:effectLst/>
                <a:latin typeface="Arial" panose="020B0604020202020204" pitchFamily="34" charset="0"/>
              </a:rPr>
              <a:t>. We are transferring the amount of </a:t>
            </a:r>
            <a:r>
              <a:rPr lang="en-US" sz="3200" b="1" i="0">
                <a:solidFill>
                  <a:srgbClr val="656565"/>
                </a:solidFill>
                <a:effectLst/>
                <a:latin typeface="Arial" panose="020B0604020202020204" pitchFamily="34" charset="0"/>
              </a:rPr>
              <a:t>RS 10000</a:t>
            </a:r>
            <a:r>
              <a:rPr lang="en-US" sz="3200" b="0" i="0">
                <a:solidFill>
                  <a:srgbClr val="656565"/>
                </a:solidFill>
                <a:effectLst/>
                <a:latin typeface="Arial" panose="020B0604020202020204" pitchFamily="34" charset="0"/>
              </a:rPr>
              <a:t> from Ali’s account to Baber’s account. Now we see how we can ensure data reliability using ACID properties in DBMS.</a:t>
            </a:r>
          </a:p>
          <a:p>
            <a:pPr algn="l" fontAlgn="base"/>
            <a:r>
              <a:rPr lang="en-US" sz="3200" b="0" i="0">
                <a:solidFill>
                  <a:srgbClr val="656565"/>
                </a:solidFill>
                <a:effectLst/>
                <a:latin typeface="Arial" panose="020B0604020202020204" pitchFamily="34" charset="0"/>
              </a:rPr>
              <a:t>So let us have some insight over the ACID properties in DBMS.</a:t>
            </a:r>
          </a:p>
          <a:p>
            <a:endParaRPr lang="en-US" sz="3200"/>
          </a:p>
        </p:txBody>
      </p:sp>
      <p:sp>
        <p:nvSpPr>
          <p:cNvPr id="4" name="Slide Number Placeholder 3">
            <a:extLst>
              <a:ext uri="{FF2B5EF4-FFF2-40B4-BE49-F238E27FC236}">
                <a16:creationId xmlns:a16="http://schemas.microsoft.com/office/drawing/2014/main" id="{A4F67CCB-2361-4F79-A4B7-52EB8E009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0063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Atomicity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fontScale="92500" lnSpcReduction="20000"/>
          </a:bodyPr>
          <a:lstStyle/>
          <a:p>
            <a:pPr algn="l" fontAlgn="base"/>
            <a:r>
              <a:rPr lang="en-US" sz="1600" b="0" i="0" dirty="0">
                <a:solidFill>
                  <a:schemeClr val="tx1"/>
                </a:solidFill>
                <a:effectLst/>
                <a:latin typeface="+mj-lt"/>
              </a:rPr>
              <a:t>It simply says, “All or Nothing”. There is no intermediate.</a:t>
            </a:r>
          </a:p>
          <a:p>
            <a:pPr algn="l" fontAlgn="base"/>
            <a:r>
              <a:rPr lang="en-US" sz="1600" b="0" i="0" dirty="0">
                <a:solidFill>
                  <a:schemeClr val="tx1"/>
                </a:solidFill>
                <a:effectLst/>
                <a:latin typeface="+mj-lt"/>
              </a:rPr>
              <a:t>If you are doing any database transaction (set of the read/write operations), all the operations should be executed otherwise none.</a:t>
            </a:r>
          </a:p>
          <a:p>
            <a:pPr algn="l" fontAlgn="base"/>
            <a:r>
              <a:rPr lang="en-US" sz="1600" b="0" i="0" dirty="0">
                <a:solidFill>
                  <a:schemeClr val="tx1"/>
                </a:solidFill>
                <a:effectLst/>
                <a:latin typeface="+mj-lt"/>
              </a:rPr>
              <a:t>All the operation in the transaction is considered to be one unit or atomic task.</a:t>
            </a:r>
          </a:p>
          <a:p>
            <a:pPr algn="l" fontAlgn="base"/>
            <a:r>
              <a:rPr lang="en-US" sz="1600" b="0" i="0" dirty="0">
                <a:solidFill>
                  <a:schemeClr val="tx1"/>
                </a:solidFill>
                <a:effectLst/>
                <a:latin typeface="+mj-lt"/>
              </a:rPr>
              <a:t>If the system fails or any </a:t>
            </a:r>
            <a:r>
              <a:rPr lang="en-US" sz="1600" b="1" i="0" u="none" strike="noStrike" dirty="0">
                <a:solidFill>
                  <a:schemeClr val="tx1"/>
                </a:solidFill>
                <a:effectLst/>
                <a:latin typeface="+mj-lt"/>
              </a:rPr>
              <a:t>read/write conflicts</a:t>
            </a:r>
            <a:r>
              <a:rPr lang="en-US" sz="1600" b="0" i="0" dirty="0">
                <a:solidFill>
                  <a:schemeClr val="tx1"/>
                </a:solidFill>
                <a:effectLst/>
                <a:latin typeface="+mj-lt"/>
              </a:rPr>
              <a:t> occur during the transaction, the system needs to revert back to its previous state.</a:t>
            </a:r>
          </a:p>
          <a:p>
            <a:pPr algn="l" fontAlgn="base"/>
            <a:endParaRPr lang="en-US" sz="1600" b="0" i="0" dirty="0">
              <a:solidFill>
                <a:schemeClr val="tx1"/>
              </a:solidFill>
              <a:effectLst/>
              <a:latin typeface="+mj-lt"/>
            </a:endParaRPr>
          </a:p>
          <a:p>
            <a:pPr algn="l" fontAlgn="base"/>
            <a:r>
              <a:rPr lang="en-US" sz="1600" b="1" i="0" dirty="0">
                <a:solidFill>
                  <a:schemeClr val="tx1"/>
                </a:solidFill>
                <a:effectLst/>
                <a:latin typeface="+mj-lt"/>
              </a:rPr>
              <a:t>Example:</a:t>
            </a:r>
            <a:endParaRPr lang="en-US" sz="1600" b="0" i="0" dirty="0">
              <a:solidFill>
                <a:schemeClr val="tx1"/>
              </a:solidFill>
              <a:effectLst/>
              <a:latin typeface="+mj-lt"/>
            </a:endParaRPr>
          </a:p>
          <a:p>
            <a:pPr algn="l" fontAlgn="base"/>
            <a:r>
              <a:rPr lang="en-US" sz="1600" b="0" i="0" dirty="0">
                <a:solidFill>
                  <a:schemeClr val="tx1"/>
                </a:solidFill>
                <a:effectLst/>
                <a:latin typeface="+mj-lt"/>
              </a:rPr>
              <a:t>Here, the set of operations are</a:t>
            </a:r>
          </a:p>
          <a:p>
            <a:pPr algn="l" fontAlgn="base">
              <a:buFont typeface="Arial" panose="020B0604020202020204" pitchFamily="34" charset="0"/>
              <a:buChar char="•"/>
            </a:pPr>
            <a:r>
              <a:rPr lang="en-US" sz="1600" b="0" i="0" dirty="0">
                <a:solidFill>
                  <a:schemeClr val="tx1"/>
                </a:solidFill>
                <a:effectLst/>
                <a:latin typeface="+mj-lt"/>
              </a:rPr>
              <a:t>Deduct the amount of </a:t>
            </a:r>
            <a:r>
              <a:rPr lang="en-US" sz="1600" b="1" i="0" dirty="0">
                <a:solidFill>
                  <a:schemeClr val="tx1"/>
                </a:solidFill>
                <a:effectLst/>
                <a:latin typeface="+mj-lt"/>
              </a:rPr>
              <a:t>RS 10,000</a:t>
            </a:r>
            <a:r>
              <a:rPr lang="en-US" sz="1600" b="0" i="0" dirty="0">
                <a:solidFill>
                  <a:schemeClr val="tx1"/>
                </a:solidFill>
                <a:effectLst/>
                <a:latin typeface="+mj-lt"/>
              </a:rPr>
              <a:t> from </a:t>
            </a:r>
            <a:r>
              <a:rPr lang="en-US" sz="1600" b="1" i="0" dirty="0">
                <a:solidFill>
                  <a:schemeClr val="tx1"/>
                </a:solidFill>
                <a:effectLst/>
                <a:latin typeface="+mj-lt"/>
              </a:rPr>
              <a:t>Ali’s</a:t>
            </a:r>
            <a:r>
              <a:rPr lang="en-US" sz="1600" b="0" i="0" dirty="0">
                <a:solidFill>
                  <a:schemeClr val="tx1"/>
                </a:solidFill>
                <a:effectLst/>
                <a:latin typeface="+mj-lt"/>
              </a:rPr>
              <a:t> account.</a:t>
            </a:r>
          </a:p>
          <a:p>
            <a:pPr algn="l" fontAlgn="base">
              <a:buFont typeface="Arial" panose="020B0604020202020204" pitchFamily="34" charset="0"/>
              <a:buChar char="•"/>
            </a:pPr>
            <a:r>
              <a:rPr lang="en-US" sz="1600" b="0" i="0" dirty="0">
                <a:solidFill>
                  <a:schemeClr val="tx1"/>
                </a:solidFill>
                <a:effectLst/>
                <a:latin typeface="+mj-lt"/>
              </a:rPr>
              <a:t>Add amount </a:t>
            </a:r>
            <a:r>
              <a:rPr lang="en-US" sz="1600" b="1" i="0" dirty="0">
                <a:solidFill>
                  <a:schemeClr val="tx1"/>
                </a:solidFill>
                <a:effectLst/>
                <a:latin typeface="+mj-lt"/>
              </a:rPr>
              <a:t>RS10,000 </a:t>
            </a:r>
            <a:r>
              <a:rPr lang="en-US" sz="1600" b="0" i="0" dirty="0">
                <a:solidFill>
                  <a:schemeClr val="tx1"/>
                </a:solidFill>
                <a:effectLst/>
                <a:latin typeface="+mj-lt"/>
              </a:rPr>
              <a:t>to </a:t>
            </a:r>
            <a:r>
              <a:rPr lang="en-US" sz="1600" b="1" i="0" dirty="0">
                <a:solidFill>
                  <a:schemeClr val="tx1"/>
                </a:solidFill>
                <a:effectLst/>
                <a:latin typeface="+mj-lt"/>
              </a:rPr>
              <a:t>Baber’s</a:t>
            </a:r>
            <a:r>
              <a:rPr lang="en-US" sz="1600" b="0" i="0" dirty="0">
                <a:solidFill>
                  <a:schemeClr val="tx1"/>
                </a:solidFill>
                <a:effectLst/>
                <a:latin typeface="+mj-lt"/>
              </a:rPr>
              <a:t> account.</a:t>
            </a:r>
          </a:p>
          <a:p>
            <a:pPr algn="l" fontAlgn="base"/>
            <a:r>
              <a:rPr lang="en-US" sz="1600" b="0" i="0" dirty="0">
                <a:solidFill>
                  <a:schemeClr val="tx1"/>
                </a:solidFill>
                <a:effectLst/>
                <a:latin typeface="+mj-lt"/>
              </a:rPr>
              <a:t>All operations in this set should be done.</a:t>
            </a:r>
          </a:p>
          <a:p>
            <a:pPr algn="l" fontAlgn="base"/>
            <a:r>
              <a:rPr lang="en-US" sz="1600" b="0" i="0" dirty="0">
                <a:solidFill>
                  <a:schemeClr val="tx1"/>
                </a:solidFill>
                <a:effectLst/>
                <a:latin typeface="+mj-lt"/>
              </a:rPr>
              <a:t>If the system fails to add the amount in Baber’s account after deducting from Ali’s account, revert the operation on Ali’s account.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12452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Consistency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dirty="0">
                <a:solidFill>
                  <a:srgbClr val="656565"/>
                </a:solidFill>
                <a:effectLst/>
                <a:latin typeface="Arial" panose="020B0604020202020204" pitchFamily="34" charset="0"/>
              </a:rPr>
              <a:t>Every attribute in the database has some rules to ensure the stability of the database. The constraint puts on the data value should be constant before and after the execution of the transaction.</a:t>
            </a:r>
          </a:p>
          <a:p>
            <a:pPr algn="l" fontAlgn="base"/>
            <a:r>
              <a:rPr lang="en-US" b="0" i="0" dirty="0">
                <a:solidFill>
                  <a:srgbClr val="656565"/>
                </a:solidFill>
                <a:effectLst/>
                <a:latin typeface="Arial" panose="020B0604020202020204" pitchFamily="34" charset="0"/>
              </a:rPr>
              <a:t>If the system fails because of the invalid data while doing an operation, revert back the system to its previous state.</a:t>
            </a:r>
          </a:p>
          <a:p>
            <a:pPr algn="l" fontAlgn="base"/>
            <a:endParaRPr lang="en-US" b="0" i="0" dirty="0">
              <a:solidFill>
                <a:srgbClr val="656565"/>
              </a:solidFill>
              <a:effectLst/>
              <a:latin typeface="Arial" panose="020B0604020202020204" pitchFamily="34" charset="0"/>
            </a:endParaRPr>
          </a:p>
          <a:p>
            <a:pPr algn="l" fontAlgn="base"/>
            <a:r>
              <a:rPr lang="en-US" b="1" i="0" dirty="0">
                <a:solidFill>
                  <a:srgbClr val="656565"/>
                </a:solidFill>
                <a:effectLst/>
                <a:latin typeface="Arial" panose="020B0604020202020204" pitchFamily="34" charset="0"/>
              </a:rPr>
              <a:t>Example:</a:t>
            </a:r>
            <a:endParaRPr lang="en-US" b="0" i="0" dirty="0">
              <a:solidFill>
                <a:srgbClr val="656565"/>
              </a:solidFill>
              <a:effectLst/>
              <a:latin typeface="Arial" panose="020B0604020202020204" pitchFamily="34" charset="0"/>
            </a:endParaRPr>
          </a:p>
          <a:p>
            <a:pPr algn="l" fontAlgn="base"/>
            <a:r>
              <a:rPr lang="en-US" b="0" i="0" dirty="0">
                <a:solidFill>
                  <a:srgbClr val="656565"/>
                </a:solidFill>
                <a:effectLst/>
                <a:latin typeface="Arial" panose="020B0604020202020204" pitchFamily="34" charset="0"/>
              </a:rPr>
              <a:t>The total amount in Ali’s and Baber’s account should be the same before and after the transaction.  The sum of the money in Ali and Baber’s account before and after the transaction is </a:t>
            </a:r>
            <a:r>
              <a:rPr lang="en-US" b="1" i="0" dirty="0">
                <a:solidFill>
                  <a:srgbClr val="656565"/>
                </a:solidFill>
                <a:effectLst/>
                <a:latin typeface="Arial" panose="020B0604020202020204" pitchFamily="34" charset="0"/>
              </a:rPr>
              <a:t>RS 20,000</a:t>
            </a:r>
            <a:r>
              <a:rPr lang="en-US" b="0" i="0" dirty="0">
                <a:solidFill>
                  <a:srgbClr val="656565"/>
                </a:solidFill>
                <a:effectLst/>
                <a:latin typeface="Arial" panose="020B0604020202020204" pitchFamily="34" charset="0"/>
              </a:rPr>
              <a:t>. So, this transaction preserves consistency ACID properties in DBMS.</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Isolation</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lnSpcReduction="10000"/>
          </a:bodyPr>
          <a:lstStyle/>
          <a:p>
            <a:pPr algn="l" fontAlgn="base"/>
            <a:r>
              <a:rPr lang="en-US" sz="2800" b="0" i="0" dirty="0">
                <a:solidFill>
                  <a:srgbClr val="656565"/>
                </a:solidFill>
                <a:effectLst/>
                <a:latin typeface="Arial" panose="020B0604020202020204" pitchFamily="34" charset="0"/>
              </a:rPr>
              <a:t>If you are performing multiple transactions on the single database, operation from any transaction should not interfere with operation in other transactions. The execution of all transactions should be isolated from other transactions.</a:t>
            </a:r>
          </a:p>
          <a:p>
            <a:pPr algn="l" fontAlgn="base"/>
            <a:endParaRPr lang="en-US" sz="2800" b="1" i="0" dirty="0">
              <a:solidFill>
                <a:srgbClr val="656565"/>
              </a:solidFill>
              <a:effectLst/>
              <a:latin typeface="Arial" panose="020B0604020202020204" pitchFamily="34" charset="0"/>
            </a:endParaRPr>
          </a:p>
          <a:p>
            <a:pPr algn="l" fontAlgn="base"/>
            <a:r>
              <a:rPr lang="en-US" sz="2800" b="1" i="0" dirty="0">
                <a:solidFill>
                  <a:srgbClr val="656565"/>
                </a:solidFill>
                <a:effectLst/>
                <a:latin typeface="Arial" panose="020B0604020202020204" pitchFamily="34" charset="0"/>
              </a:rPr>
              <a:t>Example:</a:t>
            </a:r>
            <a:endParaRPr lang="en-US" sz="2800" b="0" i="0" dirty="0">
              <a:solidFill>
                <a:srgbClr val="656565"/>
              </a:solidFill>
              <a:effectLst/>
              <a:latin typeface="Arial" panose="020B0604020202020204" pitchFamily="34" charset="0"/>
            </a:endParaRPr>
          </a:p>
          <a:p>
            <a:pPr algn="l" fontAlgn="base"/>
            <a:r>
              <a:rPr lang="en-US" sz="2800" b="0" i="0" dirty="0">
                <a:solidFill>
                  <a:srgbClr val="656565"/>
                </a:solidFill>
                <a:effectLst/>
                <a:latin typeface="Arial" panose="020B0604020202020204" pitchFamily="34" charset="0"/>
              </a:rPr>
              <a:t>If there is any other transaction (between Haris and Ali) going, it should not make any effect on the transaction between Ali and Baber. Both the transactions should be isolated.</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637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Durability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dirty="0">
                <a:solidFill>
                  <a:srgbClr val="656565"/>
                </a:solidFill>
                <a:effectLst/>
                <a:latin typeface="Arial" panose="020B0604020202020204" pitchFamily="34" charset="0"/>
              </a:rPr>
              <a:t>All the previous three properties should be satisfied while the transaction in progress. But durability issues can happen even after the completion of the transaction.</a:t>
            </a:r>
          </a:p>
          <a:p>
            <a:pPr algn="l" fontAlgn="base"/>
            <a:r>
              <a:rPr lang="en-US" b="0" i="0" dirty="0">
                <a:solidFill>
                  <a:srgbClr val="656565"/>
                </a:solidFill>
                <a:effectLst/>
                <a:latin typeface="Arial" panose="020B0604020202020204" pitchFamily="34" charset="0"/>
              </a:rPr>
              <a:t>So, this is the ACID Property After Completion of Transaction</a:t>
            </a:r>
          </a:p>
          <a:p>
            <a:pPr algn="l" fontAlgn="base"/>
            <a:r>
              <a:rPr lang="en-US" sz="1800" b="0" i="0" dirty="0">
                <a:solidFill>
                  <a:srgbClr val="656565"/>
                </a:solidFill>
                <a:effectLst/>
                <a:latin typeface="Arial" panose="020B0604020202020204" pitchFamily="34" charset="0"/>
              </a:rPr>
              <a:t>The changes made during the transaction should exist after completion of the transaction.</a:t>
            </a:r>
          </a:p>
          <a:p>
            <a:pPr algn="l" fontAlgn="base"/>
            <a:r>
              <a:rPr lang="en-US" sz="1800" b="0" i="0" dirty="0">
                <a:solidFill>
                  <a:srgbClr val="656565"/>
                </a:solidFill>
                <a:effectLst/>
                <a:latin typeface="Arial" panose="020B0604020202020204" pitchFamily="34" charset="0"/>
              </a:rPr>
              <a:t>Sometimes it may happen as all the operation in the transaction completed but the system fails immediately. In that case, changes made while transactions should persist. The system should return to its previous stable state.</a:t>
            </a:r>
          </a:p>
          <a:p>
            <a:pPr algn="l" fontAlgn="base"/>
            <a:r>
              <a:rPr lang="en-US" sz="1800" b="1" i="0" dirty="0">
                <a:solidFill>
                  <a:srgbClr val="656565"/>
                </a:solidFill>
                <a:effectLst/>
                <a:latin typeface="Arial" panose="020B0604020202020204" pitchFamily="34" charset="0"/>
              </a:rPr>
              <a:t>Example:</a:t>
            </a:r>
            <a:endParaRPr lang="en-US" sz="1800" b="0" i="0" dirty="0">
              <a:solidFill>
                <a:srgbClr val="656565"/>
              </a:solidFill>
              <a:effectLst/>
              <a:latin typeface="Arial" panose="020B0604020202020204" pitchFamily="34" charset="0"/>
            </a:endParaRPr>
          </a:p>
          <a:p>
            <a:pPr algn="l" fontAlgn="base"/>
            <a:r>
              <a:rPr lang="en-US" sz="1800" b="0" i="0" dirty="0">
                <a:solidFill>
                  <a:srgbClr val="656565"/>
                </a:solidFill>
                <a:effectLst/>
                <a:latin typeface="Arial" panose="020B0604020202020204" pitchFamily="34" charset="0"/>
              </a:rPr>
              <a:t>It may happen. A system gets crashed after completion of all the operations. If the system restarts it should preserve the stable state. An amount in Ali and Baber’s account should be the same before and after the system gets a restart.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47726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Keys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extLst>
      <p:ext uri="{BB962C8B-B14F-4D97-AF65-F5344CB8AC3E}">
        <p14:creationId xmlns:p14="http://schemas.microsoft.com/office/powerpoint/2010/main" val="82889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g1317153c932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SQA</a:t>
            </a:r>
            <a:endParaRPr dirty="0"/>
          </a:p>
        </p:txBody>
      </p:sp>
      <p:sp>
        <p:nvSpPr>
          <p:cNvPr id="172" name="Google Shape;172;g1317153c93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 name="TextBox 5">
            <a:extLst>
              <a:ext uri="{FF2B5EF4-FFF2-40B4-BE49-F238E27FC236}">
                <a16:creationId xmlns:a16="http://schemas.microsoft.com/office/drawing/2014/main" id="{639407F0-DC32-4775-B7AF-CE9C4BE3D0D8}"/>
              </a:ext>
            </a:extLst>
          </p:cNvPr>
          <p:cNvSpPr txBox="1"/>
          <p:nvPr/>
        </p:nvSpPr>
        <p:spPr>
          <a:xfrm>
            <a:off x="1238250" y="3121223"/>
            <a:ext cx="6096000" cy="584775"/>
          </a:xfrm>
          <a:prstGeom prst="rect">
            <a:avLst/>
          </a:prstGeom>
          <a:noFill/>
        </p:spPr>
        <p:txBody>
          <a:bodyPr wrap="square">
            <a:spAutoFit/>
          </a:bodyPr>
          <a:lstStyle/>
          <a:p>
            <a:r>
              <a:rPr lang="en-US" sz="3200" b="1" dirty="0">
                <a:solidFill>
                  <a:schemeClr val="bg1"/>
                </a:solidFill>
              </a:rPr>
              <a:t>What you will learn Today</a:t>
            </a:r>
          </a:p>
        </p:txBody>
      </p:sp>
      <p:sp>
        <p:nvSpPr>
          <p:cNvPr id="8" name="TextBox 7">
            <a:extLst>
              <a:ext uri="{FF2B5EF4-FFF2-40B4-BE49-F238E27FC236}">
                <a16:creationId xmlns:a16="http://schemas.microsoft.com/office/drawing/2014/main" id="{A2C78644-8308-48EE-B55A-D3EAF1C8B73A}"/>
              </a:ext>
            </a:extLst>
          </p:cNvPr>
          <p:cNvSpPr txBox="1"/>
          <p:nvPr/>
        </p:nvSpPr>
        <p:spPr>
          <a:xfrm>
            <a:off x="990600" y="4035240"/>
            <a:ext cx="8020050" cy="1544012"/>
          </a:xfrm>
          <a:prstGeom prst="rect">
            <a:avLst/>
          </a:prstGeom>
          <a:noFill/>
        </p:spPr>
        <p:txBody>
          <a:bodyPr wrap="square">
            <a:spAutoFit/>
          </a:bodyPr>
          <a:lstStyle/>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Types of 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Functions, Joins with examples</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designs and relationships</a:t>
            </a:r>
          </a:p>
          <a:p>
            <a:pPr marL="384048" lvl="1" indent="-182880">
              <a:lnSpc>
                <a:spcPct val="90000"/>
              </a:lnSpc>
              <a:spcBef>
                <a:spcPts val="400"/>
              </a:spcBef>
              <a:buClr>
                <a:schemeClr val="accent3"/>
              </a:buClr>
              <a:buSzPts val="1800"/>
              <a:buFont typeface="Noto Sans Symbols"/>
              <a:buChar char="►"/>
            </a:pPr>
            <a:endParaRPr lang="en-US" sz="1800" dirty="0">
              <a:solidFill>
                <a:schemeClr val="bg1"/>
              </a:solidFill>
            </a:endParaRPr>
          </a:p>
        </p:txBody>
      </p:sp>
    </p:spTree>
    <p:extLst>
      <p:ext uri="{BB962C8B-B14F-4D97-AF65-F5344CB8AC3E}">
        <p14:creationId xmlns:p14="http://schemas.microsoft.com/office/powerpoint/2010/main" val="234106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5B93-7F43-4CD5-9402-C2BC5E4B86A7}"/>
              </a:ext>
            </a:extLst>
          </p:cNvPr>
          <p:cNvSpPr>
            <a:spLocks noGrp="1"/>
          </p:cNvSpPr>
          <p:nvPr>
            <p:ph type="title"/>
          </p:nvPr>
        </p:nvSpPr>
        <p:spPr>
          <a:xfrm>
            <a:off x="1026953" y="391378"/>
            <a:ext cx="10326847"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4B4802D5-E652-4439-A07E-AE90218FA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B5E3E4A1-087C-40B4-A793-574BA78E672B}"/>
              </a:ext>
            </a:extLst>
          </p:cNvPr>
          <p:cNvSpPr>
            <a:spLocks noGrp="1"/>
          </p:cNvSpPr>
          <p:nvPr>
            <p:ph type="title" idx="2"/>
          </p:nvPr>
        </p:nvSpPr>
        <p:spPr/>
        <p:txBody>
          <a:bodyPr>
            <a:normAutofit fontScale="90000"/>
          </a:bodyPr>
          <a:lstStyle/>
          <a:p>
            <a:r>
              <a:rPr lang="en-US"/>
              <a:t>Database Keys</a:t>
            </a:r>
          </a:p>
        </p:txBody>
      </p:sp>
      <p:grpSp>
        <p:nvGrpSpPr>
          <p:cNvPr id="7" name="Group 6">
            <a:extLst>
              <a:ext uri="{FF2B5EF4-FFF2-40B4-BE49-F238E27FC236}">
                <a16:creationId xmlns:a16="http://schemas.microsoft.com/office/drawing/2014/main" id="{0CF546F3-0E27-4CB2-BB44-9D1493754333}"/>
              </a:ext>
            </a:extLst>
          </p:cNvPr>
          <p:cNvGrpSpPr/>
          <p:nvPr/>
        </p:nvGrpSpPr>
        <p:grpSpPr>
          <a:xfrm>
            <a:off x="2099180" y="286600"/>
            <a:ext cx="8239542" cy="5962737"/>
            <a:chOff x="2274831" y="393502"/>
            <a:chExt cx="7885785" cy="5667375"/>
          </a:xfrm>
        </p:grpSpPr>
        <p:pic>
          <p:nvPicPr>
            <p:cNvPr id="4098" name="Picture 2" descr="SQL Commands Tutorial - List of SQL Commands with Example | Edureka">
              <a:extLst>
                <a:ext uri="{FF2B5EF4-FFF2-40B4-BE49-F238E27FC236}">
                  <a16:creationId xmlns:a16="http://schemas.microsoft.com/office/drawing/2014/main" id="{39720D79-FA1D-44C0-A578-107857E56F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2274831" y="393502"/>
              <a:ext cx="7885785" cy="5667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0421A-029D-4439-AC14-4F18D6768721}"/>
                </a:ext>
              </a:extLst>
            </p:cNvPr>
            <p:cNvSpPr txBox="1"/>
            <p:nvPr/>
          </p:nvSpPr>
          <p:spPr>
            <a:xfrm>
              <a:off x="9086850" y="5753100"/>
              <a:ext cx="914400" cy="307777"/>
            </a:xfrm>
            <a:prstGeom prst="rect">
              <a:avLst/>
            </a:prstGeom>
            <a:solidFill>
              <a:srgbClr val="F2F2F2"/>
            </a:solidFill>
          </p:spPr>
          <p:txBody>
            <a:bodyPr wrap="square" rtlCol="0">
              <a:spAutoFit/>
            </a:bodyPr>
            <a:lstStyle/>
            <a:p>
              <a:endParaRPr lang="en-US"/>
            </a:p>
          </p:txBody>
        </p:sp>
      </p:grpSp>
    </p:spTree>
    <p:extLst>
      <p:ext uri="{BB962C8B-B14F-4D97-AF65-F5344CB8AC3E}">
        <p14:creationId xmlns:p14="http://schemas.microsoft.com/office/powerpoint/2010/main" val="90822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SQL</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21</a:t>
            </a:fld>
            <a:endParaRPr/>
          </a:p>
        </p:txBody>
      </p:sp>
    </p:spTree>
    <p:extLst>
      <p:ext uri="{BB962C8B-B14F-4D97-AF65-F5344CB8AC3E}">
        <p14:creationId xmlns:p14="http://schemas.microsoft.com/office/powerpoint/2010/main" val="1154297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76FA-6192-40D7-B0BB-49DE73332B12}"/>
              </a:ext>
            </a:extLst>
          </p:cNvPr>
          <p:cNvSpPr>
            <a:spLocks noGrp="1"/>
          </p:cNvSpPr>
          <p:nvPr>
            <p:ph type="title"/>
          </p:nvPr>
        </p:nvSpPr>
        <p:spPr/>
        <p:txBody>
          <a:bodyPr/>
          <a:lstStyle/>
          <a:p>
            <a:r>
              <a:rPr lang="en-US"/>
              <a:t>Database Joins</a:t>
            </a:r>
          </a:p>
        </p:txBody>
      </p:sp>
      <p:sp>
        <p:nvSpPr>
          <p:cNvPr id="3" name="Text Placeholder 2">
            <a:extLst>
              <a:ext uri="{FF2B5EF4-FFF2-40B4-BE49-F238E27FC236}">
                <a16:creationId xmlns:a16="http://schemas.microsoft.com/office/drawing/2014/main" id="{8849C7AE-4CC5-4F86-83B4-146BCA84EA46}"/>
              </a:ext>
            </a:extLst>
          </p:cNvPr>
          <p:cNvSpPr>
            <a:spLocks noGrp="1"/>
          </p:cNvSpPr>
          <p:nvPr>
            <p:ph type="body" idx="1"/>
          </p:nvPr>
        </p:nvSpPr>
        <p:spPr>
          <a:xfrm>
            <a:off x="1066800" y="1885950"/>
            <a:ext cx="10877550" cy="4470400"/>
          </a:xfrm>
        </p:spPr>
        <p:txBody>
          <a:bodyPr>
            <a:normAutofit lnSpcReduction="10000"/>
          </a:bodyPr>
          <a:lstStyle/>
          <a:p>
            <a:pPr marL="114300" indent="0">
              <a:lnSpc>
                <a:spcPct val="120000"/>
              </a:lnSpc>
              <a:buNone/>
            </a:pPr>
            <a:r>
              <a:rPr lang="en-US" sz="1600" i="0" dirty="0">
                <a:solidFill>
                  <a:schemeClr val="tx1"/>
                </a:solidFill>
                <a:effectLst/>
                <a:latin typeface="+mj-lt"/>
              </a:rPr>
              <a:t>JOIN is an SQL clause used to query and </a:t>
            </a:r>
            <a:r>
              <a:rPr lang="en-US" sz="1600" i="0" u="sng" dirty="0">
                <a:solidFill>
                  <a:schemeClr val="tx1"/>
                </a:solidFill>
                <a:effectLst/>
                <a:latin typeface="+mj-lt"/>
              </a:rPr>
              <a:t>access data from multiple tables</a:t>
            </a:r>
            <a:r>
              <a:rPr lang="en-US" sz="1600" i="0" dirty="0">
                <a:solidFill>
                  <a:schemeClr val="tx1"/>
                </a:solidFill>
                <a:effectLst/>
                <a:latin typeface="+mj-lt"/>
              </a:rPr>
              <a:t>, based on </a:t>
            </a:r>
            <a:r>
              <a:rPr lang="en-US" sz="1600" i="0" u="sng" dirty="0">
                <a:solidFill>
                  <a:schemeClr val="tx1"/>
                </a:solidFill>
                <a:effectLst/>
                <a:latin typeface="+mj-lt"/>
              </a:rPr>
              <a:t>logical relationships between those tables</a:t>
            </a:r>
          </a:p>
          <a:p>
            <a:pPr marL="114300" indent="0" algn="l">
              <a:lnSpc>
                <a:spcPct val="120000"/>
              </a:lnSpc>
              <a:buNone/>
            </a:pPr>
            <a:r>
              <a:rPr lang="en-US" sz="1400" b="1" i="0" dirty="0">
                <a:solidFill>
                  <a:schemeClr val="tx1"/>
                </a:solidFill>
                <a:effectLst/>
                <a:latin typeface="+mj-lt"/>
              </a:rPr>
              <a:t>Different types of JOINS in SQL Server</a:t>
            </a:r>
          </a:p>
          <a:p>
            <a:pPr algn="l">
              <a:lnSpc>
                <a:spcPct val="120000"/>
              </a:lnSpc>
              <a:buFont typeface="Arial" panose="020B0604020202020204" pitchFamily="34" charset="0"/>
              <a:buChar char="•"/>
            </a:pPr>
            <a:r>
              <a:rPr lang="en-US" sz="1900" b="1" dirty="0">
                <a:solidFill>
                  <a:srgbClr val="00B0F0"/>
                </a:solidFill>
                <a:latin typeface="+mj-lt"/>
              </a:rPr>
              <a:t>INNER JOIN </a:t>
            </a:r>
            <a:r>
              <a:rPr lang="en-US" sz="1900" b="0" i="0" dirty="0">
                <a:solidFill>
                  <a:srgbClr val="656871"/>
                </a:solidFill>
                <a:effectLst/>
                <a:latin typeface="+mj-lt"/>
              </a:rPr>
              <a:t>creates a result table by </a:t>
            </a:r>
            <a:r>
              <a:rPr lang="en-US" sz="1900" i="1" u="sng" dirty="0">
                <a:solidFill>
                  <a:schemeClr val="accent2">
                    <a:lumMod val="50000"/>
                  </a:schemeClr>
                </a:solidFill>
                <a:effectLst/>
                <a:latin typeface="+mj-lt"/>
              </a:rPr>
              <a:t>combining rows that have matching values</a:t>
            </a:r>
            <a:r>
              <a:rPr lang="en-US" sz="1900" b="0" i="0" dirty="0">
                <a:solidFill>
                  <a:srgbClr val="656871"/>
                </a:solidFill>
                <a:effectLst/>
                <a:latin typeface="+mj-lt"/>
              </a:rPr>
              <a:t> in two or more tables.</a:t>
            </a:r>
          </a:p>
          <a:p>
            <a:pPr>
              <a:lnSpc>
                <a:spcPct val="120000"/>
              </a:lnSpc>
              <a:buFont typeface="Arial" panose="020B0604020202020204" pitchFamily="34" charset="0"/>
              <a:buChar char="•"/>
            </a:pPr>
            <a:r>
              <a:rPr lang="en-US" sz="1900" b="1" dirty="0">
                <a:solidFill>
                  <a:srgbClr val="00B0F0"/>
                </a:solidFill>
                <a:latin typeface="+mj-lt"/>
              </a:rPr>
              <a:t>LEFT OUTER JOIN </a:t>
            </a:r>
            <a:r>
              <a:rPr lang="en-US" sz="1900" b="0" i="0" dirty="0">
                <a:solidFill>
                  <a:srgbClr val="656871"/>
                </a:solidFill>
                <a:effectLst/>
                <a:latin typeface="+mj-lt"/>
              </a:rPr>
              <a:t>creates a result table and includes into it all the records from the </a:t>
            </a:r>
            <a:r>
              <a:rPr lang="en-US" sz="1900" b="0" i="1" u="sng" dirty="0">
                <a:solidFill>
                  <a:schemeClr val="accent2">
                    <a:lumMod val="50000"/>
                  </a:schemeClr>
                </a:solidFill>
                <a:effectLst/>
                <a:latin typeface="+mj-lt"/>
              </a:rPr>
              <a:t>left table and only matching rows from the left table.</a:t>
            </a:r>
            <a:endParaRPr lang="en-US" sz="1900" b="0" i="0" dirty="0">
              <a:solidFill>
                <a:srgbClr val="656871"/>
              </a:solidFill>
              <a:effectLst/>
              <a:latin typeface="+mj-lt"/>
            </a:endParaRPr>
          </a:p>
          <a:p>
            <a:pPr algn="l">
              <a:lnSpc>
                <a:spcPct val="120000"/>
              </a:lnSpc>
              <a:buFont typeface="Arial" panose="020B0604020202020204" pitchFamily="34" charset="0"/>
              <a:buChar char="•"/>
            </a:pPr>
            <a:r>
              <a:rPr lang="en-US" sz="1900" b="1" dirty="0">
                <a:solidFill>
                  <a:srgbClr val="00B0F0"/>
                </a:solidFill>
                <a:latin typeface="+mj-lt"/>
              </a:rPr>
              <a:t>RIGHT OUTER JOIN </a:t>
            </a:r>
            <a:r>
              <a:rPr lang="en-US" sz="1900" b="0" i="0" dirty="0">
                <a:solidFill>
                  <a:srgbClr val="656871"/>
                </a:solidFill>
                <a:effectLst/>
                <a:latin typeface="+mj-lt"/>
              </a:rPr>
              <a:t>creates a result table and includes into it all the records from the </a:t>
            </a:r>
            <a:r>
              <a:rPr lang="en-US" sz="1900" b="0" i="1" u="sng" dirty="0">
                <a:solidFill>
                  <a:schemeClr val="accent2">
                    <a:lumMod val="50000"/>
                  </a:schemeClr>
                </a:solidFill>
                <a:effectLst/>
                <a:latin typeface="+mj-lt"/>
              </a:rPr>
              <a:t>right table and only matching rows from the left table.</a:t>
            </a:r>
          </a:p>
          <a:p>
            <a:pPr algn="l">
              <a:lnSpc>
                <a:spcPct val="120000"/>
              </a:lnSpc>
              <a:buFont typeface="Arial" panose="020B0604020202020204" pitchFamily="34" charset="0"/>
              <a:buChar char="•"/>
            </a:pPr>
            <a:r>
              <a:rPr lang="en-US" sz="1900" b="1" dirty="0">
                <a:solidFill>
                  <a:srgbClr val="00B0F0"/>
                </a:solidFill>
                <a:latin typeface="+mj-lt"/>
              </a:rPr>
              <a:t>CROSS JOIN </a:t>
            </a:r>
            <a:r>
              <a:rPr lang="en-US" sz="1900" b="0" i="0" dirty="0">
                <a:solidFill>
                  <a:srgbClr val="656871"/>
                </a:solidFill>
                <a:effectLst/>
                <a:latin typeface="+mj-lt"/>
              </a:rPr>
              <a:t>creates a result table containing </a:t>
            </a:r>
            <a:r>
              <a:rPr lang="en-US" sz="1900" b="0" i="1" u="sng" dirty="0">
                <a:solidFill>
                  <a:schemeClr val="accent2">
                    <a:lumMod val="50000"/>
                  </a:schemeClr>
                </a:solidFill>
                <a:effectLst/>
                <a:latin typeface="+mj-lt"/>
              </a:rPr>
              <a:t>paired combination </a:t>
            </a:r>
            <a:r>
              <a:rPr lang="en-US" sz="1900" b="0" i="0" dirty="0">
                <a:solidFill>
                  <a:srgbClr val="656871"/>
                </a:solidFill>
                <a:effectLst/>
                <a:latin typeface="+mj-lt"/>
              </a:rPr>
              <a:t>of each row of the first table with each row of the second table.</a:t>
            </a:r>
          </a:p>
        </p:txBody>
      </p:sp>
      <p:sp>
        <p:nvSpPr>
          <p:cNvPr id="4" name="Slide Number Placeholder 3">
            <a:extLst>
              <a:ext uri="{FF2B5EF4-FFF2-40B4-BE49-F238E27FC236}">
                <a16:creationId xmlns:a16="http://schemas.microsoft.com/office/drawing/2014/main" id="{B5DCE456-64E3-43F0-B8E2-02FD6B52E1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Title 4">
            <a:extLst>
              <a:ext uri="{FF2B5EF4-FFF2-40B4-BE49-F238E27FC236}">
                <a16:creationId xmlns:a16="http://schemas.microsoft.com/office/drawing/2014/main" id="{5CE1EA58-22F3-4167-AFFC-BF9869B4DF8D}"/>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1732932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276FA-6192-40D7-B0BB-49DE73332B12}"/>
              </a:ext>
            </a:extLst>
          </p:cNvPr>
          <p:cNvSpPr>
            <a:spLocks noGrp="1"/>
          </p:cNvSpPr>
          <p:nvPr>
            <p:ph type="title"/>
          </p:nvPr>
        </p:nvSpPr>
        <p:spPr/>
        <p:txBody>
          <a:bodyPr/>
          <a:lstStyle/>
          <a:p>
            <a:r>
              <a:rPr lang="en-US"/>
              <a:t>Database Joins</a:t>
            </a:r>
          </a:p>
        </p:txBody>
      </p:sp>
      <p:sp>
        <p:nvSpPr>
          <p:cNvPr id="3" name="Text Placeholder 2">
            <a:extLst>
              <a:ext uri="{FF2B5EF4-FFF2-40B4-BE49-F238E27FC236}">
                <a16:creationId xmlns:a16="http://schemas.microsoft.com/office/drawing/2014/main" id="{8849C7AE-4CC5-4F86-83B4-146BCA84EA46}"/>
              </a:ext>
            </a:extLst>
          </p:cNvPr>
          <p:cNvSpPr>
            <a:spLocks noGrp="1"/>
          </p:cNvSpPr>
          <p:nvPr>
            <p:ph type="body" idx="1"/>
          </p:nvPr>
        </p:nvSpPr>
        <p:spPr>
          <a:xfrm>
            <a:off x="1097280" y="2895600"/>
            <a:ext cx="10058400" cy="2973494"/>
          </a:xfrm>
        </p:spPr>
        <p:txBody>
          <a:bodyPr>
            <a:normAutofit/>
          </a:bodyPr>
          <a:lstStyle/>
          <a:p>
            <a:pPr algn="ctr"/>
            <a:r>
              <a:rPr lang="en-US" sz="3200">
                <a:hlinkClick r:id="rId2"/>
              </a:rPr>
              <a:t>SQL JOINS </a:t>
            </a:r>
          </a:p>
          <a:p>
            <a:pPr algn="ctr"/>
            <a:r>
              <a:rPr lang="en-US" sz="3200">
                <a:hlinkClick r:id="rId2"/>
              </a:rPr>
              <a:t>LINK</a:t>
            </a:r>
            <a:endParaRPr lang="en-US" sz="3200"/>
          </a:p>
        </p:txBody>
      </p:sp>
      <p:sp>
        <p:nvSpPr>
          <p:cNvPr id="4" name="Slide Number Placeholder 3">
            <a:extLst>
              <a:ext uri="{FF2B5EF4-FFF2-40B4-BE49-F238E27FC236}">
                <a16:creationId xmlns:a16="http://schemas.microsoft.com/office/drawing/2014/main" id="{B5DCE456-64E3-43F0-B8E2-02FD6B52E1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5" name="Title 4">
            <a:extLst>
              <a:ext uri="{FF2B5EF4-FFF2-40B4-BE49-F238E27FC236}">
                <a16:creationId xmlns:a16="http://schemas.microsoft.com/office/drawing/2014/main" id="{5CE1EA58-22F3-4167-AFFC-BF9869B4DF8D}"/>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4222640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11" name="TextBox 10">
            <a:extLst>
              <a:ext uri="{FF2B5EF4-FFF2-40B4-BE49-F238E27FC236}">
                <a16:creationId xmlns:a16="http://schemas.microsoft.com/office/drawing/2014/main" id="{BABCC3A1-8670-4ED8-B1A8-7C559674BBDE}"/>
              </a:ext>
            </a:extLst>
          </p:cNvPr>
          <p:cNvSpPr txBox="1"/>
          <p:nvPr/>
        </p:nvSpPr>
        <p:spPr>
          <a:xfrm>
            <a:off x="1014883" y="2630576"/>
            <a:ext cx="10548466" cy="2185214"/>
          </a:xfrm>
          <a:prstGeom prst="rect">
            <a:avLst/>
          </a:prstGeom>
          <a:noFill/>
        </p:spPr>
        <p:txBody>
          <a:bodyPr wrap="square">
            <a:spAutoFit/>
          </a:bodyPr>
          <a:lstStyle/>
          <a:p>
            <a:pPr algn="ctr"/>
            <a:r>
              <a:rPr lang="en-US" sz="3600" b="0" i="0" dirty="0">
                <a:solidFill>
                  <a:schemeClr val="tx1"/>
                </a:solidFill>
                <a:effectLst/>
                <a:latin typeface="Arial" panose="020B0604020202020204" pitchFamily="34" charset="0"/>
                <a:cs typeface="Arial" panose="020B0604020202020204" pitchFamily="34" charset="0"/>
              </a:rPr>
              <a:t>Use this link for practicing JOINS</a:t>
            </a:r>
            <a:endParaRPr lang="en-US" sz="3600" b="0" i="0" dirty="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algn="ctr"/>
            <a:endParaRPr lang="en-US" sz="4000" b="0" i="0" dirty="0">
              <a:solidFill>
                <a:srgbClr val="ED1B24"/>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pPr algn="ctr"/>
            <a:r>
              <a:rPr lang="en-US" sz="4000" b="0" i="0" dirty="0">
                <a:solidFill>
                  <a:srgbClr val="0070C0"/>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https://www.w3schools.com/sql/sql_join.asp</a:t>
            </a:r>
            <a:endParaRPr lang="en-US" sz="4000" b="0" i="0" dirty="0">
              <a:solidFill>
                <a:srgbClr val="0070C0"/>
              </a:solidFill>
              <a:effectLst/>
              <a:latin typeface="Arial" panose="020B0604020202020204" pitchFamily="34" charset="0"/>
              <a:cs typeface="Arial" panose="020B0604020202020204" pitchFamily="34" charset="0"/>
            </a:endParaRPr>
          </a:p>
          <a:p>
            <a:pPr algn="ctr"/>
            <a:endParaRPr lang="en-US" sz="2000" b="0" i="0" dirty="0">
              <a:solidFill>
                <a:srgbClr val="222222"/>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B0BE2B7-BF6C-44F8-90B2-639706FA887A}"/>
              </a:ext>
            </a:extLst>
          </p:cNvPr>
          <p:cNvSpPr txBox="1"/>
          <p:nvPr/>
        </p:nvSpPr>
        <p:spPr>
          <a:xfrm>
            <a:off x="1014883" y="1090016"/>
            <a:ext cx="7224765" cy="646331"/>
          </a:xfrm>
          <a:prstGeom prst="rect">
            <a:avLst/>
          </a:prstGeom>
          <a:noFill/>
        </p:spPr>
        <p:txBody>
          <a:bodyPr wrap="square" rtlCol="0">
            <a:spAutoFit/>
          </a:bodyPr>
          <a:lstStyle/>
          <a:p>
            <a:r>
              <a:rPr lang="en-US" sz="3600" b="1"/>
              <a:t>Class Activity (JOINS)</a:t>
            </a:r>
          </a:p>
        </p:txBody>
      </p:sp>
    </p:spTree>
    <p:extLst>
      <p:ext uri="{BB962C8B-B14F-4D97-AF65-F5344CB8AC3E}">
        <p14:creationId xmlns:p14="http://schemas.microsoft.com/office/powerpoint/2010/main" val="46103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Constraints </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graphicFrame>
        <p:nvGraphicFramePr>
          <p:cNvPr id="6" name="Diagram 5">
            <a:extLst>
              <a:ext uri="{FF2B5EF4-FFF2-40B4-BE49-F238E27FC236}">
                <a16:creationId xmlns:a16="http://schemas.microsoft.com/office/drawing/2014/main" id="{1F0A8915-4C68-4FE5-AF84-F882389170D2}"/>
              </a:ext>
            </a:extLst>
          </p:cNvPr>
          <p:cNvGraphicFramePr/>
          <p:nvPr>
            <p:extLst>
              <p:ext uri="{D42A27DB-BD31-4B8C-83A1-F6EECF244321}">
                <p14:modId xmlns:p14="http://schemas.microsoft.com/office/powerpoint/2010/main" val="1512432640"/>
              </p:ext>
            </p:extLst>
          </p:nvPr>
        </p:nvGraphicFramePr>
        <p:xfrm>
          <a:off x="1097280" y="1943946"/>
          <a:ext cx="10648145" cy="42058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334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Constraints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lstStyle/>
          <a:p>
            <a:r>
              <a:rPr lang="en-US" sz="2000" b="0" i="0">
                <a:solidFill>
                  <a:schemeClr val="tx1"/>
                </a:solidFill>
                <a:effectLst/>
                <a:latin typeface="Arial" panose="020B0604020202020204" pitchFamily="34" charset="0"/>
                <a:cs typeface="Arial" panose="020B0604020202020204" pitchFamily="34" charset="0"/>
              </a:rPr>
              <a:t>Use this link for practicing Function Queries</a:t>
            </a:r>
            <a:endParaRPr lang="en-US" sz="2000" b="0" i="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endParaRPr lang="en-US"/>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36320" y="3059668"/>
            <a:ext cx="10119360" cy="2616101"/>
          </a:xfrm>
          <a:prstGeom prst="rect">
            <a:avLst/>
          </a:prstGeom>
          <a:noFill/>
        </p:spPr>
        <p:txBody>
          <a:bodyPr wrap="square">
            <a:spAutoFit/>
          </a:bodyPr>
          <a:lstStyle/>
          <a:p>
            <a:pPr algn="ctr"/>
            <a:r>
              <a:rPr lang="en-US" sz="3600">
                <a:hlinkClick r:id="rId3"/>
              </a:rPr>
              <a:t>http://www-db.deis.unibo.it/courses/TW/DOCS/w3schools/sql/sql_constraints.asp.html#gsc.tab=0</a:t>
            </a:r>
            <a:endParaRPr lang="en-US" sz="3600"/>
          </a:p>
          <a:p>
            <a:pPr algn="ctr"/>
            <a:endParaRPr lang="en-US" sz="2800"/>
          </a:p>
          <a:p>
            <a:endParaRPr lang="en-US" sz="2800"/>
          </a:p>
        </p:txBody>
      </p:sp>
    </p:spTree>
    <p:extLst>
      <p:ext uri="{BB962C8B-B14F-4D97-AF65-F5344CB8AC3E}">
        <p14:creationId xmlns:p14="http://schemas.microsoft.com/office/powerpoint/2010/main" val="126804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SQL Functions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normAutofit/>
          </a:bodyPr>
          <a:lstStyle/>
          <a:p>
            <a:pPr marL="114300" indent="0" algn="l">
              <a:buNone/>
            </a:pPr>
            <a:r>
              <a:rPr lang="en-US" sz="1600" b="0" i="0">
                <a:solidFill>
                  <a:srgbClr val="000000"/>
                </a:solidFill>
                <a:effectLst/>
                <a:latin typeface="+mj-lt"/>
              </a:rPr>
              <a:t>SQL has many built-in functions for performing calculations on data.</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97281" y="2325608"/>
            <a:ext cx="10161270" cy="3293209"/>
          </a:xfrm>
          <a:prstGeom prst="rect">
            <a:avLst/>
          </a:prstGeom>
          <a:solidFill>
            <a:schemeClr val="bg2">
              <a:lumMod val="20000"/>
              <a:lumOff val="80000"/>
            </a:schemeClr>
          </a:solidFill>
        </p:spPr>
        <p:txBody>
          <a:bodyPr wrap="square">
            <a:spAutoFit/>
          </a:bodyPr>
          <a:lstStyle/>
          <a:p>
            <a:pPr algn="l"/>
            <a:r>
              <a:rPr lang="en-US" sz="1600" b="1" i="0" dirty="0">
                <a:solidFill>
                  <a:schemeClr val="bg1">
                    <a:lumMod val="10000"/>
                  </a:schemeClr>
                </a:solidFill>
                <a:effectLst/>
                <a:latin typeface="+mj-lt"/>
              </a:rPr>
              <a:t>Useful aggregate functions:</a:t>
            </a:r>
          </a:p>
          <a:p>
            <a:pPr marL="285750" indent="-285750" algn="l">
              <a:buFont typeface="Arial" panose="020B0604020202020204" pitchFamily="34" charset="0"/>
              <a:buChar char="•"/>
            </a:pPr>
            <a:r>
              <a:rPr lang="en-US" sz="1600" i="0" dirty="0">
                <a:solidFill>
                  <a:schemeClr val="bg1">
                    <a:lumMod val="10000"/>
                  </a:schemeClr>
                </a:solidFill>
                <a:effectLst/>
                <a:latin typeface="+mj-lt"/>
              </a:rPr>
              <a:t>AVG() - Returns the average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COUNT() - Returns the number of rows</a:t>
            </a:r>
          </a:p>
          <a:p>
            <a:pPr marL="285750" indent="-285750" algn="l">
              <a:buFont typeface="Arial" panose="020B0604020202020204" pitchFamily="34" charset="0"/>
              <a:buChar char="•"/>
            </a:pPr>
            <a:r>
              <a:rPr lang="en-US" sz="1600" i="0" dirty="0">
                <a:solidFill>
                  <a:schemeClr val="bg1">
                    <a:lumMod val="10000"/>
                  </a:schemeClr>
                </a:solidFill>
                <a:effectLst/>
                <a:latin typeface="+mj-lt"/>
              </a:rPr>
              <a:t>MAX() - Returns the largest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MIN() - Returns the smallest value</a:t>
            </a:r>
          </a:p>
          <a:p>
            <a:pPr marL="285750" indent="-285750" algn="l">
              <a:buFont typeface="Arial" panose="020B0604020202020204" pitchFamily="34" charset="0"/>
              <a:buChar char="•"/>
            </a:pPr>
            <a:r>
              <a:rPr lang="en-US" sz="1600" i="0" dirty="0">
                <a:solidFill>
                  <a:schemeClr val="bg1">
                    <a:lumMod val="10000"/>
                  </a:schemeClr>
                </a:solidFill>
                <a:effectLst/>
                <a:latin typeface="+mj-lt"/>
              </a:rPr>
              <a:t>SUM() - Returns the sum</a:t>
            </a:r>
          </a:p>
          <a:p>
            <a:pPr algn="l"/>
            <a:r>
              <a:rPr lang="en-US" sz="1600" b="1" i="0" dirty="0">
                <a:solidFill>
                  <a:schemeClr val="bg1">
                    <a:lumMod val="10000"/>
                  </a:schemeClr>
                </a:solidFill>
                <a:effectLst/>
                <a:latin typeface="+mj-lt"/>
              </a:rPr>
              <a:t>Useful scalar functions:</a:t>
            </a:r>
          </a:p>
          <a:p>
            <a:pPr marL="285750" indent="-285750" algn="l">
              <a:buFont typeface="Arial" panose="020B0604020202020204" pitchFamily="34" charset="0"/>
              <a:buChar char="•"/>
            </a:pPr>
            <a:r>
              <a:rPr lang="en-US" sz="1600" i="0" dirty="0">
                <a:solidFill>
                  <a:schemeClr val="bg1">
                    <a:lumMod val="10000"/>
                  </a:schemeClr>
                </a:solidFill>
                <a:effectLst/>
                <a:latin typeface="+mj-lt"/>
              </a:rPr>
              <a:t>UCASE() - Converts a field to upper case</a:t>
            </a:r>
          </a:p>
          <a:p>
            <a:pPr marL="285750" indent="-285750" algn="l">
              <a:buFont typeface="Arial" panose="020B0604020202020204" pitchFamily="34" charset="0"/>
              <a:buChar char="•"/>
            </a:pPr>
            <a:r>
              <a:rPr lang="en-US" sz="1600" i="0" dirty="0">
                <a:solidFill>
                  <a:schemeClr val="bg1">
                    <a:lumMod val="10000"/>
                  </a:schemeClr>
                </a:solidFill>
                <a:effectLst/>
                <a:latin typeface="+mj-lt"/>
              </a:rPr>
              <a:t>LCASE() - Converts a field to </a:t>
            </a:r>
            <a:r>
              <a:rPr lang="en-US" sz="1600" i="0">
                <a:solidFill>
                  <a:schemeClr val="bg1">
                    <a:lumMod val="10000"/>
                  </a:schemeClr>
                </a:solidFill>
                <a:effectLst/>
                <a:latin typeface="+mj-lt"/>
              </a:rPr>
              <a:t>lower case</a:t>
            </a:r>
          </a:p>
          <a:p>
            <a:pPr marL="285750" indent="-285750" algn="l">
              <a:buFont typeface="Arial" panose="020B0604020202020204" pitchFamily="34" charset="0"/>
              <a:buChar char="•"/>
            </a:pPr>
            <a:r>
              <a:rPr lang="en-US" sz="1600" i="0">
                <a:solidFill>
                  <a:schemeClr val="bg1">
                    <a:lumMod val="10000"/>
                  </a:schemeClr>
                </a:solidFill>
                <a:effectLst/>
                <a:latin typeface="+mj-lt"/>
              </a:rPr>
              <a:t>LEN</a:t>
            </a:r>
            <a:r>
              <a:rPr lang="en-US" sz="1600" i="0" dirty="0">
                <a:solidFill>
                  <a:schemeClr val="bg1">
                    <a:lumMod val="10000"/>
                  </a:schemeClr>
                </a:solidFill>
                <a:effectLst/>
                <a:latin typeface="+mj-lt"/>
              </a:rPr>
              <a:t>() - Returns the length of a text field</a:t>
            </a:r>
          </a:p>
          <a:p>
            <a:pPr marL="285750" indent="-285750" algn="l">
              <a:buFont typeface="Arial" panose="020B0604020202020204" pitchFamily="34" charset="0"/>
              <a:buChar char="•"/>
            </a:pPr>
            <a:r>
              <a:rPr lang="en-US" sz="1600" i="0" dirty="0">
                <a:solidFill>
                  <a:schemeClr val="bg1">
                    <a:lumMod val="10000"/>
                  </a:schemeClr>
                </a:solidFill>
                <a:effectLst/>
                <a:latin typeface="+mj-lt"/>
              </a:rPr>
              <a:t>ROUND() - Rounds a numeric field to the number of decimals specified</a:t>
            </a:r>
          </a:p>
          <a:p>
            <a:pPr marL="285750" indent="-285750" algn="l">
              <a:buFont typeface="Arial" panose="020B0604020202020204" pitchFamily="34" charset="0"/>
              <a:buChar char="•"/>
            </a:pPr>
            <a:r>
              <a:rPr lang="en-US" sz="1600" i="0" dirty="0">
                <a:solidFill>
                  <a:schemeClr val="bg1">
                    <a:lumMod val="10000"/>
                  </a:schemeClr>
                </a:solidFill>
                <a:effectLst/>
                <a:latin typeface="+mj-lt"/>
              </a:rPr>
              <a:t>NOW() - Returns the current system date and time</a:t>
            </a:r>
          </a:p>
          <a:p>
            <a:pPr marL="285750" indent="-285750" algn="l">
              <a:buFont typeface="Arial" panose="020B0604020202020204" pitchFamily="34" charset="0"/>
              <a:buChar char="•"/>
            </a:pPr>
            <a:r>
              <a:rPr lang="en-US" sz="1600" i="0" dirty="0">
                <a:solidFill>
                  <a:schemeClr val="bg1">
                    <a:lumMod val="10000"/>
                  </a:schemeClr>
                </a:solidFill>
                <a:effectLst/>
                <a:latin typeface="+mj-lt"/>
              </a:rPr>
              <a:t>FORMAT() - Formats how a field is to be displayed</a:t>
            </a:r>
          </a:p>
        </p:txBody>
      </p:sp>
    </p:spTree>
    <p:extLst>
      <p:ext uri="{BB962C8B-B14F-4D97-AF65-F5344CB8AC3E}">
        <p14:creationId xmlns:p14="http://schemas.microsoft.com/office/powerpoint/2010/main" val="243361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lstStyle/>
          <a:p>
            <a:r>
              <a:rPr lang="en-US"/>
              <a:t>Functions Queries</a:t>
            </a:r>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p:txBody>
          <a:bodyPr/>
          <a:lstStyle/>
          <a:p>
            <a:r>
              <a:rPr lang="en-US" sz="2000" b="0" i="0">
                <a:solidFill>
                  <a:schemeClr val="tx1"/>
                </a:solidFill>
                <a:effectLst/>
                <a:latin typeface="Arial" panose="020B0604020202020204" pitchFamily="34" charset="0"/>
                <a:cs typeface="Arial" panose="020B0604020202020204" pitchFamily="34" charset="0"/>
              </a:rPr>
              <a:t>Use this link for practicing Function Queries</a:t>
            </a:r>
            <a:endParaRPr lang="en-US" sz="2000" b="0" i="0">
              <a:solidFill>
                <a:schemeClr val="tx1"/>
              </a:solidFill>
              <a:effectLst/>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endParaRPr>
          </a:p>
          <a:p>
            <a:endParaRPr lang="en-US"/>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endParaRPr lang="en-US"/>
          </a:p>
        </p:txBody>
      </p:sp>
      <p:sp>
        <p:nvSpPr>
          <p:cNvPr id="7" name="TextBox 6">
            <a:extLst>
              <a:ext uri="{FF2B5EF4-FFF2-40B4-BE49-F238E27FC236}">
                <a16:creationId xmlns:a16="http://schemas.microsoft.com/office/drawing/2014/main" id="{587C4BDC-F363-4E48-AC61-28670EC8D9EB}"/>
              </a:ext>
            </a:extLst>
          </p:cNvPr>
          <p:cNvSpPr txBox="1"/>
          <p:nvPr/>
        </p:nvSpPr>
        <p:spPr>
          <a:xfrm>
            <a:off x="1036320" y="3059668"/>
            <a:ext cx="10119360" cy="2616101"/>
          </a:xfrm>
          <a:prstGeom prst="rect">
            <a:avLst/>
          </a:prstGeom>
          <a:noFill/>
        </p:spPr>
        <p:txBody>
          <a:bodyPr wrap="square">
            <a:spAutoFit/>
          </a:bodyPr>
          <a:lstStyle/>
          <a:p>
            <a:pPr algn="ctr"/>
            <a:r>
              <a:rPr lang="en-US" sz="3600">
                <a:hlinkClick r:id="rId3"/>
              </a:rPr>
              <a:t>http://www-db.deis.unibo.it/courses/TW/DOCS/w3schools/sql/sql_functions.asp.html#gsc.tab=0</a:t>
            </a:r>
            <a:endParaRPr lang="en-US" sz="3600"/>
          </a:p>
          <a:p>
            <a:pPr algn="ctr"/>
            <a:endParaRPr lang="en-US" sz="2800"/>
          </a:p>
          <a:p>
            <a:endParaRPr lang="en-US" sz="2800"/>
          </a:p>
        </p:txBody>
      </p:sp>
    </p:spTree>
    <p:extLst>
      <p:ext uri="{BB962C8B-B14F-4D97-AF65-F5344CB8AC3E}">
        <p14:creationId xmlns:p14="http://schemas.microsoft.com/office/powerpoint/2010/main" val="1885475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Normalization</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29</a:t>
            </a:fld>
            <a:endParaRPr/>
          </a:p>
        </p:txBody>
      </p:sp>
    </p:spTree>
    <p:extLst>
      <p:ext uri="{BB962C8B-B14F-4D97-AF65-F5344CB8AC3E}">
        <p14:creationId xmlns:p14="http://schemas.microsoft.com/office/powerpoint/2010/main" val="231976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32071ea513_0_389"/>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a:t>
            </a:r>
            <a:endParaRPr/>
          </a:p>
        </p:txBody>
      </p:sp>
      <p:sp>
        <p:nvSpPr>
          <p:cNvPr id="393" name="Google Shape;393;g132071ea513_0_38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394" name="Google Shape;394;g132071ea513_0_3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67117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1NF</a:t>
            </a:r>
            <a:r>
              <a:rPr lang="en-US" sz="3600"/>
              <a:t> </a:t>
            </a:r>
            <a:r>
              <a:rPr lang="en-US" sz="3600" i="0">
                <a:solidFill>
                  <a:srgbClr val="222222"/>
                </a:solidFill>
                <a:effectLst/>
                <a:latin typeface="Source Sans Pro" panose="020B0503030403020204" pitchFamily="34" charset="0"/>
              </a:rPr>
              <a:t>(First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7466934" cy="2986774"/>
          </a:xfrm>
        </p:spPr>
        <p:txBody>
          <a:bodyPr/>
          <a:lstStyle/>
          <a:p>
            <a:pPr algn="l"/>
            <a:r>
              <a:rPr lang="en-US" b="1" i="0">
                <a:solidFill>
                  <a:srgbClr val="222222"/>
                </a:solidFill>
                <a:effectLst/>
                <a:latin typeface="+mj-lt"/>
              </a:rPr>
              <a:t>1NF (First Normal Form) Rules</a:t>
            </a:r>
          </a:p>
          <a:p>
            <a:pPr algn="l">
              <a:buFont typeface="Arial" panose="020B0604020202020204" pitchFamily="34" charset="0"/>
              <a:buChar char="•"/>
            </a:pPr>
            <a:r>
              <a:rPr lang="en-US" b="0" i="0">
                <a:solidFill>
                  <a:srgbClr val="222222"/>
                </a:solidFill>
                <a:effectLst/>
                <a:latin typeface="+mj-lt"/>
              </a:rPr>
              <a:t>Each table cell should contain a single value.</a:t>
            </a:r>
          </a:p>
          <a:p>
            <a:pPr algn="l">
              <a:buFont typeface="Arial" panose="020B0604020202020204" pitchFamily="34" charset="0"/>
              <a:buChar char="•"/>
            </a:pPr>
            <a:r>
              <a:rPr lang="en-US" b="0" i="0">
                <a:solidFill>
                  <a:srgbClr val="222222"/>
                </a:solidFill>
                <a:effectLst/>
                <a:latin typeface="+mj-lt"/>
              </a:rPr>
              <a:t>Each record needs to be unique.</a:t>
            </a:r>
          </a:p>
          <a:p>
            <a:endParaRPr lang="en-US">
              <a:latin typeface="+mj-lt"/>
            </a:endParaRP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pic>
        <p:nvPicPr>
          <p:cNvPr id="2050" name="Picture 2" descr="Example of 1NF in DBMS">
            <a:extLst>
              <a:ext uri="{FF2B5EF4-FFF2-40B4-BE49-F238E27FC236}">
                <a16:creationId xmlns:a16="http://schemas.microsoft.com/office/drawing/2014/main" id="{A0D546AC-0D11-429F-BBA8-F484004B91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2247" y="3399035"/>
            <a:ext cx="6871348" cy="27155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base Normalization With Example">
            <a:extLst>
              <a:ext uri="{FF2B5EF4-FFF2-40B4-BE49-F238E27FC236}">
                <a16:creationId xmlns:a16="http://schemas.microsoft.com/office/drawing/2014/main" id="{92F99DC9-0595-445B-8586-40013C4EC1D3}"/>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6538292" y="1321167"/>
            <a:ext cx="5431133" cy="1919676"/>
          </a:xfrm>
          <a:prstGeom prst="rect">
            <a:avLst/>
          </a:prstGeom>
          <a:noFill/>
          <a:extLst>
            <a:ext uri="{909E8E84-426E-40DD-AFC4-6F175D3DCCD1}">
              <a14:hiddenFill xmlns:a14="http://schemas.microsoft.com/office/drawing/2010/main">
                <a:solidFill>
                  <a:srgbClr val="FFFFFF"/>
                </a:solidFill>
              </a14:hiddenFill>
            </a:ext>
          </a:extLst>
        </p:spPr>
      </p:pic>
      <p:sp>
        <p:nvSpPr>
          <p:cNvPr id="8" name="Arrow: Curved Left 7">
            <a:extLst>
              <a:ext uri="{FF2B5EF4-FFF2-40B4-BE49-F238E27FC236}">
                <a16:creationId xmlns:a16="http://schemas.microsoft.com/office/drawing/2014/main" id="{EEC08FA7-1B2D-46E4-B291-DB415BC79FDE}"/>
              </a:ext>
            </a:extLst>
          </p:cNvPr>
          <p:cNvSpPr/>
          <p:nvPr/>
        </p:nvSpPr>
        <p:spPr>
          <a:xfrm rot="2082044">
            <a:off x="9148228" y="3469597"/>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2" name="TextBox 11">
            <a:extLst>
              <a:ext uri="{FF2B5EF4-FFF2-40B4-BE49-F238E27FC236}">
                <a16:creationId xmlns:a16="http://schemas.microsoft.com/office/drawing/2014/main" id="{96FBA0B0-A33A-4ED2-A473-FFD278E4166F}"/>
              </a:ext>
            </a:extLst>
          </p:cNvPr>
          <p:cNvSpPr txBox="1"/>
          <p:nvPr/>
        </p:nvSpPr>
        <p:spPr>
          <a:xfrm>
            <a:off x="7779544" y="1009086"/>
            <a:ext cx="3574256" cy="307777"/>
          </a:xfrm>
          <a:prstGeom prst="rect">
            <a:avLst/>
          </a:prstGeom>
          <a:noFill/>
        </p:spPr>
        <p:txBody>
          <a:bodyPr wrap="square">
            <a:spAutoFit/>
          </a:bodyPr>
          <a:lstStyle/>
          <a:p>
            <a:r>
              <a:rPr lang="en-US" b="1" i="0">
                <a:solidFill>
                  <a:srgbClr val="222222"/>
                </a:solidFill>
                <a:effectLst/>
                <a:latin typeface="Source Sans Pro" panose="020B0503030403020204" pitchFamily="34" charset="0"/>
              </a:rPr>
              <a:t>Movies Rented column has multiple values</a:t>
            </a:r>
            <a:endParaRPr lang="en-US"/>
          </a:p>
        </p:txBody>
      </p:sp>
      <p:sp>
        <p:nvSpPr>
          <p:cNvPr id="16" name="TextBox 15">
            <a:extLst>
              <a:ext uri="{FF2B5EF4-FFF2-40B4-BE49-F238E27FC236}">
                <a16:creationId xmlns:a16="http://schemas.microsoft.com/office/drawing/2014/main" id="{29A8FC66-BEEF-457B-AD30-028C49DF0F0A}"/>
              </a:ext>
            </a:extLst>
          </p:cNvPr>
          <p:cNvSpPr txBox="1"/>
          <p:nvPr/>
        </p:nvSpPr>
        <p:spPr>
          <a:xfrm>
            <a:off x="9383235" y="4364863"/>
            <a:ext cx="958742" cy="584775"/>
          </a:xfrm>
          <a:prstGeom prst="rect">
            <a:avLst/>
          </a:prstGeom>
          <a:noFill/>
        </p:spPr>
        <p:txBody>
          <a:bodyPr wrap="square">
            <a:spAutoFit/>
          </a:bodyPr>
          <a:lstStyle/>
          <a:p>
            <a:r>
              <a:rPr lang="en-US" sz="3200"/>
              <a:t>1NF</a:t>
            </a:r>
          </a:p>
        </p:txBody>
      </p:sp>
    </p:spTree>
    <p:extLst>
      <p:ext uri="{BB962C8B-B14F-4D97-AF65-F5344CB8AC3E}">
        <p14:creationId xmlns:p14="http://schemas.microsoft.com/office/powerpoint/2010/main" val="1662056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2NF</a:t>
            </a:r>
            <a:r>
              <a:rPr lang="en-US" sz="3600"/>
              <a:t> </a:t>
            </a:r>
            <a:r>
              <a:rPr lang="en-US" sz="3600" i="0">
                <a:solidFill>
                  <a:srgbClr val="222222"/>
                </a:solidFill>
                <a:effectLst/>
                <a:latin typeface="Source Sans Pro" panose="020B0503030403020204" pitchFamily="34" charset="0"/>
              </a:rPr>
              <a:t>(Second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5560695" cy="2986774"/>
          </a:xfrm>
        </p:spPr>
        <p:txBody>
          <a:bodyPr/>
          <a:lstStyle/>
          <a:p>
            <a:pPr algn="l">
              <a:buFont typeface="Arial" panose="020B0604020202020204" pitchFamily="34" charset="0"/>
              <a:buChar char="•"/>
            </a:pPr>
            <a:r>
              <a:rPr lang="en-US" b="0" i="0">
                <a:solidFill>
                  <a:srgbClr val="222222"/>
                </a:solidFill>
                <a:effectLst/>
                <a:latin typeface="+mj-lt"/>
              </a:rPr>
              <a:t>Rule 1- Be in 1NF</a:t>
            </a:r>
          </a:p>
          <a:p>
            <a:pPr algn="l">
              <a:buFont typeface="Arial" panose="020B0604020202020204" pitchFamily="34" charset="0"/>
              <a:buChar char="•"/>
            </a:pPr>
            <a:r>
              <a:rPr lang="en-US" b="0" i="0">
                <a:solidFill>
                  <a:srgbClr val="222222"/>
                </a:solidFill>
                <a:effectLst/>
                <a:latin typeface="+mj-lt"/>
              </a:rPr>
              <a:t>Rule 2- Single Column Primary Key that does not functionally dependent on any subset of candidate key relation</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sp>
        <p:nvSpPr>
          <p:cNvPr id="8" name="Arrow: Curved Left 7">
            <a:extLst>
              <a:ext uri="{FF2B5EF4-FFF2-40B4-BE49-F238E27FC236}">
                <a16:creationId xmlns:a16="http://schemas.microsoft.com/office/drawing/2014/main" id="{EEC08FA7-1B2D-46E4-B291-DB415BC79FDE}"/>
              </a:ext>
            </a:extLst>
          </p:cNvPr>
          <p:cNvSpPr/>
          <p:nvPr/>
        </p:nvSpPr>
        <p:spPr>
          <a:xfrm rot="2082044">
            <a:off x="7788864" y="4208528"/>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9A8FC66-BEEF-457B-AD30-028C49DF0F0A}"/>
              </a:ext>
            </a:extLst>
          </p:cNvPr>
          <p:cNvSpPr txBox="1"/>
          <p:nvPr/>
        </p:nvSpPr>
        <p:spPr>
          <a:xfrm>
            <a:off x="8023871" y="5103794"/>
            <a:ext cx="958742" cy="584775"/>
          </a:xfrm>
          <a:prstGeom prst="rect">
            <a:avLst/>
          </a:prstGeom>
          <a:noFill/>
        </p:spPr>
        <p:txBody>
          <a:bodyPr wrap="square">
            <a:spAutoFit/>
          </a:bodyPr>
          <a:lstStyle/>
          <a:p>
            <a:r>
              <a:rPr lang="en-US" sz="3200"/>
              <a:t>2NF</a:t>
            </a:r>
          </a:p>
        </p:txBody>
      </p:sp>
      <p:pic>
        <p:nvPicPr>
          <p:cNvPr id="3074" name="Picture 2" descr="2NF Example">
            <a:extLst>
              <a:ext uri="{FF2B5EF4-FFF2-40B4-BE49-F238E27FC236}">
                <a16:creationId xmlns:a16="http://schemas.microsoft.com/office/drawing/2014/main" id="{18358B07-5120-4FA0-A529-E85D83BC82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0620" y="4137344"/>
            <a:ext cx="6136245" cy="81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F Example in DBMS">
            <a:extLst>
              <a:ext uri="{FF2B5EF4-FFF2-40B4-BE49-F238E27FC236}">
                <a16:creationId xmlns:a16="http://schemas.microsoft.com/office/drawing/2014/main" id="{FD444EAC-F4F1-4EBF-99A6-2E56250D4B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1108" y="5060187"/>
            <a:ext cx="4076820" cy="129616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Example of 1NF in DBMS">
            <a:extLst>
              <a:ext uri="{FF2B5EF4-FFF2-40B4-BE49-F238E27FC236}">
                <a16:creationId xmlns:a16="http://schemas.microsoft.com/office/drawing/2014/main" id="{009A0DA6-1528-48A8-B9AF-B239183661E7}"/>
              </a:ext>
            </a:extLst>
          </p:cNvPr>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6774486" y="1844252"/>
            <a:ext cx="5217498" cy="2061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2985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CD1A-6C5A-4A0E-A023-84C507315FC7}"/>
              </a:ext>
            </a:extLst>
          </p:cNvPr>
          <p:cNvSpPr>
            <a:spLocks noGrp="1"/>
          </p:cNvSpPr>
          <p:nvPr>
            <p:ph type="title"/>
          </p:nvPr>
        </p:nvSpPr>
        <p:spPr/>
        <p:txBody>
          <a:bodyPr>
            <a:normAutofit/>
          </a:bodyPr>
          <a:lstStyle/>
          <a:p>
            <a:r>
              <a:rPr lang="en-US" b="1"/>
              <a:t>3NF</a:t>
            </a:r>
            <a:r>
              <a:rPr lang="en-US" sz="3600"/>
              <a:t> </a:t>
            </a:r>
            <a:r>
              <a:rPr lang="en-US" sz="3600" i="0">
                <a:solidFill>
                  <a:srgbClr val="222222"/>
                </a:solidFill>
                <a:effectLst/>
                <a:latin typeface="Source Sans Pro" panose="020B0503030403020204" pitchFamily="34" charset="0"/>
              </a:rPr>
              <a:t>(Third Normal Form)</a:t>
            </a:r>
            <a:endParaRPr lang="en-US" sz="3600"/>
          </a:p>
        </p:txBody>
      </p:sp>
      <p:sp>
        <p:nvSpPr>
          <p:cNvPr id="3" name="Text Placeholder 2">
            <a:extLst>
              <a:ext uri="{FF2B5EF4-FFF2-40B4-BE49-F238E27FC236}">
                <a16:creationId xmlns:a16="http://schemas.microsoft.com/office/drawing/2014/main" id="{DFC55E79-A67A-43B6-977B-E7E5CFAE403F}"/>
              </a:ext>
            </a:extLst>
          </p:cNvPr>
          <p:cNvSpPr>
            <a:spLocks noGrp="1"/>
          </p:cNvSpPr>
          <p:nvPr>
            <p:ph type="body" idx="1"/>
          </p:nvPr>
        </p:nvSpPr>
        <p:spPr>
          <a:xfrm>
            <a:off x="1097280" y="1845734"/>
            <a:ext cx="6475095" cy="1126066"/>
          </a:xfrm>
        </p:spPr>
        <p:txBody>
          <a:bodyPr/>
          <a:lstStyle/>
          <a:p>
            <a:pPr algn="l">
              <a:buFont typeface="Arial" panose="020B0604020202020204" pitchFamily="34" charset="0"/>
              <a:buChar char="•"/>
            </a:pPr>
            <a:r>
              <a:rPr lang="en-US" b="0" i="0">
                <a:solidFill>
                  <a:srgbClr val="222222"/>
                </a:solidFill>
                <a:effectLst/>
                <a:latin typeface="+mn-lt"/>
              </a:rPr>
              <a:t>Rule 1- Be in 2NF</a:t>
            </a:r>
          </a:p>
          <a:p>
            <a:pPr algn="l">
              <a:buFont typeface="Arial" panose="020B0604020202020204" pitchFamily="34" charset="0"/>
              <a:buChar char="•"/>
            </a:pPr>
            <a:r>
              <a:rPr lang="en-US" b="0" i="0">
                <a:solidFill>
                  <a:srgbClr val="222222"/>
                </a:solidFill>
                <a:effectLst/>
                <a:latin typeface="+mn-lt"/>
              </a:rPr>
              <a:t>Rule 2- Has no transitive functional dependencies</a:t>
            </a:r>
          </a:p>
        </p:txBody>
      </p:sp>
      <p:sp>
        <p:nvSpPr>
          <p:cNvPr id="4" name="Slide Number Placeholder 3">
            <a:extLst>
              <a:ext uri="{FF2B5EF4-FFF2-40B4-BE49-F238E27FC236}">
                <a16:creationId xmlns:a16="http://schemas.microsoft.com/office/drawing/2014/main" id="{6DEA0DFD-B519-4720-8A8F-AD9C30253E2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
        <p:nvSpPr>
          <p:cNvPr id="5" name="Title 4">
            <a:extLst>
              <a:ext uri="{FF2B5EF4-FFF2-40B4-BE49-F238E27FC236}">
                <a16:creationId xmlns:a16="http://schemas.microsoft.com/office/drawing/2014/main" id="{3B4CA626-776E-4A5B-AB30-A841780FD73F}"/>
              </a:ext>
            </a:extLst>
          </p:cNvPr>
          <p:cNvSpPr>
            <a:spLocks noGrp="1"/>
          </p:cNvSpPr>
          <p:nvPr>
            <p:ph type="title" idx="2"/>
          </p:nvPr>
        </p:nvSpPr>
        <p:spPr/>
        <p:txBody>
          <a:bodyPr>
            <a:normAutofit fontScale="90000"/>
          </a:bodyPr>
          <a:lstStyle/>
          <a:p>
            <a:r>
              <a:rPr lang="en-US"/>
              <a:t>Normalization</a:t>
            </a:r>
          </a:p>
        </p:txBody>
      </p:sp>
      <p:sp>
        <p:nvSpPr>
          <p:cNvPr id="8" name="Arrow: Curved Left 7">
            <a:extLst>
              <a:ext uri="{FF2B5EF4-FFF2-40B4-BE49-F238E27FC236}">
                <a16:creationId xmlns:a16="http://schemas.microsoft.com/office/drawing/2014/main" id="{EEC08FA7-1B2D-46E4-B291-DB415BC79FDE}"/>
              </a:ext>
            </a:extLst>
          </p:cNvPr>
          <p:cNvSpPr/>
          <p:nvPr/>
        </p:nvSpPr>
        <p:spPr>
          <a:xfrm rot="2082044">
            <a:off x="9143195" y="2680259"/>
            <a:ext cx="1428757" cy="2375308"/>
          </a:xfrm>
          <a:prstGeom prst="curved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29A8FC66-BEEF-457B-AD30-028C49DF0F0A}"/>
              </a:ext>
            </a:extLst>
          </p:cNvPr>
          <p:cNvSpPr txBox="1"/>
          <p:nvPr/>
        </p:nvSpPr>
        <p:spPr>
          <a:xfrm>
            <a:off x="9378202" y="3575525"/>
            <a:ext cx="958742" cy="584775"/>
          </a:xfrm>
          <a:prstGeom prst="rect">
            <a:avLst/>
          </a:prstGeom>
          <a:noFill/>
        </p:spPr>
        <p:txBody>
          <a:bodyPr wrap="square">
            <a:spAutoFit/>
          </a:bodyPr>
          <a:lstStyle/>
          <a:p>
            <a:r>
              <a:rPr lang="en-US" sz="3200"/>
              <a:t>3NF</a:t>
            </a:r>
          </a:p>
        </p:txBody>
      </p:sp>
      <p:pic>
        <p:nvPicPr>
          <p:cNvPr id="3074" name="Picture 2" descr="2NF Example">
            <a:extLst>
              <a:ext uri="{FF2B5EF4-FFF2-40B4-BE49-F238E27FC236}">
                <a16:creationId xmlns:a16="http://schemas.microsoft.com/office/drawing/2014/main" id="{18358B07-5120-4FA0-A529-E85D83BC82A4}"/>
              </a:ext>
            </a:extLst>
          </p:cNvPr>
          <p:cNvPicPr>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5876895" y="194792"/>
            <a:ext cx="6136245" cy="81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2NF Example in DBMS">
            <a:extLst>
              <a:ext uri="{FF2B5EF4-FFF2-40B4-BE49-F238E27FC236}">
                <a16:creationId xmlns:a16="http://schemas.microsoft.com/office/drawing/2014/main" id="{FD444EAC-F4F1-4EBF-99A6-2E56250D4B4A}"/>
              </a:ext>
            </a:extLst>
          </p:cNvPr>
          <p:cNvPicPr>
            <a:picLocks noChangeAspect="1" noChangeArrowheads="1"/>
          </p:cNvPicPr>
          <p:nvPr/>
        </p:nvPicPr>
        <p:blipFill>
          <a:blip r:embed="rId3">
            <a:grayscl/>
            <a:extLst>
              <a:ext uri="{28A0092B-C50C-407E-A947-70E740481C1C}">
                <a14:useLocalDpi xmlns:a14="http://schemas.microsoft.com/office/drawing/2010/main" val="0"/>
              </a:ext>
            </a:extLst>
          </a:blip>
          <a:srcRect/>
          <a:stretch>
            <a:fillRect/>
          </a:stretch>
        </p:blipFill>
        <p:spPr bwMode="auto">
          <a:xfrm>
            <a:off x="7943790" y="1128399"/>
            <a:ext cx="4076820" cy="129616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3NF Example">
            <a:extLst>
              <a:ext uri="{FF2B5EF4-FFF2-40B4-BE49-F238E27FC236}">
                <a16:creationId xmlns:a16="http://schemas.microsoft.com/office/drawing/2014/main" id="{09F8122D-020A-4438-991A-9FD7EC1FDC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0173" y="2863972"/>
            <a:ext cx="6518694" cy="87136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3NF Example">
            <a:extLst>
              <a:ext uri="{FF2B5EF4-FFF2-40B4-BE49-F238E27FC236}">
                <a16:creationId xmlns:a16="http://schemas.microsoft.com/office/drawing/2014/main" id="{4A672835-C801-43E9-98DA-CDC4DF6606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0172" y="3814011"/>
            <a:ext cx="4059019" cy="130153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xample of 3NF in Database">
            <a:extLst>
              <a:ext uri="{FF2B5EF4-FFF2-40B4-BE49-F238E27FC236}">
                <a16:creationId xmlns:a16="http://schemas.microsoft.com/office/drawing/2014/main" id="{2E47DB1E-6E91-4A73-9A81-97AAD091FF8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0172" y="5178943"/>
            <a:ext cx="3242803" cy="10809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2294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7"/>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6000"/>
              <a:buFont typeface="Arial"/>
              <a:buNone/>
            </a:pPr>
            <a:r>
              <a:rPr lang="en-US"/>
              <a:t>Q&amp;A</a:t>
            </a:r>
            <a:endParaRPr/>
          </a:p>
        </p:txBody>
      </p:sp>
      <p:sp>
        <p:nvSpPr>
          <p:cNvPr id="750" name="Google Shape;750;p17"/>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Instructor Notes</a:t>
            </a:r>
            <a:endParaRPr/>
          </a:p>
        </p:txBody>
      </p:sp>
      <p:sp>
        <p:nvSpPr>
          <p:cNvPr id="751" name="Google Shape;751;p1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752" name="Google Shape;75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r>
              <a:rPr lang="en-US" sz="4000" b="1" i="0">
                <a:solidFill>
                  <a:srgbClr val="222222"/>
                </a:solidFill>
                <a:effectLst/>
                <a:latin typeface="Arial" panose="020B0604020202020204" pitchFamily="34" charset="0"/>
                <a:cs typeface="Arial" panose="020B0604020202020204" pitchFamily="34" charset="0"/>
              </a:rPr>
              <a:t>What is Database Testing?</a:t>
            </a:r>
            <a:endParaRPr lang="en-US" sz="4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916305" y="2085652"/>
            <a:ext cx="10911390" cy="2246769"/>
          </a:xfrm>
          <a:prstGeom prst="rect">
            <a:avLst/>
          </a:prstGeom>
          <a:noFill/>
        </p:spPr>
        <p:txBody>
          <a:bodyPr wrap="square">
            <a:spAutoFit/>
          </a:bodyPr>
          <a:lstStyle/>
          <a:p>
            <a:pPr algn="l"/>
            <a:r>
              <a:rPr lang="en-US" sz="2800" b="0" i="0" dirty="0">
                <a:solidFill>
                  <a:srgbClr val="333C4E"/>
                </a:solidFill>
                <a:effectLst/>
                <a:latin typeface="+mj-lt"/>
              </a:rPr>
              <a:t>It is the process of testing </a:t>
            </a:r>
            <a:r>
              <a:rPr lang="en-US" sz="2800" b="1" i="0" dirty="0">
                <a:solidFill>
                  <a:srgbClr val="0097E6"/>
                </a:solidFill>
                <a:effectLst/>
                <a:latin typeface="+mj-lt"/>
              </a:rPr>
              <a:t>database functions</a:t>
            </a:r>
            <a:r>
              <a:rPr lang="en-US" sz="2800" b="0" i="0" dirty="0">
                <a:solidFill>
                  <a:srgbClr val="333C4E"/>
                </a:solidFill>
                <a:effectLst/>
                <a:latin typeface="+mj-lt"/>
              </a:rPr>
              <a:t>, </a:t>
            </a:r>
            <a:r>
              <a:rPr lang="en-US" sz="2800" b="1" i="0" dirty="0">
                <a:solidFill>
                  <a:srgbClr val="0097E6"/>
                </a:solidFill>
                <a:effectLst/>
                <a:latin typeface="+mj-lt"/>
              </a:rPr>
              <a:t>triggers</a:t>
            </a:r>
            <a:r>
              <a:rPr lang="en-US" sz="2800" b="0" i="0" dirty="0">
                <a:solidFill>
                  <a:srgbClr val="333C4E"/>
                </a:solidFill>
                <a:effectLst/>
                <a:latin typeface="+mj-lt"/>
              </a:rPr>
              <a:t>, and </a:t>
            </a:r>
            <a:r>
              <a:rPr lang="en-US" sz="2800" b="1" dirty="0">
                <a:solidFill>
                  <a:srgbClr val="0097E6"/>
                </a:solidFill>
                <a:latin typeface="+mj-lt"/>
              </a:rPr>
              <a:t>SQL queries</a:t>
            </a:r>
            <a:r>
              <a:rPr lang="en-US" sz="2800" b="0" i="0" dirty="0">
                <a:solidFill>
                  <a:srgbClr val="333C4E"/>
                </a:solidFill>
                <a:effectLst/>
                <a:latin typeface="+mj-lt"/>
              </a:rPr>
              <a:t>. Thereby validating </a:t>
            </a:r>
            <a:r>
              <a:rPr lang="en-US" sz="2800" b="1" dirty="0">
                <a:solidFill>
                  <a:srgbClr val="0097E6"/>
                </a:solidFill>
                <a:latin typeface="+mj-lt"/>
              </a:rPr>
              <a:t>database tables</a:t>
            </a:r>
            <a:r>
              <a:rPr lang="en-US" sz="2800" b="0" i="0" dirty="0">
                <a:solidFill>
                  <a:srgbClr val="333C4E"/>
                </a:solidFill>
                <a:effectLst/>
                <a:latin typeface="+mj-lt"/>
              </a:rPr>
              <a:t>, </a:t>
            </a:r>
            <a:r>
              <a:rPr lang="en-US" sz="2800" b="1" dirty="0">
                <a:solidFill>
                  <a:srgbClr val="0097E6"/>
                </a:solidFill>
                <a:latin typeface="+mj-lt"/>
              </a:rPr>
              <a:t>data models</a:t>
            </a:r>
            <a:r>
              <a:rPr lang="en-US" sz="2800" b="0" i="0" dirty="0">
                <a:solidFill>
                  <a:srgbClr val="333C4E"/>
                </a:solidFill>
                <a:effectLst/>
                <a:latin typeface="+mj-lt"/>
              </a:rPr>
              <a:t>, and </a:t>
            </a:r>
            <a:r>
              <a:rPr lang="en-US" sz="2800" b="1" dirty="0">
                <a:solidFill>
                  <a:srgbClr val="0097E6"/>
                </a:solidFill>
                <a:latin typeface="+mj-lt"/>
              </a:rPr>
              <a:t>database schema </a:t>
            </a:r>
            <a:r>
              <a:rPr lang="en-US" sz="2800" b="0" i="0" dirty="0">
                <a:solidFill>
                  <a:srgbClr val="333C4E"/>
                </a:solidFill>
                <a:effectLst/>
                <a:latin typeface="+mj-lt"/>
              </a:rPr>
              <a:t>as per </a:t>
            </a:r>
            <a:r>
              <a:rPr lang="en-US" sz="2800" b="0" i="0" u="sng" dirty="0">
                <a:solidFill>
                  <a:srgbClr val="333C4E"/>
                </a:solidFill>
                <a:effectLst/>
                <a:latin typeface="+mj-lt"/>
              </a:rPr>
              <a:t>information provided at the User Interface.</a:t>
            </a:r>
            <a:endParaRPr lang="en-US" sz="2000" b="0" i="0" u="sng" dirty="0">
              <a:solidFill>
                <a:srgbClr val="222222"/>
              </a:solidFill>
              <a:effectLst/>
              <a:latin typeface="+mj-lt"/>
              <a:cs typeface="Arial" panose="020B0604020202020204" pitchFamily="34" charset="0"/>
            </a:endParaRPr>
          </a:p>
          <a:p>
            <a:pPr algn="l"/>
            <a:endParaRPr lang="en-US" sz="2800" b="0" i="0" dirty="0">
              <a:solidFill>
                <a:srgbClr val="222222"/>
              </a:solidFill>
              <a:effectLst/>
              <a:latin typeface="+mj-lt"/>
              <a:cs typeface="Arial" panose="020B0604020202020204" pitchFamily="34" charset="0"/>
            </a:endParaRPr>
          </a:p>
        </p:txBody>
      </p:sp>
      <p:pic>
        <p:nvPicPr>
          <p:cNvPr id="1026" name="Picture 2" descr="Database Testing - javatpoint">
            <a:extLst>
              <a:ext uri="{FF2B5EF4-FFF2-40B4-BE49-F238E27FC236}">
                <a16:creationId xmlns:a16="http://schemas.microsoft.com/office/drawing/2014/main" id="{BE1B2EE1-C1C8-4580-894A-90C0347CD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373" y="3571875"/>
            <a:ext cx="4772322" cy="25204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9BAF7C-C30D-4A97-BCA8-C119FFF6284F}"/>
              </a:ext>
            </a:extLst>
          </p:cNvPr>
          <p:cNvSpPr txBox="1"/>
          <p:nvPr/>
        </p:nvSpPr>
        <p:spPr>
          <a:xfrm>
            <a:off x="916305" y="3991368"/>
            <a:ext cx="6637020" cy="1938992"/>
          </a:xfrm>
          <a:prstGeom prst="rect">
            <a:avLst/>
          </a:prstGeom>
          <a:noFill/>
        </p:spPr>
        <p:txBody>
          <a:bodyPr wrap="square">
            <a:spAutoFit/>
          </a:bodyPr>
          <a:lstStyle/>
          <a:p>
            <a:pPr algn="l"/>
            <a:r>
              <a:rPr lang="en-US" sz="2400" b="0" i="0" dirty="0">
                <a:solidFill>
                  <a:srgbClr val="222222"/>
                </a:solidFill>
                <a:effectLst/>
                <a:latin typeface="Arial" panose="020B0604020202020204" pitchFamily="34" charset="0"/>
                <a:cs typeface="Arial" panose="020B0604020202020204" pitchFamily="34" charset="0"/>
              </a:rPr>
              <a:t>It also checks </a:t>
            </a:r>
            <a:r>
              <a:rPr lang="en-US" sz="2400" b="1" dirty="0">
                <a:solidFill>
                  <a:srgbClr val="0070C0"/>
                </a:solidFill>
                <a:latin typeface="Arial" panose="020B0604020202020204" pitchFamily="34" charset="0"/>
                <a:cs typeface="Arial" panose="020B0604020202020204" pitchFamily="34" charset="0"/>
              </a:rPr>
              <a:t>data integrity </a:t>
            </a:r>
            <a:r>
              <a:rPr lang="en-US" sz="2400" b="0" i="0" dirty="0">
                <a:solidFill>
                  <a:srgbClr val="222222"/>
                </a:solidFill>
                <a:effectLst/>
                <a:latin typeface="Arial" panose="020B0604020202020204" pitchFamily="34" charset="0"/>
                <a:cs typeface="Arial" panose="020B0604020202020204" pitchFamily="34" charset="0"/>
              </a:rPr>
              <a:t>and </a:t>
            </a:r>
            <a:r>
              <a:rPr lang="en-US" sz="2400" b="1" i="0" dirty="0">
                <a:solidFill>
                  <a:srgbClr val="0070C0"/>
                </a:solidFill>
                <a:effectLst/>
                <a:latin typeface="Arial" panose="020B0604020202020204" pitchFamily="34" charset="0"/>
                <a:cs typeface="Arial" panose="020B0604020202020204" pitchFamily="34" charset="0"/>
              </a:rPr>
              <a:t>consistency</a:t>
            </a:r>
            <a:r>
              <a:rPr lang="en-US" sz="2400" b="0" i="0" dirty="0">
                <a:solidFill>
                  <a:srgbClr val="222222"/>
                </a:solidFill>
                <a:effectLst/>
                <a:latin typeface="Arial" panose="020B0604020202020204" pitchFamily="34" charset="0"/>
                <a:cs typeface="Arial" panose="020B0604020202020204" pitchFamily="34" charset="0"/>
              </a:rPr>
              <a:t>. </a:t>
            </a:r>
          </a:p>
          <a:p>
            <a:pPr marL="342900" indent="-342900" algn="l">
              <a:buFont typeface="Wingdings" panose="05000000000000000000" pitchFamily="2" charset="2"/>
              <a:buChar char="§"/>
            </a:pPr>
            <a:endParaRPr lang="en-US" sz="2400" b="0" i="0" dirty="0">
              <a:solidFill>
                <a:srgbClr val="222222"/>
              </a:solidFill>
              <a:effectLst/>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It may involve creating complex queries to load/stress test the Database and check its responsiveness.</a:t>
            </a:r>
          </a:p>
        </p:txBody>
      </p:sp>
    </p:spTree>
    <p:extLst>
      <p:ext uri="{BB962C8B-B14F-4D97-AF65-F5344CB8AC3E}">
        <p14:creationId xmlns:p14="http://schemas.microsoft.com/office/powerpoint/2010/main" val="1006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EDDE-FC87-44FC-90B2-2DE4843813F4}"/>
              </a:ext>
            </a:extLst>
          </p:cNvPr>
          <p:cNvSpPr>
            <a:spLocks noGrp="1"/>
          </p:cNvSpPr>
          <p:nvPr>
            <p:ph type="title"/>
          </p:nvPr>
        </p:nvSpPr>
        <p:spPr/>
        <p:txBody>
          <a:bodyPr/>
          <a:lstStyle/>
          <a:p>
            <a:r>
              <a:rPr lang="en-US"/>
              <a:t>UI Testing vs Database Testing</a:t>
            </a:r>
          </a:p>
        </p:txBody>
      </p:sp>
      <p:sp>
        <p:nvSpPr>
          <p:cNvPr id="4" name="Slide Number Placeholder 3">
            <a:extLst>
              <a:ext uri="{FF2B5EF4-FFF2-40B4-BE49-F238E27FC236}">
                <a16:creationId xmlns:a16="http://schemas.microsoft.com/office/drawing/2014/main" id="{F40A7B44-8535-4C86-A3A7-F1FCBC1EA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2">
            <a:extLst>
              <a:ext uri="{FF2B5EF4-FFF2-40B4-BE49-F238E27FC236}">
                <a16:creationId xmlns:a16="http://schemas.microsoft.com/office/drawing/2014/main" id="{C2648D3F-87F1-44B5-85A9-48F323DA5ECE}"/>
              </a:ext>
            </a:extLst>
          </p:cNvPr>
          <p:cNvGraphicFramePr>
            <a:graphicFrameLocks noGrp="1"/>
          </p:cNvGraphicFramePr>
          <p:nvPr>
            <p:extLst>
              <p:ext uri="{D42A27DB-BD31-4B8C-83A1-F6EECF244321}">
                <p14:modId xmlns:p14="http://schemas.microsoft.com/office/powerpoint/2010/main" val="1359346050"/>
              </p:ext>
            </p:extLst>
          </p:nvPr>
        </p:nvGraphicFramePr>
        <p:xfrm>
          <a:off x="544828" y="2023471"/>
          <a:ext cx="10885171" cy="3837792"/>
        </p:xfrm>
        <a:graphic>
          <a:graphicData uri="http://schemas.openxmlformats.org/drawingml/2006/table">
            <a:tbl>
              <a:tblPr firstRow="1" bandRow="1">
                <a:tableStyleId>{F5AB1C69-6EDB-4FF4-983F-18BD219EF322}</a:tableStyleId>
              </a:tblPr>
              <a:tblGrid>
                <a:gridCol w="5474972">
                  <a:extLst>
                    <a:ext uri="{9D8B030D-6E8A-4147-A177-3AD203B41FA5}">
                      <a16:colId xmlns:a16="http://schemas.microsoft.com/office/drawing/2014/main" val="1313483814"/>
                    </a:ext>
                  </a:extLst>
                </a:gridCol>
                <a:gridCol w="5410199">
                  <a:extLst>
                    <a:ext uri="{9D8B030D-6E8A-4147-A177-3AD203B41FA5}">
                      <a16:colId xmlns:a16="http://schemas.microsoft.com/office/drawing/2014/main" val="2299537356"/>
                    </a:ext>
                  </a:extLst>
                </a:gridCol>
              </a:tblGrid>
              <a:tr h="491154">
                <a:tc>
                  <a:txBody>
                    <a:bodyPr/>
                    <a:lstStyle/>
                    <a:p>
                      <a:r>
                        <a:rPr lang="en-US" sz="1600">
                          <a:latin typeface="Arial (Body)"/>
                        </a:rPr>
                        <a:t>User Interface Testing</a:t>
                      </a:r>
                      <a:endParaRPr lang="en-US" sz="1600">
                        <a:latin typeface="Arial (Body)"/>
                        <a:cs typeface="Calibri" panose="020F0502020204030204" pitchFamily="34" charset="0"/>
                      </a:endParaRPr>
                    </a:p>
                  </a:txBody>
                  <a:tcPr/>
                </a:tc>
                <a:tc>
                  <a:txBody>
                    <a:bodyPr/>
                    <a:lstStyle/>
                    <a:p>
                      <a:r>
                        <a:rPr lang="en-US" sz="1600">
                          <a:latin typeface="Arial (Body)"/>
                        </a:rPr>
                        <a:t>Database Testing</a:t>
                      </a:r>
                      <a:endParaRPr lang="en-US" sz="1600">
                        <a:latin typeface="Arial (Body)"/>
                        <a:cs typeface="Calibri" panose="020F0502020204030204" pitchFamily="34" charset="0"/>
                      </a:endParaRPr>
                    </a:p>
                  </a:txBody>
                  <a:tcPr/>
                </a:tc>
                <a:extLst>
                  <a:ext uri="{0D108BD9-81ED-4DB2-BD59-A6C34878D82A}">
                    <a16:rowId xmlns:a16="http://schemas.microsoft.com/office/drawing/2014/main" val="2218704162"/>
                  </a:ext>
                </a:extLst>
              </a:tr>
              <a:tr h="442577">
                <a:tc>
                  <a:txBody>
                    <a:bodyPr/>
                    <a:lstStyle/>
                    <a:p>
                      <a:r>
                        <a:rPr lang="en-US" sz="1800" dirty="0">
                          <a:latin typeface="Arial (Body)"/>
                        </a:rPr>
                        <a:t>It is generally regarded as front-end or GUI testing.</a:t>
                      </a:r>
                      <a:endParaRPr lang="en-US" sz="1800" dirty="0">
                        <a:latin typeface="Arial (Body)"/>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Arial (Body)"/>
                        </a:rPr>
                        <a:t>It is generally regarded as back-end or data testing.</a:t>
                      </a:r>
                    </a:p>
                    <a:p>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66363555"/>
                  </a:ext>
                </a:extLst>
              </a:tr>
              <a:tr h="958017">
                <a:tc>
                  <a:txBody>
                    <a:bodyPr/>
                    <a:lstStyle/>
                    <a:p>
                      <a:r>
                        <a:rPr lang="en-US" sz="1800" dirty="0">
                          <a:latin typeface="Arial (Body)"/>
                        </a:rPr>
                        <a:t>It mainly deals with testing of functionality and responses of web application and web pages.</a:t>
                      </a:r>
                      <a:endParaRPr lang="en-US" sz="1800" dirty="0">
                        <a:latin typeface="Arial (Body)"/>
                        <a:cs typeface="Calibri" panose="020F0502020204030204" pitchFamily="34" charset="0"/>
                      </a:endParaRPr>
                    </a:p>
                  </a:txBody>
                  <a:tcPr/>
                </a:tc>
                <a:tc>
                  <a:txBody>
                    <a:bodyPr/>
                    <a:lstStyle/>
                    <a:p>
                      <a:r>
                        <a:rPr lang="en-US" sz="1800" dirty="0">
                          <a:latin typeface="Arial (Body)"/>
                        </a:rPr>
                        <a:t>It mainly deals with testing of data storage and retrieval from front end to database and vice-versa.</a:t>
                      </a: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51385574"/>
                  </a:ext>
                </a:extLst>
              </a:tr>
              <a:tr h="1748541">
                <a:tc>
                  <a:txBody>
                    <a:bodyPr/>
                    <a:lstStyle/>
                    <a:p>
                      <a:r>
                        <a:rPr lang="en-US" sz="1800" dirty="0">
                          <a:latin typeface="Arial (Body)"/>
                        </a:rPr>
                        <a:t>This type of testing includes validating the:</a:t>
                      </a:r>
                    </a:p>
                    <a:p>
                      <a:pPr marL="342900" indent="-342900">
                        <a:buAutoNum type="arabicPeriod"/>
                      </a:pPr>
                      <a:r>
                        <a:rPr lang="en-US" sz="1800" dirty="0">
                          <a:latin typeface="Arial (Body)"/>
                        </a:rPr>
                        <a:t>Text boxes</a:t>
                      </a:r>
                    </a:p>
                    <a:p>
                      <a:pPr marL="342900" indent="-342900">
                        <a:buAutoNum type="arabicPeriod"/>
                      </a:pPr>
                      <a:r>
                        <a:rPr lang="en-US" sz="1800" dirty="0">
                          <a:latin typeface="Arial (Body)"/>
                        </a:rPr>
                        <a:t>Select dropdowns, calendars and buttons.</a:t>
                      </a:r>
                    </a:p>
                    <a:p>
                      <a:pPr marL="342900" indent="-342900">
                        <a:buAutoNum type="arabicPeriod"/>
                      </a:pPr>
                      <a:r>
                        <a:rPr lang="en-US" sz="1800" dirty="0">
                          <a:latin typeface="Arial (Body)"/>
                        </a:rPr>
                        <a:t>Navigation from one page to another as well as display of images.</a:t>
                      </a:r>
                      <a:endParaRPr lang="en-US" sz="1800" dirty="0">
                        <a:latin typeface="Arial (Body)"/>
                        <a:cs typeface="Calibri" panose="020F0502020204030204" pitchFamily="34" charset="0"/>
                      </a:endParaRPr>
                    </a:p>
                  </a:txBody>
                  <a:tcPr/>
                </a:tc>
                <a:tc>
                  <a:txBody>
                    <a:bodyPr/>
                    <a:lstStyle/>
                    <a:p>
                      <a:r>
                        <a:rPr lang="en-US" sz="1800" dirty="0">
                          <a:latin typeface="Arial (Body)"/>
                        </a:rPr>
                        <a:t>This type of testing involves the validating the:</a:t>
                      </a:r>
                    </a:p>
                    <a:p>
                      <a:pPr marL="342900" indent="-342900">
                        <a:buAutoNum type="arabicPeriod"/>
                      </a:pPr>
                      <a:r>
                        <a:rPr lang="en-US" sz="1800" dirty="0">
                          <a:latin typeface="Arial (Body)"/>
                        </a:rPr>
                        <a:t>Schema</a:t>
                      </a:r>
                    </a:p>
                    <a:p>
                      <a:pPr marL="342900" indent="-342900">
                        <a:buAutoNum type="arabicPeriod"/>
                      </a:pPr>
                      <a:r>
                        <a:rPr lang="en-US" sz="1800" dirty="0">
                          <a:latin typeface="Arial (Body)"/>
                        </a:rPr>
                        <a:t>Database tables, keys, indexes, triggers, stored procedures.</a:t>
                      </a:r>
                    </a:p>
                    <a:p>
                      <a:pPr marL="0" indent="0">
                        <a:buNone/>
                      </a:pP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2978118752"/>
                  </a:ext>
                </a:extLst>
              </a:tr>
            </a:tbl>
          </a:graphicData>
        </a:graphic>
      </p:graphicFrame>
    </p:spTree>
    <p:extLst>
      <p:ext uri="{BB962C8B-B14F-4D97-AF65-F5344CB8AC3E}">
        <p14:creationId xmlns:p14="http://schemas.microsoft.com/office/powerpoint/2010/main" val="59115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a:solidFill>
                  <a:srgbClr val="222222"/>
                </a:solidFill>
                <a:effectLst/>
                <a:latin typeface="Arial" panose="020B0604020202020204" pitchFamily="34" charset="0"/>
                <a:cs typeface="Arial" panose="020B0604020202020204" pitchFamily="34" charset="0"/>
              </a:rPr>
              <a:t>Why Database Testing is Important?</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1097280" y="2107863"/>
            <a:ext cx="10136777" cy="3416320"/>
          </a:xfrm>
          <a:prstGeom prst="rect">
            <a:avLst/>
          </a:prstGeom>
          <a:noFill/>
        </p:spPr>
        <p:txBody>
          <a:bodyPr wrap="square">
            <a:spAutoFit/>
          </a:bodyPr>
          <a:lstStyle/>
          <a:p>
            <a:pPr algn="l"/>
            <a:r>
              <a:rPr lang="en-US" sz="2400" b="1" i="0" dirty="0">
                <a:solidFill>
                  <a:srgbClr val="0070C0"/>
                </a:solidFill>
                <a:effectLst/>
                <a:latin typeface="Arial" panose="020B0604020202020204" pitchFamily="34" charset="0"/>
                <a:cs typeface="Arial" panose="020B0604020202020204" pitchFamily="34" charset="0"/>
              </a:rPr>
              <a:t>Database Testing is Important</a:t>
            </a:r>
            <a:r>
              <a:rPr lang="en-US" sz="2400" b="0" i="0" dirty="0">
                <a:solidFill>
                  <a:srgbClr val="0070C0"/>
                </a:solidFill>
                <a:effectLst/>
                <a:latin typeface="Arial" panose="020B0604020202020204" pitchFamily="34" charset="0"/>
                <a:cs typeface="Arial" panose="020B0604020202020204" pitchFamily="34" charset="0"/>
              </a:rPr>
              <a:t> </a:t>
            </a:r>
            <a:r>
              <a:rPr lang="en-US" sz="2400" b="0" i="0" dirty="0">
                <a:solidFill>
                  <a:srgbClr val="222222"/>
                </a:solidFill>
                <a:effectLst/>
                <a:latin typeface="Arial" panose="020B0604020202020204" pitchFamily="34" charset="0"/>
                <a:cs typeface="Arial" panose="020B0604020202020204" pitchFamily="34" charset="0"/>
              </a:rPr>
              <a:t>in </a:t>
            </a:r>
            <a:r>
              <a:rPr lang="en-US" sz="2400" dirty="0">
                <a:solidFill>
                  <a:srgbClr val="222222"/>
                </a:solidFill>
                <a:latin typeface="Arial" panose="020B0604020202020204" pitchFamily="34" charset="0"/>
                <a:cs typeface="Arial" panose="020B0604020202020204" pitchFamily="34" charset="0"/>
              </a:rPr>
              <a:t>software testing </a:t>
            </a:r>
            <a:r>
              <a:rPr lang="en-US" sz="2400" b="0" i="0" dirty="0">
                <a:solidFill>
                  <a:srgbClr val="222222"/>
                </a:solidFill>
                <a:effectLst/>
                <a:latin typeface="Arial" panose="020B0604020202020204" pitchFamily="34" charset="0"/>
                <a:cs typeface="Arial" panose="020B0604020202020204" pitchFamily="34" charset="0"/>
              </a:rPr>
              <a:t>because it ensures data values and information received and stored into database are valid or not. </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testing helps to save </a:t>
            </a:r>
            <a:r>
              <a:rPr lang="en-US" sz="2400" b="0" i="0" u="sng" dirty="0">
                <a:solidFill>
                  <a:srgbClr val="222222"/>
                </a:solidFill>
                <a:effectLst/>
                <a:latin typeface="Arial" panose="020B0604020202020204" pitchFamily="34" charset="0"/>
                <a:cs typeface="Arial" panose="020B0604020202020204" pitchFamily="34" charset="0"/>
              </a:rPr>
              <a:t>data loss</a:t>
            </a:r>
            <a:r>
              <a:rPr lang="en-US" sz="2400" b="0" i="0" dirty="0">
                <a:solidFill>
                  <a:srgbClr val="222222"/>
                </a:solidFill>
                <a:effectLst/>
                <a:latin typeface="Arial" panose="020B0604020202020204" pitchFamily="34" charset="0"/>
                <a:cs typeface="Arial" panose="020B0604020202020204" pitchFamily="34" charset="0"/>
              </a:rPr>
              <a:t>, </a:t>
            </a:r>
            <a:r>
              <a:rPr lang="en-US" sz="2400" b="0" i="0" u="sng" dirty="0">
                <a:solidFill>
                  <a:srgbClr val="222222"/>
                </a:solidFill>
                <a:effectLst/>
                <a:latin typeface="Arial" panose="020B0604020202020204" pitchFamily="34" charset="0"/>
                <a:cs typeface="Arial" panose="020B0604020202020204" pitchFamily="34" charset="0"/>
              </a:rPr>
              <a:t>saves aborted transaction data </a:t>
            </a:r>
            <a:r>
              <a:rPr lang="en-US" sz="2400" b="0" i="0" dirty="0">
                <a:solidFill>
                  <a:srgbClr val="222222"/>
                </a:solidFill>
                <a:effectLst/>
                <a:latin typeface="Arial" panose="020B0604020202020204" pitchFamily="34" charset="0"/>
                <a:cs typeface="Arial" panose="020B0604020202020204" pitchFamily="34" charset="0"/>
              </a:rPr>
              <a:t>and </a:t>
            </a:r>
            <a:r>
              <a:rPr lang="en-US" sz="2400" b="0" i="0" u="sng" dirty="0">
                <a:solidFill>
                  <a:srgbClr val="222222"/>
                </a:solidFill>
                <a:effectLst/>
                <a:latin typeface="Arial" panose="020B0604020202020204" pitchFamily="34" charset="0"/>
                <a:cs typeface="Arial" panose="020B0604020202020204" pitchFamily="34" charset="0"/>
              </a:rPr>
              <a:t>no unauthorized access to </a:t>
            </a:r>
            <a:r>
              <a:rPr lang="en-US" sz="2400" b="0" u="sng" dirty="0">
                <a:solidFill>
                  <a:srgbClr val="222222"/>
                </a:solidFill>
                <a:effectLst/>
                <a:latin typeface="Arial" panose="020B0604020202020204" pitchFamily="34" charset="0"/>
                <a:cs typeface="Arial" panose="020B0604020202020204" pitchFamily="34" charset="0"/>
              </a:rPr>
              <a:t>the</a:t>
            </a:r>
            <a:r>
              <a:rPr lang="en-US" sz="2400" b="0" i="0" u="sng" dirty="0">
                <a:solidFill>
                  <a:srgbClr val="222222"/>
                </a:solidFill>
                <a:effectLst/>
                <a:latin typeface="Arial" panose="020B0604020202020204" pitchFamily="34" charset="0"/>
                <a:cs typeface="Arial" panose="020B0604020202020204" pitchFamily="34" charset="0"/>
              </a:rPr>
              <a:t> information</a:t>
            </a:r>
            <a:r>
              <a:rPr lang="en-US" sz="2400" b="0" i="0" dirty="0">
                <a:solidFill>
                  <a:srgbClr val="222222"/>
                </a:solidFill>
                <a:effectLst/>
                <a:latin typeface="Arial" panose="020B0604020202020204" pitchFamily="34" charset="0"/>
                <a:cs typeface="Arial" panose="020B0604020202020204" pitchFamily="34" charset="0"/>
              </a:rPr>
              <a:t>.</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is important for any software application hence </a:t>
            </a:r>
            <a:r>
              <a:rPr lang="en-US" sz="2400" b="0" i="0" u="sng" dirty="0">
                <a:solidFill>
                  <a:srgbClr val="0097E6"/>
                </a:solidFill>
                <a:effectLst/>
                <a:latin typeface="Arial" panose="020B0604020202020204" pitchFamily="34" charset="0"/>
                <a:cs typeface="Arial" panose="020B0604020202020204" pitchFamily="34" charset="0"/>
              </a:rPr>
              <a:t>testers must have good knowledge of SQL for database testing</a:t>
            </a:r>
            <a:r>
              <a:rPr lang="en-US" sz="2400" b="0" i="0" dirty="0">
                <a:solidFill>
                  <a:srgbClr val="222222"/>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258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 Types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extLst>
      <p:ext uri="{BB962C8B-B14F-4D97-AF65-F5344CB8AC3E}">
        <p14:creationId xmlns:p14="http://schemas.microsoft.com/office/powerpoint/2010/main" val="149726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ff9b2a162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1ff9b2a16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sp>
        <p:nvSpPr>
          <p:cNvPr id="236" name="Google Shape;236;g11ff9b2a162_0_39"/>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fontScale="90000"/>
          </a:bodyPr>
          <a:lstStyle/>
          <a:p>
            <a:r>
              <a:rPr lang="en-US" sz="3200"/>
              <a:t>Database Testing Types</a:t>
            </a:r>
          </a:p>
        </p:txBody>
      </p:sp>
      <p:sp>
        <p:nvSpPr>
          <p:cNvPr id="237" name="Google Shape;237;g11ff9b2a162_0_39"/>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3600"/>
              <a:buNone/>
            </a:pPr>
            <a:r>
              <a:rPr lang="en-US" sz="2000" b="0" i="0">
                <a:solidFill>
                  <a:srgbClr val="000000"/>
                </a:solidFill>
                <a:effectLst/>
                <a:latin typeface="Arial" panose="020B0604020202020204" pitchFamily="34" charset="0"/>
                <a:cs typeface="Arial" panose="020B0604020202020204" pitchFamily="34" charset="0"/>
              </a:rPr>
              <a:t>Based on the function and structure of a database, DB testing can be categorized into three categories</a:t>
            </a:r>
            <a:endParaRPr sz="2000">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F55AB356-DE4E-42B9-81D2-DBBF83761A36}"/>
              </a:ext>
            </a:extLst>
          </p:cNvPr>
          <p:cNvGraphicFramePr/>
          <p:nvPr>
            <p:extLst>
              <p:ext uri="{D42A27DB-BD31-4B8C-83A1-F6EECF244321}">
                <p14:modId xmlns:p14="http://schemas.microsoft.com/office/powerpoint/2010/main" val="794562919"/>
              </p:ext>
            </p:extLst>
          </p:nvPr>
        </p:nvGraphicFramePr>
        <p:xfrm>
          <a:off x="684955" y="469140"/>
          <a:ext cx="7287469" cy="564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9ED5-1BD3-49FC-9607-9FB5352C8E3E}"/>
              </a:ext>
            </a:extLst>
          </p:cNvPr>
          <p:cNvSpPr>
            <a:spLocks noGrp="1"/>
          </p:cNvSpPr>
          <p:nvPr>
            <p:ph type="title"/>
          </p:nvPr>
        </p:nvSpPr>
        <p:spPr/>
        <p:txBody>
          <a:bodyPr/>
          <a:lstStyle/>
          <a:p>
            <a:r>
              <a:rPr lang="en-US"/>
              <a:t>Structural Database Testing</a:t>
            </a:r>
          </a:p>
        </p:txBody>
      </p:sp>
      <p:sp>
        <p:nvSpPr>
          <p:cNvPr id="3" name="Text Placeholder 2">
            <a:extLst>
              <a:ext uri="{FF2B5EF4-FFF2-40B4-BE49-F238E27FC236}">
                <a16:creationId xmlns:a16="http://schemas.microsoft.com/office/drawing/2014/main" id="{4879A435-DFD6-4115-8BDD-4B9B741047B3}"/>
              </a:ext>
            </a:extLst>
          </p:cNvPr>
          <p:cNvSpPr>
            <a:spLocks noGrp="1"/>
          </p:cNvSpPr>
          <p:nvPr>
            <p:ph type="body" idx="1"/>
          </p:nvPr>
        </p:nvSpPr>
        <p:spPr/>
        <p:txBody>
          <a:bodyPr/>
          <a:lstStyle/>
          <a:p>
            <a:pPr marL="114300" indent="0" algn="l">
              <a:buNone/>
            </a:pPr>
            <a:r>
              <a:rPr lang="en-US" b="0" i="0">
                <a:solidFill>
                  <a:schemeClr val="tx1"/>
                </a:solidFill>
                <a:effectLst/>
                <a:latin typeface="+mj-lt"/>
              </a:rPr>
              <a:t>Structural database checking entails the verification of all items within the data repository that are exclusively used for data collection and cannot be directly accessed by end users. In these types of tests, database server validation is also a critical factor to remember. The testers must master SQL in order to complete this process successfully.</a:t>
            </a:r>
          </a:p>
          <a:p>
            <a:pPr marL="114300" indent="0" algn="l">
              <a:buNone/>
            </a:pPr>
            <a:endParaRPr lang="en-US" b="0" i="0">
              <a:solidFill>
                <a:schemeClr val="tx1"/>
              </a:solidFill>
              <a:effectLst/>
              <a:latin typeface="+mj-lt"/>
            </a:endParaRPr>
          </a:p>
          <a:p>
            <a:pPr algn="l">
              <a:buFont typeface="Arial" panose="020B0604020202020204" pitchFamily="34" charset="0"/>
              <a:buChar char="•"/>
            </a:pPr>
            <a:r>
              <a:rPr lang="en-US" b="1" i="0">
                <a:solidFill>
                  <a:schemeClr val="tx1"/>
                </a:solidFill>
                <a:effectLst/>
                <a:latin typeface="+mj-lt"/>
              </a:rPr>
              <a:t>Schema / Mapping Testing</a:t>
            </a:r>
            <a:r>
              <a:rPr lang="en-US" b="0" i="0">
                <a:solidFill>
                  <a:schemeClr val="tx1"/>
                </a:solidFill>
                <a:effectLst/>
                <a:latin typeface="+mj-lt"/>
              </a:rPr>
              <a:t> - It entails using database object mapping to validate the objects of a front-end application.</a:t>
            </a:r>
          </a:p>
          <a:p>
            <a:pPr algn="l">
              <a:buFont typeface="Arial" panose="020B0604020202020204" pitchFamily="34" charset="0"/>
              <a:buChar char="•"/>
            </a:pPr>
            <a:r>
              <a:rPr lang="en-US" b="1" i="0">
                <a:solidFill>
                  <a:schemeClr val="tx1"/>
                </a:solidFill>
                <a:effectLst/>
                <a:latin typeface="+mj-lt"/>
              </a:rPr>
              <a:t>Stored Procedures Testing</a:t>
            </a:r>
            <a:r>
              <a:rPr lang="en-US" b="0" i="0">
                <a:solidFill>
                  <a:schemeClr val="tx1"/>
                </a:solidFill>
                <a:effectLst/>
                <a:latin typeface="+mj-lt"/>
              </a:rPr>
              <a:t> - This test ensures that manual execution of stored procedure and view generate desired results.</a:t>
            </a:r>
          </a:p>
          <a:p>
            <a:endParaRPr lang="en-US">
              <a:solidFill>
                <a:schemeClr val="tx1"/>
              </a:solidFill>
              <a:latin typeface="+mj-lt"/>
            </a:endParaRPr>
          </a:p>
        </p:txBody>
      </p:sp>
      <p:sp>
        <p:nvSpPr>
          <p:cNvPr id="4" name="Slide Number Placeholder 3">
            <a:extLst>
              <a:ext uri="{FF2B5EF4-FFF2-40B4-BE49-F238E27FC236}">
                <a16:creationId xmlns:a16="http://schemas.microsoft.com/office/drawing/2014/main" id="{BC5EBF3E-1A62-409D-9D00-CC6F58ACD4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itle 4">
            <a:extLst>
              <a:ext uri="{FF2B5EF4-FFF2-40B4-BE49-F238E27FC236}">
                <a16:creationId xmlns:a16="http://schemas.microsoft.com/office/drawing/2014/main" id="{278FD256-0478-4E29-AECE-FE92BFFD8FDC}"/>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3058813145"/>
      </p:ext>
    </p:extLst>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D5B081D2-C7B7-4E62-A264-45CBF348684A}">
  <ds:schemaRefs>
    <ds:schemaRef ds:uri="http://schemas.microsoft.com/sharepoint/v3/contenttype/forms"/>
  </ds:schemaRefs>
</ds:datastoreItem>
</file>

<file path=customXml/itemProps2.xml><?xml version="1.0" encoding="utf-8"?>
<ds:datastoreItem xmlns:ds="http://schemas.openxmlformats.org/officeDocument/2006/customXml" ds:itemID="{60924E38-590C-4A02-83D3-5CD80A43CD0B}">
  <ds:schemaRefs>
    <ds:schemaRef ds:uri="80782c8c-842d-4d61-859b-2c968903b156"/>
    <ds:schemaRef ds:uri="dffc2d62-02fd-49cb-8e37-7788bb0ca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34B976E-27F4-4E05-8F66-37F1129817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82c8c-842d-4d61-859b-2c968903b156"/>
    <ds:schemaRef ds:uri="dffc2d62-02fd-49cb-8e37-7788bb0cad4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2946</TotalTime>
  <Words>2002</Words>
  <Application>Microsoft Office PowerPoint</Application>
  <PresentationFormat>Widescreen</PresentationFormat>
  <Paragraphs>229</Paragraphs>
  <Slides>33</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Wingdings</vt:lpstr>
      <vt:lpstr>inherit</vt:lpstr>
      <vt:lpstr>Source Sans Pro</vt:lpstr>
      <vt:lpstr>Noto Sans Symbols</vt:lpstr>
      <vt:lpstr>Roboto</vt:lpstr>
      <vt:lpstr>Arial (Body)</vt:lpstr>
      <vt:lpstr>Theme1</vt:lpstr>
      <vt:lpstr>Fundamentals</vt:lpstr>
      <vt:lpstr>PowerPoint Presentation</vt:lpstr>
      <vt:lpstr>Database Testing</vt:lpstr>
      <vt:lpstr>What is Database Testing?</vt:lpstr>
      <vt:lpstr>UI Testing vs Database Testing</vt:lpstr>
      <vt:lpstr>Why Database Testing is Important?</vt:lpstr>
      <vt:lpstr>Database Testing Types</vt:lpstr>
      <vt:lpstr>Database Testing Types</vt:lpstr>
      <vt:lpstr>Structural Database Testing</vt:lpstr>
      <vt:lpstr>Functional Database Testing</vt:lpstr>
      <vt:lpstr>Non-Functional Database Testing</vt:lpstr>
      <vt:lpstr>ACID Properties Validation</vt:lpstr>
      <vt:lpstr> </vt:lpstr>
      <vt:lpstr>ACID</vt:lpstr>
      <vt:lpstr>Atomicity</vt:lpstr>
      <vt:lpstr>Consistency</vt:lpstr>
      <vt:lpstr>Isolation</vt:lpstr>
      <vt:lpstr>Durability</vt:lpstr>
      <vt:lpstr>Database Keys</vt:lpstr>
      <vt:lpstr> </vt:lpstr>
      <vt:lpstr>SQL</vt:lpstr>
      <vt:lpstr>Database Joins</vt:lpstr>
      <vt:lpstr>Database Joins</vt:lpstr>
      <vt:lpstr>PowerPoint Presentation</vt:lpstr>
      <vt:lpstr>SQL Constraints </vt:lpstr>
      <vt:lpstr>SQL Constraints</vt:lpstr>
      <vt:lpstr>SQL Functions</vt:lpstr>
      <vt:lpstr>Functions Queries</vt:lpstr>
      <vt:lpstr>Normalization</vt:lpstr>
      <vt:lpstr>1NF (First Normal Form)</vt:lpstr>
      <vt:lpstr>2NF (Second Normal Form)</vt:lpstr>
      <vt:lpstr>3NF (Third Normal Form)</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12</cp:revision>
  <dcterms:created xsi:type="dcterms:W3CDTF">2022-05-13T01:00:56Z</dcterms:created>
  <dcterms:modified xsi:type="dcterms:W3CDTF">2022-11-02T05:08:34Z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y fmtid="{D5CDD505-2E9C-101B-9397-08002B2CF9AE}" pid="3" name="MediaServiceImageTags">
    <vt:lpwstr/>
  </property>
</Properties>
</file>