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533" r:id="rId6"/>
    <p:sldId id="655" r:id="rId7"/>
    <p:sldId id="656" r:id="rId8"/>
    <p:sldId id="631" r:id="rId9"/>
    <p:sldId id="454" r:id="rId10"/>
    <p:sldId id="645" r:id="rId11"/>
    <p:sldId id="562" r:id="rId12"/>
    <p:sldId id="668" r:id="rId13"/>
    <p:sldId id="667" r:id="rId14"/>
    <p:sldId id="666" r:id="rId15"/>
    <p:sldId id="578" r:id="rId16"/>
    <p:sldId id="629" r:id="rId17"/>
    <p:sldId id="632" r:id="rId18"/>
    <p:sldId id="635" r:id="rId19"/>
    <p:sldId id="264" r:id="rId20"/>
    <p:sldId id="636" r:id="rId21"/>
    <p:sldId id="637" r:id="rId22"/>
    <p:sldId id="642" r:id="rId23"/>
    <p:sldId id="643"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Roboto"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2" roundtripDataSignature="AMtx7mjMu3cB9yZtb3+UTPwctkBiafZa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7E6"/>
    <a:srgbClr val="0071AD"/>
    <a:srgbClr val="F2F2F2"/>
    <a:srgbClr val="FFFFFF"/>
    <a:srgbClr val="EDEDE0"/>
    <a:srgbClr val="F6F6F0"/>
    <a:srgbClr val="0BE881"/>
    <a:srgbClr val="FA8231"/>
    <a:srgbClr val="8E44AD"/>
    <a:srgbClr val="DBCF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C5C002-D110-4625-87A0-5BE7986CCD16}">
  <a:tblStyle styleId="{40C5C002-D110-4625-87A0-5BE7986CCD16}" styleName="Table_0">
    <a:wholeTbl>
      <a:tcTxStyle b="off" i="off">
        <a:font>
          <a:latin typeface="Noto Sans"/>
          <a:ea typeface="Noto Sans"/>
          <a:cs typeface="Noto Sans"/>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BEC"/>
          </a:solidFill>
        </a:fill>
      </a:tcStyle>
    </a:wholeTbl>
    <a:band1H>
      <a:tcTxStyle/>
      <a:tcStyle>
        <a:tcBdr/>
        <a:fill>
          <a:solidFill>
            <a:srgbClr val="CAF6D7"/>
          </a:solidFill>
        </a:fill>
      </a:tcStyle>
    </a:band1H>
    <a:band2H>
      <a:tcTxStyle/>
      <a:tcStyle>
        <a:tcBdr/>
      </a:tcStyle>
    </a:band2H>
    <a:band1V>
      <a:tcTxStyle/>
      <a:tcStyle>
        <a:tcBdr/>
        <a:fill>
          <a:solidFill>
            <a:srgbClr val="CAF6D7"/>
          </a:solidFill>
        </a:fill>
      </a:tcStyle>
    </a:band1V>
    <a:band2V>
      <a:tcTxStyle/>
      <a:tcStyle>
        <a:tcBdr/>
      </a:tcStyle>
    </a:band2V>
    <a:lastCol>
      <a:tcTxStyle b="on" i="off">
        <a:font>
          <a:latin typeface="Noto Sans"/>
          <a:ea typeface="Noto Sans"/>
          <a:cs typeface="Noto Sans"/>
        </a:font>
        <a:schemeClr val="lt1"/>
      </a:tcTxStyle>
      <a:tcStyle>
        <a:tcBdr/>
        <a:fill>
          <a:solidFill>
            <a:schemeClr val="accent1"/>
          </a:solidFill>
        </a:fill>
      </a:tcStyle>
    </a:lastCol>
    <a:firstCol>
      <a:tcTxStyle b="on" i="off">
        <a:font>
          <a:latin typeface="Noto Sans"/>
          <a:ea typeface="Noto Sans"/>
          <a:cs typeface="Noto Sans"/>
        </a:font>
        <a:schemeClr val="lt1"/>
      </a:tcTxStyle>
      <a:tcStyle>
        <a:tcBdr/>
        <a:fill>
          <a:solidFill>
            <a:schemeClr val="accent1"/>
          </a:solidFill>
        </a:fill>
      </a:tcStyle>
    </a:firstCol>
    <a:lastRow>
      <a:tcTxStyle b="on" i="off">
        <a:font>
          <a:latin typeface="Noto Sans"/>
          <a:ea typeface="Noto Sans"/>
          <a:cs typeface="Noto Sans"/>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Noto Sans"/>
          <a:ea typeface="Noto Sans"/>
          <a:cs typeface="Noto Sans"/>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23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34"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23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232"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236"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63490C-6BB5-4DAD-AC76-FE8760B01B09}" type="doc">
      <dgm:prSet loTypeId="urn:microsoft.com/office/officeart/2005/8/layout/vList5" loCatId="list" qsTypeId="urn:microsoft.com/office/officeart/2005/8/quickstyle/simple2" qsCatId="simple" csTypeId="urn:microsoft.com/office/officeart/2005/8/colors/colorful5" csCatId="colorful" phldr="1"/>
      <dgm:spPr/>
      <dgm:t>
        <a:bodyPr/>
        <a:lstStyle/>
        <a:p>
          <a:endParaRPr lang="en-US"/>
        </a:p>
      </dgm:t>
    </dgm:pt>
    <dgm:pt modelId="{BAF68A89-A8B0-43FC-9AC0-3955780E442A}">
      <dgm:prSet phldrT="[Text]" custT="1"/>
      <dgm:spPr/>
      <dgm:t>
        <a:bodyPr/>
        <a:lstStyle/>
        <a:p>
          <a:r>
            <a:rPr lang="en-US" sz="3200" b="0" i="0"/>
            <a:t>Structural Testing</a:t>
          </a:r>
          <a:endParaRPr lang="en-US" sz="3200"/>
        </a:p>
      </dgm:t>
    </dgm:pt>
    <dgm:pt modelId="{40C63027-05CB-4F42-963B-A512B4C9660C}" type="parTrans" cxnId="{A339AF3E-279F-48CE-91B7-F9D3E9BF3482}">
      <dgm:prSet/>
      <dgm:spPr/>
      <dgm:t>
        <a:bodyPr/>
        <a:lstStyle/>
        <a:p>
          <a:endParaRPr lang="en-US"/>
        </a:p>
      </dgm:t>
    </dgm:pt>
    <dgm:pt modelId="{62E763C0-2401-4575-B0F3-D5EE8B3BADF9}" type="sibTrans" cxnId="{A339AF3E-279F-48CE-91B7-F9D3E9BF3482}">
      <dgm:prSet/>
      <dgm:spPr/>
      <dgm:t>
        <a:bodyPr/>
        <a:lstStyle/>
        <a:p>
          <a:endParaRPr lang="en-US"/>
        </a:p>
      </dgm:t>
    </dgm:pt>
    <dgm:pt modelId="{E1FBDDE6-162E-41F4-9CD7-E3E64BC3A57C}">
      <dgm:prSet phldrT="[Text]" custT="1"/>
      <dgm:spPr/>
      <dgm:t>
        <a:bodyPr/>
        <a:lstStyle/>
        <a:p>
          <a:r>
            <a:rPr lang="en-US" sz="3200" b="0" i="0"/>
            <a:t>Functional Testing</a:t>
          </a:r>
          <a:endParaRPr lang="en-US" sz="3200"/>
        </a:p>
      </dgm:t>
    </dgm:pt>
    <dgm:pt modelId="{EAE4CC65-DB93-436A-957C-C917C3EF914A}" type="parTrans" cxnId="{3B558C1C-94DF-4FAF-9B72-97AF5B520F2A}">
      <dgm:prSet/>
      <dgm:spPr/>
      <dgm:t>
        <a:bodyPr/>
        <a:lstStyle/>
        <a:p>
          <a:endParaRPr lang="en-US"/>
        </a:p>
      </dgm:t>
    </dgm:pt>
    <dgm:pt modelId="{300676E7-61C8-4C99-A5BB-1878399687C2}" type="sibTrans" cxnId="{3B558C1C-94DF-4FAF-9B72-97AF5B520F2A}">
      <dgm:prSet/>
      <dgm:spPr/>
      <dgm:t>
        <a:bodyPr/>
        <a:lstStyle/>
        <a:p>
          <a:endParaRPr lang="en-US"/>
        </a:p>
      </dgm:t>
    </dgm:pt>
    <dgm:pt modelId="{4F478DA6-611F-48F4-8956-491ED78DACDB}">
      <dgm:prSet phldrT="[Text]" custT="1"/>
      <dgm:spPr/>
      <dgm:t>
        <a:bodyPr/>
        <a:lstStyle/>
        <a:p>
          <a:r>
            <a:rPr lang="en-US" sz="3200" b="0" i="0"/>
            <a:t>Non-Functional Testing</a:t>
          </a:r>
          <a:endParaRPr lang="en-US" sz="3200"/>
        </a:p>
      </dgm:t>
    </dgm:pt>
    <dgm:pt modelId="{7A59E9BC-3C8C-41BD-99EE-E31CCFEF5FCB}" type="parTrans" cxnId="{AAAD058A-5495-49CB-8A25-91C11AC37B06}">
      <dgm:prSet/>
      <dgm:spPr/>
      <dgm:t>
        <a:bodyPr/>
        <a:lstStyle/>
        <a:p>
          <a:endParaRPr lang="en-US"/>
        </a:p>
      </dgm:t>
    </dgm:pt>
    <dgm:pt modelId="{B13766D8-71C9-4EEF-9102-5A48AD50198E}" type="sibTrans" cxnId="{AAAD058A-5495-49CB-8A25-91C11AC37B06}">
      <dgm:prSet/>
      <dgm:spPr/>
      <dgm:t>
        <a:bodyPr/>
        <a:lstStyle/>
        <a:p>
          <a:endParaRPr lang="en-US"/>
        </a:p>
      </dgm:t>
    </dgm:pt>
    <dgm:pt modelId="{62BE16CE-B3A7-48B1-8231-D36181CE98F8}">
      <dgm:prSet phldrT="[Text]" custT="1"/>
      <dgm:spPr/>
      <dgm:t>
        <a:bodyPr/>
        <a:lstStyle/>
        <a:p>
          <a:r>
            <a:rPr lang="en-US" sz="1800" b="0" i="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a:p>
      </dgm:t>
    </dgm:pt>
    <dgm:pt modelId="{FF40FC1A-C135-479E-8E7D-BE9F53892B0B}" type="parTrans" cxnId="{050F4636-4422-4FF4-8F90-F2E12D1CE845}">
      <dgm:prSet/>
      <dgm:spPr/>
      <dgm:t>
        <a:bodyPr/>
        <a:lstStyle/>
        <a:p>
          <a:endParaRPr lang="en-US"/>
        </a:p>
      </dgm:t>
    </dgm:pt>
    <dgm:pt modelId="{9D66A2D1-DF28-48B7-902A-E49596A0C70E}" type="sibTrans" cxnId="{050F4636-4422-4FF4-8F90-F2E12D1CE845}">
      <dgm:prSet/>
      <dgm:spPr/>
      <dgm:t>
        <a:bodyPr/>
        <a:lstStyle/>
        <a:p>
          <a:endParaRPr lang="en-US"/>
        </a:p>
      </dgm:t>
    </dgm:pt>
    <dgm:pt modelId="{276373F6-35F7-4AD1-9C4B-42D653F4C527}">
      <dgm:prSet phldrT="[Text]" custT="1"/>
      <dgm:spPr/>
      <dgm:t>
        <a:bodyPr/>
        <a:lstStyle/>
        <a:p>
          <a:r>
            <a:rPr lang="en-US" sz="1800" b="0" i="0">
              <a:effectLst/>
              <a:latin typeface="Arial" panose="020B0604020202020204" pitchFamily="34" charset="0"/>
              <a:cs typeface="Arial" panose="020B0604020202020204" pitchFamily="34" charset="0"/>
            </a:rPr>
            <a:t>It involves checking functionality of database from user point of view. </a:t>
          </a:r>
          <a:endParaRPr lang="en-US" sz="1800"/>
        </a:p>
      </dgm:t>
    </dgm:pt>
    <dgm:pt modelId="{E50347B4-7B85-4AC8-B7C3-473F49B3A750}" type="parTrans" cxnId="{B2CF3F56-8DF0-45BD-84E0-B704200B23EE}">
      <dgm:prSet/>
      <dgm:spPr/>
      <dgm:t>
        <a:bodyPr/>
        <a:lstStyle/>
        <a:p>
          <a:endParaRPr lang="en-US"/>
        </a:p>
      </dgm:t>
    </dgm:pt>
    <dgm:pt modelId="{4FBF8EE3-7615-4F23-8272-74E8AA3D5257}" type="sibTrans" cxnId="{B2CF3F56-8DF0-45BD-84E0-B704200B23EE}">
      <dgm:prSet/>
      <dgm:spPr/>
      <dgm:t>
        <a:bodyPr/>
        <a:lstStyle/>
        <a:p>
          <a:endParaRPr lang="en-US"/>
        </a:p>
      </dgm:t>
    </dgm:pt>
    <dgm:pt modelId="{D91C2784-E1DE-4583-AE8B-21FE7EBE70A5}">
      <dgm:prSet phldrT="[Text]" custT="1"/>
      <dgm:spPr/>
      <dgm:t>
        <a:bodyPr/>
        <a:lstStyle/>
        <a:p>
          <a:r>
            <a:rPr lang="en-US" sz="1800" b="0" i="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dirty="0"/>
        </a:p>
      </dgm:t>
    </dgm:pt>
    <dgm:pt modelId="{C8CB498A-CE4C-47C4-9B41-648B7D378895}" type="parTrans" cxnId="{4082ECA6-20A5-40D1-8DC6-859DC5D84F64}">
      <dgm:prSet/>
      <dgm:spPr/>
      <dgm:t>
        <a:bodyPr/>
        <a:lstStyle/>
        <a:p>
          <a:endParaRPr lang="en-US"/>
        </a:p>
      </dgm:t>
    </dgm:pt>
    <dgm:pt modelId="{25EE6F65-B875-4A31-903E-A45C1BBEDE58}" type="sibTrans" cxnId="{4082ECA6-20A5-40D1-8DC6-859DC5D84F64}">
      <dgm:prSet/>
      <dgm:spPr/>
      <dgm:t>
        <a:bodyPr/>
        <a:lstStyle/>
        <a:p>
          <a:endParaRPr lang="en-US"/>
        </a:p>
      </dgm:t>
    </dgm:pt>
    <dgm:pt modelId="{EAE9D9A2-101D-4FB8-81C7-A096AE646A62}" type="pres">
      <dgm:prSet presAssocID="{7363490C-6BB5-4DAD-AC76-FE8760B01B09}" presName="Name0" presStyleCnt="0">
        <dgm:presLayoutVars>
          <dgm:dir/>
          <dgm:animLvl val="lvl"/>
          <dgm:resizeHandles val="exact"/>
        </dgm:presLayoutVars>
      </dgm:prSet>
      <dgm:spPr/>
    </dgm:pt>
    <dgm:pt modelId="{77358090-21B4-4542-8713-8A01997A4ED4}" type="pres">
      <dgm:prSet presAssocID="{BAF68A89-A8B0-43FC-9AC0-3955780E442A}" presName="linNode" presStyleCnt="0"/>
      <dgm:spPr/>
    </dgm:pt>
    <dgm:pt modelId="{754745F3-3D14-4183-BA65-1DBAB31F9AAB}" type="pres">
      <dgm:prSet presAssocID="{BAF68A89-A8B0-43FC-9AC0-3955780E442A}" presName="parentText" presStyleLbl="node1" presStyleIdx="0" presStyleCnt="3">
        <dgm:presLayoutVars>
          <dgm:chMax val="1"/>
          <dgm:bulletEnabled val="1"/>
        </dgm:presLayoutVars>
      </dgm:prSet>
      <dgm:spPr/>
    </dgm:pt>
    <dgm:pt modelId="{1D9D530B-0B1E-40E8-B871-F3DF6396792E}" type="pres">
      <dgm:prSet presAssocID="{BAF68A89-A8B0-43FC-9AC0-3955780E442A}" presName="descendantText" presStyleLbl="alignAccFollowNode1" presStyleIdx="0" presStyleCnt="3">
        <dgm:presLayoutVars>
          <dgm:bulletEnabled val="1"/>
        </dgm:presLayoutVars>
      </dgm:prSet>
      <dgm:spPr/>
    </dgm:pt>
    <dgm:pt modelId="{F301C1FF-7B9C-4682-81F0-1FAC54106843}" type="pres">
      <dgm:prSet presAssocID="{62E763C0-2401-4575-B0F3-D5EE8B3BADF9}" presName="sp" presStyleCnt="0"/>
      <dgm:spPr/>
    </dgm:pt>
    <dgm:pt modelId="{4FDB738C-D4AA-4F3C-8CED-EAFEDCDFEADC}" type="pres">
      <dgm:prSet presAssocID="{E1FBDDE6-162E-41F4-9CD7-E3E64BC3A57C}" presName="linNode" presStyleCnt="0"/>
      <dgm:spPr/>
    </dgm:pt>
    <dgm:pt modelId="{C7D72B7F-46FE-4E02-BAD8-51A4099D65BB}" type="pres">
      <dgm:prSet presAssocID="{E1FBDDE6-162E-41F4-9CD7-E3E64BC3A57C}" presName="parentText" presStyleLbl="node1" presStyleIdx="1" presStyleCnt="3">
        <dgm:presLayoutVars>
          <dgm:chMax val="1"/>
          <dgm:bulletEnabled val="1"/>
        </dgm:presLayoutVars>
      </dgm:prSet>
      <dgm:spPr/>
    </dgm:pt>
    <dgm:pt modelId="{C0788D6D-9DA9-47FC-BD83-7457BBB19046}" type="pres">
      <dgm:prSet presAssocID="{E1FBDDE6-162E-41F4-9CD7-E3E64BC3A57C}" presName="descendantText" presStyleLbl="alignAccFollowNode1" presStyleIdx="1" presStyleCnt="3">
        <dgm:presLayoutVars>
          <dgm:bulletEnabled val="1"/>
        </dgm:presLayoutVars>
      </dgm:prSet>
      <dgm:spPr/>
    </dgm:pt>
    <dgm:pt modelId="{D1E78CC9-BB5F-411A-8140-A7EAA17F4E7D}" type="pres">
      <dgm:prSet presAssocID="{300676E7-61C8-4C99-A5BB-1878399687C2}" presName="sp" presStyleCnt="0"/>
      <dgm:spPr/>
    </dgm:pt>
    <dgm:pt modelId="{EE5E0F78-B7EB-42DA-A914-B02FAE984F28}" type="pres">
      <dgm:prSet presAssocID="{4F478DA6-611F-48F4-8956-491ED78DACDB}" presName="linNode" presStyleCnt="0"/>
      <dgm:spPr/>
    </dgm:pt>
    <dgm:pt modelId="{EDB5F72B-9369-4E23-A97D-16AF025F5EF8}" type="pres">
      <dgm:prSet presAssocID="{4F478DA6-611F-48F4-8956-491ED78DACDB}" presName="parentText" presStyleLbl="node1" presStyleIdx="2" presStyleCnt="3">
        <dgm:presLayoutVars>
          <dgm:chMax val="1"/>
          <dgm:bulletEnabled val="1"/>
        </dgm:presLayoutVars>
      </dgm:prSet>
      <dgm:spPr/>
    </dgm:pt>
    <dgm:pt modelId="{775BE90D-1954-47F2-927D-16B7AA029869}" type="pres">
      <dgm:prSet presAssocID="{4F478DA6-611F-48F4-8956-491ED78DACDB}" presName="descendantText" presStyleLbl="alignAccFollowNode1" presStyleIdx="2" presStyleCnt="3" custLinFactNeighborY="641">
        <dgm:presLayoutVars>
          <dgm:bulletEnabled val="1"/>
        </dgm:presLayoutVars>
      </dgm:prSet>
      <dgm:spPr/>
    </dgm:pt>
  </dgm:ptLst>
  <dgm:cxnLst>
    <dgm:cxn modelId="{1B5E1A0B-39C6-4755-9F26-1B5A8BFEE880}" type="presOf" srcId="{7363490C-6BB5-4DAD-AC76-FE8760B01B09}" destId="{EAE9D9A2-101D-4FB8-81C7-A096AE646A62}" srcOrd="0" destOrd="0" presId="urn:microsoft.com/office/officeart/2005/8/layout/vList5"/>
    <dgm:cxn modelId="{3B558C1C-94DF-4FAF-9B72-97AF5B520F2A}" srcId="{7363490C-6BB5-4DAD-AC76-FE8760B01B09}" destId="{E1FBDDE6-162E-41F4-9CD7-E3E64BC3A57C}" srcOrd="1" destOrd="0" parTransId="{EAE4CC65-DB93-436A-957C-C917C3EF914A}" sibTransId="{300676E7-61C8-4C99-A5BB-1878399687C2}"/>
    <dgm:cxn modelId="{C4494B30-A125-4762-A9E5-168A9871566B}" type="presOf" srcId="{D91C2784-E1DE-4583-AE8B-21FE7EBE70A5}" destId="{775BE90D-1954-47F2-927D-16B7AA029869}" srcOrd="0" destOrd="0" presId="urn:microsoft.com/office/officeart/2005/8/layout/vList5"/>
    <dgm:cxn modelId="{050F4636-4422-4FF4-8F90-F2E12D1CE845}" srcId="{BAF68A89-A8B0-43FC-9AC0-3955780E442A}" destId="{62BE16CE-B3A7-48B1-8231-D36181CE98F8}" srcOrd="0" destOrd="0" parTransId="{FF40FC1A-C135-479E-8E7D-BE9F53892B0B}" sibTransId="{9D66A2D1-DF28-48B7-902A-E49596A0C70E}"/>
    <dgm:cxn modelId="{A339AF3E-279F-48CE-91B7-F9D3E9BF3482}" srcId="{7363490C-6BB5-4DAD-AC76-FE8760B01B09}" destId="{BAF68A89-A8B0-43FC-9AC0-3955780E442A}" srcOrd="0" destOrd="0" parTransId="{40C63027-05CB-4F42-963B-A512B4C9660C}" sibTransId="{62E763C0-2401-4575-B0F3-D5EE8B3BADF9}"/>
    <dgm:cxn modelId="{B2CF3F56-8DF0-45BD-84E0-B704200B23EE}" srcId="{E1FBDDE6-162E-41F4-9CD7-E3E64BC3A57C}" destId="{276373F6-35F7-4AD1-9C4B-42D653F4C527}" srcOrd="0" destOrd="0" parTransId="{E50347B4-7B85-4AC8-B7C3-473F49B3A750}" sibTransId="{4FBF8EE3-7615-4F23-8272-74E8AA3D5257}"/>
    <dgm:cxn modelId="{AAAD058A-5495-49CB-8A25-91C11AC37B06}" srcId="{7363490C-6BB5-4DAD-AC76-FE8760B01B09}" destId="{4F478DA6-611F-48F4-8956-491ED78DACDB}" srcOrd="2" destOrd="0" parTransId="{7A59E9BC-3C8C-41BD-99EE-E31CCFEF5FCB}" sibTransId="{B13766D8-71C9-4EEF-9102-5A48AD50198E}"/>
    <dgm:cxn modelId="{1AD00590-3D52-408D-8A6A-8A2665E4353F}" type="presOf" srcId="{BAF68A89-A8B0-43FC-9AC0-3955780E442A}" destId="{754745F3-3D14-4183-BA65-1DBAB31F9AAB}" srcOrd="0" destOrd="0" presId="urn:microsoft.com/office/officeart/2005/8/layout/vList5"/>
    <dgm:cxn modelId="{4082ECA6-20A5-40D1-8DC6-859DC5D84F64}" srcId="{4F478DA6-611F-48F4-8956-491ED78DACDB}" destId="{D91C2784-E1DE-4583-AE8B-21FE7EBE70A5}" srcOrd="0" destOrd="0" parTransId="{C8CB498A-CE4C-47C4-9B41-648B7D378895}" sibTransId="{25EE6F65-B875-4A31-903E-A45C1BBEDE58}"/>
    <dgm:cxn modelId="{B86568BB-8D62-4B1F-BAE5-A0F681BE2C89}" type="presOf" srcId="{4F478DA6-611F-48F4-8956-491ED78DACDB}" destId="{EDB5F72B-9369-4E23-A97D-16AF025F5EF8}" srcOrd="0" destOrd="0" presId="urn:microsoft.com/office/officeart/2005/8/layout/vList5"/>
    <dgm:cxn modelId="{EE0CD4C2-C67C-4C07-A7EE-BC5F71494BDB}" type="presOf" srcId="{62BE16CE-B3A7-48B1-8231-D36181CE98F8}" destId="{1D9D530B-0B1E-40E8-B871-F3DF6396792E}" srcOrd="0" destOrd="0" presId="urn:microsoft.com/office/officeart/2005/8/layout/vList5"/>
    <dgm:cxn modelId="{A5FF7ECE-26F0-4E47-A91F-F38A4DE97BBD}" type="presOf" srcId="{E1FBDDE6-162E-41F4-9CD7-E3E64BC3A57C}" destId="{C7D72B7F-46FE-4E02-BAD8-51A4099D65BB}" srcOrd="0" destOrd="0" presId="urn:microsoft.com/office/officeart/2005/8/layout/vList5"/>
    <dgm:cxn modelId="{6B5261FB-0023-45CE-B7D4-1DE3B264C639}" type="presOf" srcId="{276373F6-35F7-4AD1-9C4B-42D653F4C527}" destId="{C0788D6D-9DA9-47FC-BD83-7457BBB19046}" srcOrd="0" destOrd="0" presId="urn:microsoft.com/office/officeart/2005/8/layout/vList5"/>
    <dgm:cxn modelId="{EDEDC737-1248-405A-9CF0-48D02ADB2904}" type="presParOf" srcId="{EAE9D9A2-101D-4FB8-81C7-A096AE646A62}" destId="{77358090-21B4-4542-8713-8A01997A4ED4}" srcOrd="0" destOrd="0" presId="urn:microsoft.com/office/officeart/2005/8/layout/vList5"/>
    <dgm:cxn modelId="{F5FAD102-EBE5-433B-A3D3-30DF692E3198}" type="presParOf" srcId="{77358090-21B4-4542-8713-8A01997A4ED4}" destId="{754745F3-3D14-4183-BA65-1DBAB31F9AAB}" srcOrd="0" destOrd="0" presId="urn:microsoft.com/office/officeart/2005/8/layout/vList5"/>
    <dgm:cxn modelId="{C469EAD1-5363-42AF-BA17-6D48302A815B}" type="presParOf" srcId="{77358090-21B4-4542-8713-8A01997A4ED4}" destId="{1D9D530B-0B1E-40E8-B871-F3DF6396792E}" srcOrd="1" destOrd="0" presId="urn:microsoft.com/office/officeart/2005/8/layout/vList5"/>
    <dgm:cxn modelId="{46580B1F-E33C-4E7F-85D5-FB0A02850CB0}" type="presParOf" srcId="{EAE9D9A2-101D-4FB8-81C7-A096AE646A62}" destId="{F301C1FF-7B9C-4682-81F0-1FAC54106843}" srcOrd="1" destOrd="0" presId="urn:microsoft.com/office/officeart/2005/8/layout/vList5"/>
    <dgm:cxn modelId="{30DE9CBF-A4A0-4D2C-9D91-EBD743FBFAE7}" type="presParOf" srcId="{EAE9D9A2-101D-4FB8-81C7-A096AE646A62}" destId="{4FDB738C-D4AA-4F3C-8CED-EAFEDCDFEADC}" srcOrd="2" destOrd="0" presId="urn:microsoft.com/office/officeart/2005/8/layout/vList5"/>
    <dgm:cxn modelId="{8589603C-B607-496E-B0AC-E0444070B5AF}" type="presParOf" srcId="{4FDB738C-D4AA-4F3C-8CED-EAFEDCDFEADC}" destId="{C7D72B7F-46FE-4E02-BAD8-51A4099D65BB}" srcOrd="0" destOrd="0" presId="urn:microsoft.com/office/officeart/2005/8/layout/vList5"/>
    <dgm:cxn modelId="{E1B660B1-8F44-4626-B09F-E565F2476414}" type="presParOf" srcId="{4FDB738C-D4AA-4F3C-8CED-EAFEDCDFEADC}" destId="{C0788D6D-9DA9-47FC-BD83-7457BBB19046}" srcOrd="1" destOrd="0" presId="urn:microsoft.com/office/officeart/2005/8/layout/vList5"/>
    <dgm:cxn modelId="{D1BF6960-6CCC-44E3-A7F5-1EEDE456C0B1}" type="presParOf" srcId="{EAE9D9A2-101D-4FB8-81C7-A096AE646A62}" destId="{D1E78CC9-BB5F-411A-8140-A7EAA17F4E7D}" srcOrd="3" destOrd="0" presId="urn:microsoft.com/office/officeart/2005/8/layout/vList5"/>
    <dgm:cxn modelId="{E671A5F3-1064-47CF-89D8-FDE03E07403F}" type="presParOf" srcId="{EAE9D9A2-101D-4FB8-81C7-A096AE646A62}" destId="{EE5E0F78-B7EB-42DA-A914-B02FAE984F28}" srcOrd="4" destOrd="0" presId="urn:microsoft.com/office/officeart/2005/8/layout/vList5"/>
    <dgm:cxn modelId="{22FF2F73-3CD2-4BB9-942D-F757C5B81ED1}" type="presParOf" srcId="{EE5E0F78-B7EB-42DA-A914-B02FAE984F28}" destId="{EDB5F72B-9369-4E23-A97D-16AF025F5EF8}" srcOrd="0" destOrd="0" presId="urn:microsoft.com/office/officeart/2005/8/layout/vList5"/>
    <dgm:cxn modelId="{A5178CC7-BCC5-47E8-B7D2-4076B58C7710}" type="presParOf" srcId="{EE5E0F78-B7EB-42DA-A914-B02FAE984F28}" destId="{775BE90D-1954-47F2-927D-16B7AA02986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B4D75D-9B97-4BA2-AAE2-8732A62D06B3}"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6DE0C4B3-5C07-4956-A5A4-A59972D94D1C}">
      <dgm:prSet phldrT="[Text]" custT="1"/>
      <dgm:spPr/>
      <dgm:t>
        <a:bodyPr/>
        <a:lstStyle/>
        <a:p>
          <a:pPr>
            <a:lnSpc>
              <a:spcPct val="90000"/>
            </a:lnSpc>
          </a:pPr>
          <a:r>
            <a:rPr lang="en-US" sz="4400"/>
            <a:t>Atomicity</a:t>
          </a:r>
        </a:p>
        <a:p>
          <a:pPr>
            <a:lnSpc>
              <a:spcPct val="100000"/>
            </a:lnSpc>
          </a:pPr>
          <a:r>
            <a:rPr lang="en-US" sz="2000" b="0" i="0"/>
            <a:t>Transactions are all or nothing</a:t>
          </a:r>
          <a:endParaRPr lang="en-US" sz="2000" b="0"/>
        </a:p>
      </dgm:t>
    </dgm:pt>
    <dgm:pt modelId="{BDE6ECB0-B05D-47B4-972B-FA22D8163E2E}" type="parTrans" cxnId="{0BB89941-23C0-41F2-9060-A20DD80ED2AD}">
      <dgm:prSet/>
      <dgm:spPr/>
      <dgm:t>
        <a:bodyPr/>
        <a:lstStyle/>
        <a:p>
          <a:endParaRPr lang="en-US"/>
        </a:p>
      </dgm:t>
    </dgm:pt>
    <dgm:pt modelId="{C6BEB5D7-AC82-4BA6-86D9-1D679F80A966}" type="sibTrans" cxnId="{0BB89941-23C0-41F2-9060-A20DD80ED2AD}">
      <dgm:prSet/>
      <dgm:spPr/>
      <dgm:t>
        <a:bodyPr/>
        <a:lstStyle/>
        <a:p>
          <a:endParaRPr lang="en-US"/>
        </a:p>
      </dgm:t>
    </dgm:pt>
    <dgm:pt modelId="{472EF5E7-F6D8-4E32-A642-806032D52519}">
      <dgm:prSet phldrT="[Text]" custT="1"/>
      <dgm:spPr/>
      <dgm:t>
        <a:bodyPr/>
        <a:lstStyle/>
        <a:p>
          <a:r>
            <a:rPr lang="en-US" sz="4400"/>
            <a:t>Durability</a:t>
          </a:r>
        </a:p>
        <a:p>
          <a:r>
            <a:rPr lang="en-US" sz="2000" b="0" i="0"/>
            <a:t>Written data will not be lost</a:t>
          </a:r>
          <a:endParaRPr lang="en-US" sz="2000"/>
        </a:p>
      </dgm:t>
    </dgm:pt>
    <dgm:pt modelId="{D23E0DB5-C140-4AA7-A94D-EFC64B478074}" type="parTrans" cxnId="{5474C335-CDDC-4CE6-A337-7A43285208A0}">
      <dgm:prSet/>
      <dgm:spPr/>
      <dgm:t>
        <a:bodyPr/>
        <a:lstStyle/>
        <a:p>
          <a:endParaRPr lang="en-US"/>
        </a:p>
      </dgm:t>
    </dgm:pt>
    <dgm:pt modelId="{BBDF852F-AFAF-4794-8CDD-C23885434FC4}" type="sibTrans" cxnId="{5474C335-CDDC-4CE6-A337-7A43285208A0}">
      <dgm:prSet/>
      <dgm:spPr/>
      <dgm:t>
        <a:bodyPr/>
        <a:lstStyle/>
        <a:p>
          <a:endParaRPr lang="en-US"/>
        </a:p>
      </dgm:t>
    </dgm:pt>
    <dgm:pt modelId="{580B7E54-4D15-4DAD-8BB3-F8FBFB29F7EE}">
      <dgm:prSet phldrT="[Text]" custT="1"/>
      <dgm:spPr/>
      <dgm:t>
        <a:bodyPr/>
        <a:lstStyle/>
        <a:p>
          <a:r>
            <a:rPr lang="en-US" sz="4400"/>
            <a:t>Isolation</a:t>
          </a:r>
        </a:p>
        <a:p>
          <a:r>
            <a:rPr lang="en-US" sz="2000" b="0" i="0"/>
            <a:t>Transaction do not affect each other</a:t>
          </a:r>
          <a:endParaRPr lang="en-US" sz="2800"/>
        </a:p>
      </dgm:t>
    </dgm:pt>
    <dgm:pt modelId="{2247FF2D-AF45-4EBD-873E-8E8F0D38DAE1}" type="sibTrans" cxnId="{566B5016-F090-416E-A3C6-53C5E0E646BE}">
      <dgm:prSet/>
      <dgm:spPr/>
      <dgm:t>
        <a:bodyPr/>
        <a:lstStyle/>
        <a:p>
          <a:endParaRPr lang="en-US"/>
        </a:p>
      </dgm:t>
    </dgm:pt>
    <dgm:pt modelId="{FF71A35B-63E4-4BE0-B596-FE1E2666CFD9}" type="parTrans" cxnId="{566B5016-F090-416E-A3C6-53C5E0E646BE}">
      <dgm:prSet/>
      <dgm:spPr/>
      <dgm:t>
        <a:bodyPr/>
        <a:lstStyle/>
        <a:p>
          <a:endParaRPr lang="en-US"/>
        </a:p>
      </dgm:t>
    </dgm:pt>
    <dgm:pt modelId="{BBC8C3FB-43D9-4F3D-AE37-25331A0D62D8}">
      <dgm:prSet phldrT="[Text]" custT="1"/>
      <dgm:spPr/>
      <dgm:t>
        <a:bodyPr/>
        <a:lstStyle/>
        <a:p>
          <a:r>
            <a:rPr lang="en-US" sz="4400"/>
            <a:t>Consistency</a:t>
          </a:r>
        </a:p>
        <a:p>
          <a:r>
            <a:rPr lang="en-US" sz="2000" b="0" i="0"/>
            <a:t>Only valid data is saved</a:t>
          </a:r>
          <a:endParaRPr lang="en-US" sz="2000"/>
        </a:p>
      </dgm:t>
    </dgm:pt>
    <dgm:pt modelId="{98BEE5BC-7D3B-4F9F-A275-6FB37AE0EA33}" type="sibTrans" cxnId="{144CF607-E124-4232-A344-8B54A49D41E0}">
      <dgm:prSet/>
      <dgm:spPr/>
      <dgm:t>
        <a:bodyPr/>
        <a:lstStyle/>
        <a:p>
          <a:endParaRPr lang="en-US"/>
        </a:p>
      </dgm:t>
    </dgm:pt>
    <dgm:pt modelId="{9B852828-EC64-410D-B13C-45B72F36100E}" type="parTrans" cxnId="{144CF607-E124-4232-A344-8B54A49D41E0}">
      <dgm:prSet/>
      <dgm:spPr/>
      <dgm:t>
        <a:bodyPr/>
        <a:lstStyle/>
        <a:p>
          <a:endParaRPr lang="en-US"/>
        </a:p>
      </dgm:t>
    </dgm:pt>
    <dgm:pt modelId="{7AC0D3FA-AE7C-40CD-95B2-9D41F276F6A8}" type="pres">
      <dgm:prSet presAssocID="{2BB4D75D-9B97-4BA2-AAE2-8732A62D06B3}" presName="diagram" presStyleCnt="0">
        <dgm:presLayoutVars>
          <dgm:dir/>
          <dgm:resizeHandles val="exact"/>
        </dgm:presLayoutVars>
      </dgm:prSet>
      <dgm:spPr/>
    </dgm:pt>
    <dgm:pt modelId="{AF004F17-F6B9-44F0-A028-2CCEF21A1A07}" type="pres">
      <dgm:prSet presAssocID="{6DE0C4B3-5C07-4956-A5A4-A59972D94D1C}" presName="node" presStyleLbl="node1" presStyleIdx="0" presStyleCnt="4">
        <dgm:presLayoutVars>
          <dgm:bulletEnabled val="1"/>
        </dgm:presLayoutVars>
      </dgm:prSet>
      <dgm:spPr/>
    </dgm:pt>
    <dgm:pt modelId="{F3BBA8D1-243B-48A5-AFC2-85437552E528}" type="pres">
      <dgm:prSet presAssocID="{C6BEB5D7-AC82-4BA6-86D9-1D679F80A966}" presName="sibTrans" presStyleCnt="0"/>
      <dgm:spPr/>
    </dgm:pt>
    <dgm:pt modelId="{714F605C-2CA6-45BD-9BE2-B4FCB49DF35C}" type="pres">
      <dgm:prSet presAssocID="{BBC8C3FB-43D9-4F3D-AE37-25331A0D62D8}" presName="node" presStyleLbl="node1" presStyleIdx="1" presStyleCnt="4">
        <dgm:presLayoutVars>
          <dgm:bulletEnabled val="1"/>
        </dgm:presLayoutVars>
      </dgm:prSet>
      <dgm:spPr/>
    </dgm:pt>
    <dgm:pt modelId="{CC45370E-7CDF-4000-931B-C1929F46896B}" type="pres">
      <dgm:prSet presAssocID="{98BEE5BC-7D3B-4F9F-A275-6FB37AE0EA33}" presName="sibTrans" presStyleCnt="0"/>
      <dgm:spPr/>
    </dgm:pt>
    <dgm:pt modelId="{B67A1ECA-FE1A-411C-B79B-7005B7B9CE1D}" type="pres">
      <dgm:prSet presAssocID="{580B7E54-4D15-4DAD-8BB3-F8FBFB29F7EE}" presName="node" presStyleLbl="node1" presStyleIdx="2" presStyleCnt="4">
        <dgm:presLayoutVars>
          <dgm:bulletEnabled val="1"/>
        </dgm:presLayoutVars>
      </dgm:prSet>
      <dgm:spPr/>
    </dgm:pt>
    <dgm:pt modelId="{A2DF18EF-6BF0-42ED-ABC9-484D1430A9AE}" type="pres">
      <dgm:prSet presAssocID="{2247FF2D-AF45-4EBD-873E-8E8F0D38DAE1}" presName="sibTrans" presStyleCnt="0"/>
      <dgm:spPr/>
    </dgm:pt>
    <dgm:pt modelId="{0A3080DE-701C-497C-8774-9269A9C70152}" type="pres">
      <dgm:prSet presAssocID="{472EF5E7-F6D8-4E32-A642-806032D52519}" presName="node" presStyleLbl="node1" presStyleIdx="3" presStyleCnt="4" custLinFactNeighborX="686">
        <dgm:presLayoutVars>
          <dgm:bulletEnabled val="1"/>
        </dgm:presLayoutVars>
      </dgm:prSet>
      <dgm:spPr/>
    </dgm:pt>
  </dgm:ptLst>
  <dgm:cxnLst>
    <dgm:cxn modelId="{144CF607-E124-4232-A344-8B54A49D41E0}" srcId="{2BB4D75D-9B97-4BA2-AAE2-8732A62D06B3}" destId="{BBC8C3FB-43D9-4F3D-AE37-25331A0D62D8}" srcOrd="1" destOrd="0" parTransId="{9B852828-EC64-410D-B13C-45B72F36100E}" sibTransId="{98BEE5BC-7D3B-4F9F-A275-6FB37AE0EA33}"/>
    <dgm:cxn modelId="{566B5016-F090-416E-A3C6-53C5E0E646BE}" srcId="{2BB4D75D-9B97-4BA2-AAE2-8732A62D06B3}" destId="{580B7E54-4D15-4DAD-8BB3-F8FBFB29F7EE}" srcOrd="2" destOrd="0" parTransId="{FF71A35B-63E4-4BE0-B596-FE1E2666CFD9}" sibTransId="{2247FF2D-AF45-4EBD-873E-8E8F0D38DAE1}"/>
    <dgm:cxn modelId="{5F93741F-92EE-44E7-A1E7-3F00C131344C}" type="presOf" srcId="{2BB4D75D-9B97-4BA2-AAE2-8732A62D06B3}" destId="{7AC0D3FA-AE7C-40CD-95B2-9D41F276F6A8}" srcOrd="0" destOrd="0" presId="urn:microsoft.com/office/officeart/2005/8/layout/default"/>
    <dgm:cxn modelId="{5474C335-CDDC-4CE6-A337-7A43285208A0}" srcId="{2BB4D75D-9B97-4BA2-AAE2-8732A62D06B3}" destId="{472EF5E7-F6D8-4E32-A642-806032D52519}" srcOrd="3" destOrd="0" parTransId="{D23E0DB5-C140-4AA7-A94D-EFC64B478074}" sibTransId="{BBDF852F-AFAF-4794-8CDD-C23885434FC4}"/>
    <dgm:cxn modelId="{5600E435-15B3-4CBF-92DA-5AFB7C466FB7}" type="presOf" srcId="{6DE0C4B3-5C07-4956-A5A4-A59972D94D1C}" destId="{AF004F17-F6B9-44F0-A028-2CCEF21A1A07}" srcOrd="0" destOrd="0" presId="urn:microsoft.com/office/officeart/2005/8/layout/default"/>
    <dgm:cxn modelId="{0BB89941-23C0-41F2-9060-A20DD80ED2AD}" srcId="{2BB4D75D-9B97-4BA2-AAE2-8732A62D06B3}" destId="{6DE0C4B3-5C07-4956-A5A4-A59972D94D1C}" srcOrd="0" destOrd="0" parTransId="{BDE6ECB0-B05D-47B4-972B-FA22D8163E2E}" sibTransId="{C6BEB5D7-AC82-4BA6-86D9-1D679F80A966}"/>
    <dgm:cxn modelId="{2E12CB76-817E-495F-AC8B-AE84DF64732E}" type="presOf" srcId="{580B7E54-4D15-4DAD-8BB3-F8FBFB29F7EE}" destId="{B67A1ECA-FE1A-411C-B79B-7005B7B9CE1D}" srcOrd="0" destOrd="0" presId="urn:microsoft.com/office/officeart/2005/8/layout/default"/>
    <dgm:cxn modelId="{D65038BD-4F5A-4A62-B7B8-011A609F479D}" type="presOf" srcId="{BBC8C3FB-43D9-4F3D-AE37-25331A0D62D8}" destId="{714F605C-2CA6-45BD-9BE2-B4FCB49DF35C}" srcOrd="0" destOrd="0" presId="urn:microsoft.com/office/officeart/2005/8/layout/default"/>
    <dgm:cxn modelId="{89EF88F8-FDCB-48E7-AD76-B69E100EC11B}" type="presOf" srcId="{472EF5E7-F6D8-4E32-A642-806032D52519}" destId="{0A3080DE-701C-497C-8774-9269A9C70152}" srcOrd="0" destOrd="0" presId="urn:microsoft.com/office/officeart/2005/8/layout/default"/>
    <dgm:cxn modelId="{E50CC7CB-A5F4-4B2D-9F68-B1F21C013407}" type="presParOf" srcId="{7AC0D3FA-AE7C-40CD-95B2-9D41F276F6A8}" destId="{AF004F17-F6B9-44F0-A028-2CCEF21A1A07}" srcOrd="0" destOrd="0" presId="urn:microsoft.com/office/officeart/2005/8/layout/default"/>
    <dgm:cxn modelId="{66D88208-02E5-4E99-93BD-E393A15E8E1E}" type="presParOf" srcId="{7AC0D3FA-AE7C-40CD-95B2-9D41F276F6A8}" destId="{F3BBA8D1-243B-48A5-AFC2-85437552E528}" srcOrd="1" destOrd="0" presId="urn:microsoft.com/office/officeart/2005/8/layout/default"/>
    <dgm:cxn modelId="{D40B391A-1438-4B8F-9F8A-19BDC88114A1}" type="presParOf" srcId="{7AC0D3FA-AE7C-40CD-95B2-9D41F276F6A8}" destId="{714F605C-2CA6-45BD-9BE2-B4FCB49DF35C}" srcOrd="2" destOrd="0" presId="urn:microsoft.com/office/officeart/2005/8/layout/default"/>
    <dgm:cxn modelId="{25473F3E-AB69-4E72-B15F-1E78044043B6}" type="presParOf" srcId="{7AC0D3FA-AE7C-40CD-95B2-9D41F276F6A8}" destId="{CC45370E-7CDF-4000-931B-C1929F46896B}" srcOrd="3" destOrd="0" presId="urn:microsoft.com/office/officeart/2005/8/layout/default"/>
    <dgm:cxn modelId="{8A05A647-EC25-4BDA-82D3-2BF1B6F7738A}" type="presParOf" srcId="{7AC0D3FA-AE7C-40CD-95B2-9D41F276F6A8}" destId="{B67A1ECA-FE1A-411C-B79B-7005B7B9CE1D}" srcOrd="4" destOrd="0" presId="urn:microsoft.com/office/officeart/2005/8/layout/default"/>
    <dgm:cxn modelId="{817ED384-CEB2-46DD-A543-8CFD75471688}" type="presParOf" srcId="{7AC0D3FA-AE7C-40CD-95B2-9D41F276F6A8}" destId="{A2DF18EF-6BF0-42ED-ABC9-484D1430A9AE}" srcOrd="5" destOrd="0" presId="urn:microsoft.com/office/officeart/2005/8/layout/default"/>
    <dgm:cxn modelId="{DCBFB79E-99F3-4DEA-8C45-8E968E2B465B}" type="presParOf" srcId="{7AC0D3FA-AE7C-40CD-95B2-9D41F276F6A8}" destId="{0A3080DE-701C-497C-8774-9269A9C7015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9D530B-0B1E-40E8-B871-F3DF6396792E}">
      <dsp:nvSpPr>
        <dsp:cNvPr id="0" name=""/>
        <dsp:cNvSpPr/>
      </dsp:nvSpPr>
      <dsp:spPr>
        <a:xfrm rot="5400000">
          <a:off x="4227685" y="-1419491"/>
          <a:ext cx="1455586" cy="4663980"/>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deals with table and column testing, schema testing, stored procedures and views testing, checking triggers, etc.</a:t>
          </a:r>
          <a:endParaRPr lang="en-US" sz="1800" kern="1200"/>
        </a:p>
      </dsp:txBody>
      <dsp:txXfrm rot="-5400000">
        <a:off x="2623488" y="255762"/>
        <a:ext cx="4592924" cy="1313474"/>
      </dsp:txXfrm>
    </dsp:sp>
    <dsp:sp modelId="{754745F3-3D14-4183-BA65-1DBAB31F9AAB}">
      <dsp:nvSpPr>
        <dsp:cNvPr id="0" name=""/>
        <dsp:cNvSpPr/>
      </dsp:nvSpPr>
      <dsp:spPr>
        <a:xfrm>
          <a:off x="0" y="2756"/>
          <a:ext cx="2623488" cy="1819482"/>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Structural Testing</a:t>
          </a:r>
          <a:endParaRPr lang="en-US" sz="3200" kern="1200"/>
        </a:p>
      </dsp:txBody>
      <dsp:txXfrm>
        <a:off x="88820" y="91576"/>
        <a:ext cx="2445848" cy="1641842"/>
      </dsp:txXfrm>
    </dsp:sp>
    <dsp:sp modelId="{C0788D6D-9DA9-47FC-BD83-7457BBB19046}">
      <dsp:nvSpPr>
        <dsp:cNvPr id="0" name=""/>
        <dsp:cNvSpPr/>
      </dsp:nvSpPr>
      <dsp:spPr>
        <a:xfrm rot="5400000">
          <a:off x="4227685" y="490964"/>
          <a:ext cx="1455586" cy="4663980"/>
        </a:xfrm>
        <a:prstGeom prst="round2SameRect">
          <a:avLst/>
        </a:prstGeom>
        <a:solidFill>
          <a:schemeClr val="accent5">
            <a:tint val="40000"/>
            <a:alpha val="90000"/>
            <a:hueOff val="-7870995"/>
            <a:satOff val="33053"/>
            <a:lumOff val="2406"/>
            <a:alphaOff val="0"/>
          </a:schemeClr>
        </a:solidFill>
        <a:ln w="25400" cap="flat" cmpd="sng" algn="ctr">
          <a:solidFill>
            <a:schemeClr val="accent5">
              <a:tint val="40000"/>
              <a:alpha val="90000"/>
              <a:hueOff val="-7870995"/>
              <a:satOff val="33053"/>
              <a:lumOff val="240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a:effectLst/>
              <a:latin typeface="Arial" panose="020B0604020202020204" pitchFamily="34" charset="0"/>
              <a:cs typeface="Arial" panose="020B0604020202020204" pitchFamily="34" charset="0"/>
            </a:rPr>
            <a:t>It involves checking functionality of database from user point of view. </a:t>
          </a:r>
          <a:endParaRPr lang="en-US" sz="1800" kern="1200"/>
        </a:p>
      </dsp:txBody>
      <dsp:txXfrm rot="-5400000">
        <a:off x="2623488" y="2166217"/>
        <a:ext cx="4592924" cy="1313474"/>
      </dsp:txXfrm>
    </dsp:sp>
    <dsp:sp modelId="{C7D72B7F-46FE-4E02-BAD8-51A4099D65BB}">
      <dsp:nvSpPr>
        <dsp:cNvPr id="0" name=""/>
        <dsp:cNvSpPr/>
      </dsp:nvSpPr>
      <dsp:spPr>
        <a:xfrm>
          <a:off x="0" y="1913213"/>
          <a:ext cx="2623488" cy="1819482"/>
        </a:xfrm>
        <a:prstGeom prst="roundRect">
          <a:avLst/>
        </a:prstGeom>
        <a:solidFill>
          <a:schemeClr val="accent5">
            <a:hueOff val="-7743161"/>
            <a:satOff val="25846"/>
            <a:lumOff val="568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Functional Testing</a:t>
          </a:r>
          <a:endParaRPr lang="en-US" sz="3200" kern="1200"/>
        </a:p>
      </dsp:txBody>
      <dsp:txXfrm>
        <a:off x="88820" y="2002033"/>
        <a:ext cx="2445848" cy="1641842"/>
      </dsp:txXfrm>
    </dsp:sp>
    <dsp:sp modelId="{775BE90D-1954-47F2-927D-16B7AA029869}">
      <dsp:nvSpPr>
        <dsp:cNvPr id="0" name=""/>
        <dsp:cNvSpPr/>
      </dsp:nvSpPr>
      <dsp:spPr>
        <a:xfrm rot="5400000">
          <a:off x="4227685" y="2410752"/>
          <a:ext cx="1455586" cy="4663980"/>
        </a:xfrm>
        <a:prstGeom prst="round2SameRect">
          <a:avLst/>
        </a:prstGeom>
        <a:solidFill>
          <a:schemeClr val="accent5">
            <a:tint val="40000"/>
            <a:alpha val="90000"/>
            <a:hueOff val="-15741989"/>
            <a:satOff val="66106"/>
            <a:lumOff val="4811"/>
            <a:alphaOff val="0"/>
          </a:schemeClr>
        </a:solidFill>
        <a:ln w="25400" cap="flat" cmpd="sng" algn="ctr">
          <a:solidFill>
            <a:schemeClr val="accent5">
              <a:tint val="40000"/>
              <a:alpha val="90000"/>
              <a:hueOff val="-15741989"/>
              <a:satOff val="66106"/>
              <a:lumOff val="48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b="0" i="0" kern="1200" dirty="0">
              <a:effectLst/>
              <a:latin typeface="Arial" panose="020B0604020202020204" pitchFamily="34" charset="0"/>
              <a:cs typeface="Arial" panose="020B0604020202020204" pitchFamily="34" charset="0"/>
            </a:rPr>
            <a:t>It involves load-testing, risk testing in database, stress testing, and deals with the performance of the database.</a:t>
          </a:r>
          <a:endParaRPr lang="en-US" sz="1800" kern="1200" dirty="0"/>
        </a:p>
      </dsp:txBody>
      <dsp:txXfrm rot="-5400000">
        <a:off x="2623488" y="4086005"/>
        <a:ext cx="4592924" cy="1313474"/>
      </dsp:txXfrm>
    </dsp:sp>
    <dsp:sp modelId="{EDB5F72B-9369-4E23-A97D-16AF025F5EF8}">
      <dsp:nvSpPr>
        <dsp:cNvPr id="0" name=""/>
        <dsp:cNvSpPr/>
      </dsp:nvSpPr>
      <dsp:spPr>
        <a:xfrm>
          <a:off x="0" y="3823670"/>
          <a:ext cx="2623488" cy="1819482"/>
        </a:xfrm>
        <a:prstGeom prst="roundRect">
          <a:avLst/>
        </a:prstGeom>
        <a:solidFill>
          <a:schemeClr val="accent5">
            <a:hueOff val="-15486323"/>
            <a:satOff val="51693"/>
            <a:lumOff val="11371"/>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b="0" i="0" kern="1200"/>
            <a:t>Non-Functional Testing</a:t>
          </a:r>
          <a:endParaRPr lang="en-US" sz="3200" kern="1200"/>
        </a:p>
      </dsp:txBody>
      <dsp:txXfrm>
        <a:off x="88820" y="3912490"/>
        <a:ext cx="2445848" cy="164184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004F17-F6B9-44F0-A028-2CCEF21A1A07}">
      <dsp:nvSpPr>
        <dsp:cNvPr id="0" name=""/>
        <dsp:cNvSpPr/>
      </dsp:nvSpPr>
      <dsp:spPr>
        <a:xfrm>
          <a:off x="1351018" y="3104"/>
          <a:ext cx="4163429" cy="249805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Atomicity</a:t>
          </a:r>
        </a:p>
        <a:p>
          <a:pPr marL="0" lvl="0" indent="0" algn="ctr" defTabSz="1955800">
            <a:lnSpc>
              <a:spcPct val="100000"/>
            </a:lnSpc>
            <a:spcBef>
              <a:spcPct val="0"/>
            </a:spcBef>
            <a:spcAft>
              <a:spcPct val="35000"/>
            </a:spcAft>
            <a:buNone/>
          </a:pPr>
          <a:r>
            <a:rPr lang="en-US" sz="2000" b="0" i="0" kern="1200"/>
            <a:t>Transactions are all or nothing</a:t>
          </a:r>
          <a:endParaRPr lang="en-US" sz="2000" b="0" kern="1200"/>
        </a:p>
      </dsp:txBody>
      <dsp:txXfrm>
        <a:off x="1351018" y="3104"/>
        <a:ext cx="4163429" cy="2498057"/>
      </dsp:txXfrm>
    </dsp:sp>
    <dsp:sp modelId="{714F605C-2CA6-45BD-9BE2-B4FCB49DF35C}">
      <dsp:nvSpPr>
        <dsp:cNvPr id="0" name=""/>
        <dsp:cNvSpPr/>
      </dsp:nvSpPr>
      <dsp:spPr>
        <a:xfrm>
          <a:off x="5930791" y="3104"/>
          <a:ext cx="4163429" cy="2498057"/>
        </a:xfrm>
        <a:prstGeom prst="rect">
          <a:avLst/>
        </a:prstGeom>
        <a:solidFill>
          <a:schemeClr val="accent5">
            <a:hueOff val="-5162108"/>
            <a:satOff val="17231"/>
            <a:lumOff val="379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Consistency</a:t>
          </a:r>
        </a:p>
        <a:p>
          <a:pPr marL="0" lvl="0" indent="0" algn="ctr" defTabSz="1955800">
            <a:lnSpc>
              <a:spcPct val="90000"/>
            </a:lnSpc>
            <a:spcBef>
              <a:spcPct val="0"/>
            </a:spcBef>
            <a:spcAft>
              <a:spcPct val="35000"/>
            </a:spcAft>
            <a:buNone/>
          </a:pPr>
          <a:r>
            <a:rPr lang="en-US" sz="2000" b="0" i="0" kern="1200"/>
            <a:t>Only valid data is saved</a:t>
          </a:r>
          <a:endParaRPr lang="en-US" sz="2000" kern="1200"/>
        </a:p>
      </dsp:txBody>
      <dsp:txXfrm>
        <a:off x="5930791" y="3104"/>
        <a:ext cx="4163429" cy="2498057"/>
      </dsp:txXfrm>
    </dsp:sp>
    <dsp:sp modelId="{B67A1ECA-FE1A-411C-B79B-7005B7B9CE1D}">
      <dsp:nvSpPr>
        <dsp:cNvPr id="0" name=""/>
        <dsp:cNvSpPr/>
      </dsp:nvSpPr>
      <dsp:spPr>
        <a:xfrm>
          <a:off x="1351018" y="2917504"/>
          <a:ext cx="4163429" cy="2498057"/>
        </a:xfrm>
        <a:prstGeom prst="rect">
          <a:avLst/>
        </a:prstGeom>
        <a:solidFill>
          <a:schemeClr val="accent5">
            <a:hueOff val="-10324215"/>
            <a:satOff val="34462"/>
            <a:lumOff val="758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Isolation</a:t>
          </a:r>
        </a:p>
        <a:p>
          <a:pPr marL="0" lvl="0" indent="0" algn="ctr" defTabSz="1955800">
            <a:lnSpc>
              <a:spcPct val="90000"/>
            </a:lnSpc>
            <a:spcBef>
              <a:spcPct val="0"/>
            </a:spcBef>
            <a:spcAft>
              <a:spcPct val="35000"/>
            </a:spcAft>
            <a:buNone/>
          </a:pPr>
          <a:r>
            <a:rPr lang="en-US" sz="2000" b="0" i="0" kern="1200"/>
            <a:t>Transaction do not affect each other</a:t>
          </a:r>
          <a:endParaRPr lang="en-US" sz="2800" kern="1200"/>
        </a:p>
      </dsp:txBody>
      <dsp:txXfrm>
        <a:off x="1351018" y="2917504"/>
        <a:ext cx="4163429" cy="2498057"/>
      </dsp:txXfrm>
    </dsp:sp>
    <dsp:sp modelId="{0A3080DE-701C-497C-8774-9269A9C70152}">
      <dsp:nvSpPr>
        <dsp:cNvPr id="0" name=""/>
        <dsp:cNvSpPr/>
      </dsp:nvSpPr>
      <dsp:spPr>
        <a:xfrm>
          <a:off x="5959352" y="2917504"/>
          <a:ext cx="4163429" cy="2498057"/>
        </a:xfrm>
        <a:prstGeom prst="rect">
          <a:avLst/>
        </a:prstGeom>
        <a:solidFill>
          <a:schemeClr val="accent5">
            <a:hueOff val="-15486323"/>
            <a:satOff val="51693"/>
            <a:lumOff val="113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n-US" sz="4400" kern="1200"/>
            <a:t>Durability</a:t>
          </a:r>
        </a:p>
        <a:p>
          <a:pPr marL="0" lvl="0" indent="0" algn="ctr" defTabSz="1955800">
            <a:lnSpc>
              <a:spcPct val="90000"/>
            </a:lnSpc>
            <a:spcBef>
              <a:spcPct val="0"/>
            </a:spcBef>
            <a:spcAft>
              <a:spcPct val="35000"/>
            </a:spcAft>
            <a:buNone/>
          </a:pPr>
          <a:r>
            <a:rPr lang="en-US" sz="2000" b="0" i="0" kern="1200"/>
            <a:t>Written data will not be lost</a:t>
          </a:r>
          <a:endParaRPr lang="en-US" sz="2000" kern="1200"/>
        </a:p>
      </dsp:txBody>
      <dsp:txXfrm>
        <a:off x="5959352" y="2917504"/>
        <a:ext cx="4163429" cy="249805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40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41887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3701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317153c932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g1317153c932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7165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132071ea513_0_38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g132071ea513_0_3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2346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36206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133d966333d_0_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5" name="Google Shape;225;g133d966333d_0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11762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ff9b2a162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lang="en-US"/>
          </a:p>
        </p:txBody>
      </p:sp>
      <p:sp>
        <p:nvSpPr>
          <p:cNvPr id="232" name="Google Shape;232;g11ff9b2a162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9"/>
        <p:cNvGrpSpPr/>
        <p:nvPr/>
      </p:nvGrpSpPr>
      <p:grpSpPr>
        <a:xfrm>
          <a:off x="0" y="0"/>
          <a:ext cx="0" cy="0"/>
          <a:chOff x="0" y="0"/>
          <a:chExt cx="0" cy="0"/>
        </a:xfrm>
      </p:grpSpPr>
      <p:sp>
        <p:nvSpPr>
          <p:cNvPr id="700" name="Google Shape;700;g1317489e665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1" name="Google Shape;701;g1317489e66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774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buFont typeface="Arial" panose="020B0604020202020204" pitchFamily="34" charset="0"/>
              <a:buChar char="•"/>
            </a:pPr>
            <a:r>
              <a:rPr lang="en-US" b="1" i="0">
                <a:solidFill>
                  <a:srgbClr val="232629"/>
                </a:solidFill>
                <a:effectLst/>
                <a:latin typeface="inherit"/>
              </a:rPr>
              <a:t>Atomicity</a:t>
            </a:r>
            <a:r>
              <a:rPr lang="en-US" b="0" i="0">
                <a:solidFill>
                  <a:srgbClr val="232629"/>
                </a:solidFill>
                <a:effectLst/>
                <a:latin typeface="inherit"/>
              </a:rPr>
              <a:t> - a transaction to transfer funds from one account to another involves making a withdrawal operation from the first account and a deposit operation on the second. If the deposit operation failed, you don’t want the withdrawal operation to happen either.</a:t>
            </a:r>
          </a:p>
          <a:p>
            <a:pPr algn="l" fontAlgn="base">
              <a:buFont typeface="Arial" panose="020B0604020202020204" pitchFamily="34" charset="0"/>
              <a:buChar char="•"/>
            </a:pPr>
            <a:r>
              <a:rPr lang="en-US" b="1" i="0">
                <a:solidFill>
                  <a:srgbClr val="232629"/>
                </a:solidFill>
                <a:effectLst/>
                <a:latin typeface="inherit"/>
              </a:rPr>
              <a:t>Consistency</a:t>
            </a:r>
            <a:r>
              <a:rPr lang="en-US" b="0" i="0">
                <a:solidFill>
                  <a:srgbClr val="232629"/>
                </a:solidFill>
                <a:effectLst/>
                <a:latin typeface="inherit"/>
              </a:rPr>
              <a:t> - a database tracking a checking account may only allow unique check numbers to exist for each transaction</a:t>
            </a:r>
          </a:p>
          <a:p>
            <a:pPr algn="l" fontAlgn="base">
              <a:buFont typeface="Arial" panose="020B0604020202020204" pitchFamily="34" charset="0"/>
              <a:buChar char="•"/>
            </a:pPr>
            <a:r>
              <a:rPr lang="en-US" b="1" i="0">
                <a:solidFill>
                  <a:srgbClr val="232629"/>
                </a:solidFill>
                <a:effectLst/>
                <a:latin typeface="inherit"/>
              </a:rPr>
              <a:t>Isolation</a:t>
            </a:r>
            <a:r>
              <a:rPr lang="en-US" b="0" i="0">
                <a:solidFill>
                  <a:srgbClr val="232629"/>
                </a:solidFill>
                <a:effectLst/>
                <a:latin typeface="inherit"/>
              </a:rPr>
              <a:t> - a teller looking up a balance must be isolated from a concurrent transaction involving a withdrawal from the same account. Only when the withdrawal transaction commits successfully and the teller looks at the balance again will the new balance be reported.</a:t>
            </a:r>
          </a:p>
          <a:p>
            <a:pPr algn="l" fontAlgn="base">
              <a:buFont typeface="Arial" panose="020B0604020202020204" pitchFamily="34" charset="0"/>
              <a:buChar char="•"/>
            </a:pPr>
            <a:r>
              <a:rPr lang="en-US" b="1" i="0">
                <a:solidFill>
                  <a:srgbClr val="232629"/>
                </a:solidFill>
                <a:effectLst/>
                <a:latin typeface="inherit"/>
              </a:rPr>
              <a:t>Durability</a:t>
            </a:r>
            <a:r>
              <a:rPr lang="en-US" b="0" i="0">
                <a:solidFill>
                  <a:srgbClr val="232629"/>
                </a:solidFill>
                <a:effectLst/>
                <a:latin typeface="inherit"/>
              </a:rPr>
              <a:t> - A system crash or any other failure must not be allowed to lose the results of a transaction or the contents of the database. Durability is often achieved through separate transaction logs that can "re-create" all transactions from some picked point in time (like a backup).</a:t>
            </a:r>
          </a:p>
          <a:p>
            <a:endParaRPr lang="en-US"/>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52638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fc6fecf3f_0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g11fc6fecf3f_0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323183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9"/>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pic>
        <p:nvPicPr>
          <p:cNvPr id="20" name="Google Shape;20;p19"/>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1" name="Google Shape;21;p19"/>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2" name="Google Shape;22;p19"/>
          <p:cNvPicPr preferRelativeResize="0"/>
          <p:nvPr/>
        </p:nvPicPr>
        <p:blipFill rotWithShape="1">
          <a:blip r:embed="rId5">
            <a:alphaModFix/>
          </a:blip>
          <a:srcRect/>
          <a:stretch/>
        </p:blipFill>
        <p:spPr>
          <a:xfrm>
            <a:off x="2460229" y="5958311"/>
            <a:ext cx="751043" cy="720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9"/>
        <p:cNvGrpSpPr/>
        <p:nvPr/>
      </p:nvGrpSpPr>
      <p:grpSpPr>
        <a:xfrm>
          <a:off x="0" y="0"/>
          <a:ext cx="0" cy="0"/>
          <a:chOff x="0" y="0"/>
          <a:chExt cx="0" cy="0"/>
        </a:xfrm>
      </p:grpSpPr>
      <p:sp>
        <p:nvSpPr>
          <p:cNvPr id="140" name="Google Shape;140;p3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3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42" name="Google Shape;142;p3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11/1/2022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107895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8" name="Rectangle 7"/>
          <p:cNvSpPr/>
          <p:nvPr userDrawn="1"/>
        </p:nvSpPr>
        <p:spPr>
          <a:xfrm>
            <a:off x="1" y="0"/>
            <a:ext cx="1440382"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9" name="Rectangle 8"/>
          <p:cNvSpPr/>
          <p:nvPr userDrawn="1"/>
        </p:nvSpPr>
        <p:spPr>
          <a:xfrm>
            <a:off x="0" y="0"/>
            <a:ext cx="1440382"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lvl="0" algn="ctr"/>
            <a:endParaRPr lang="en-US"/>
          </a:p>
        </p:txBody>
      </p:sp>
      <p:sp>
        <p:nvSpPr>
          <p:cNvPr id="5" name="Title 4"/>
          <p:cNvSpPr>
            <a:spLocks noGrp="1"/>
          </p:cNvSpPr>
          <p:nvPr>
            <p:ph type="title"/>
          </p:nvPr>
        </p:nvSpPr>
        <p:spPr/>
        <p:txBody>
          <a:bodyPr/>
          <a:lstStyle/>
          <a:p>
            <a:r>
              <a:rPr lang="en-US"/>
              <a:t>Click to edit Master title style</a:t>
            </a:r>
          </a:p>
        </p:txBody>
      </p:sp>
      <p:sp>
        <p:nvSpPr>
          <p:cNvPr id="7" name="Content Placeholder 6"/>
          <p:cNvSpPr>
            <a:spLocks noGrp="1"/>
          </p:cNvSpPr>
          <p:nvPr>
            <p:ph sz="quarter" idx="13"/>
          </p:nvPr>
        </p:nvSpPr>
        <p:spPr>
          <a:xfrm>
            <a:off x="1752600" y="1444752"/>
            <a:ext cx="10076688" cy="43891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p:cNvSpPr>
            <a:spLocks noGrp="1"/>
          </p:cNvSpPr>
          <p:nvPr>
            <p:ph type="dt" sz="half" idx="10"/>
          </p:nvPr>
        </p:nvSpPr>
        <p:spPr/>
        <p:txBody>
          <a:bodyPr/>
          <a:lstStyle/>
          <a:p>
            <a:fld id="{8BEEBAAA-29B5-4AF5-BC5F-7E580C29002D}" type="datetimeFigureOut">
              <a:rPr lang="en-US" smtClean="0"/>
              <a:pPr/>
              <a:t>11/1/2022</a:t>
            </a:fld>
            <a:endParaRPr lang="en-US"/>
          </a:p>
        </p:txBody>
      </p:sp>
      <p:sp>
        <p:nvSpPr>
          <p:cNvPr id="3" name="Footer Placeholder 2"/>
          <p:cNvSpPr>
            <a:spLocks noGrp="1"/>
          </p:cNvSpPr>
          <p:nvPr>
            <p:ph type="ftr" sz="quarter" idx="11"/>
          </p:nvPr>
        </p:nvSpPr>
        <p:spPr/>
        <p:txBody>
          <a:bodyPr/>
          <a:lstStyle/>
          <a:p>
            <a:r>
              <a:rPr lang="en-US"/>
              <a:t>Add a footer</a:t>
            </a:r>
          </a:p>
        </p:txBody>
      </p:sp>
      <p:sp>
        <p:nvSpPr>
          <p:cNvPr id="4" name="Slide Number Placeholder 3"/>
          <p:cNvSpPr>
            <a:spLocks noGrp="1"/>
          </p:cNvSpPr>
          <p:nvPr>
            <p:ph type="sldNum" sz="quarter" idx="12"/>
          </p:nvPr>
        </p:nvSpPr>
        <p:spPr/>
        <p:txBody>
          <a:bodyPr/>
          <a:lstStyle/>
          <a:p>
            <a:fld id="{9860EDB8-5305-433F-BE41-D7A86D811DB3}" type="slidenum">
              <a:rPr lang="en-US" smtClean="0"/>
              <a:pPr/>
              <a:t>‹#›</a:t>
            </a:fld>
            <a:endParaRPr lang="en-US"/>
          </a:p>
        </p:txBody>
      </p:sp>
    </p:spTree>
    <p:extLst>
      <p:ext uri="{BB962C8B-B14F-4D97-AF65-F5344CB8AC3E}">
        <p14:creationId xmlns:p14="http://schemas.microsoft.com/office/powerpoint/2010/main" val="28737909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with Caption" type="objTx">
  <p:cSld name="1_Content with Caption">
    <p:spTree>
      <p:nvGrpSpPr>
        <p:cNvPr id="1" name="Shape 45"/>
        <p:cNvGrpSpPr/>
        <p:nvPr/>
      </p:nvGrpSpPr>
      <p:grpSpPr>
        <a:xfrm>
          <a:off x="0" y="0"/>
          <a:ext cx="0" cy="0"/>
          <a:chOff x="0" y="0"/>
          <a:chExt cx="0" cy="0"/>
        </a:xfrm>
      </p:grpSpPr>
      <p:sp>
        <p:nvSpPr>
          <p:cNvPr id="46" name="Google Shape;46;p31"/>
          <p:cNvSpPr/>
          <p:nvPr/>
        </p:nvSpPr>
        <p:spPr>
          <a:xfrm>
            <a:off x="8141209" y="0"/>
            <a:ext cx="4050791"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31"/>
          <p:cNvCxnSpPr/>
          <p:nvPr/>
        </p:nvCxnSpPr>
        <p:spPr>
          <a:xfrm>
            <a:off x="8322906" y="2699177"/>
            <a:ext cx="3030894" cy="0"/>
          </a:xfrm>
          <a:prstGeom prst="straightConnector1">
            <a:avLst/>
          </a:prstGeom>
          <a:noFill/>
          <a:ln w="76200" cap="sq" cmpd="sng">
            <a:solidFill>
              <a:schemeClr val="lt2"/>
            </a:solidFill>
            <a:prstDash val="solid"/>
            <a:round/>
            <a:headEnd type="none" w="sm" len="sm"/>
            <a:tailEnd type="none" w="sm" len="sm"/>
          </a:ln>
        </p:spPr>
      </p:cxnSp>
      <p:sp>
        <p:nvSpPr>
          <p:cNvPr id="48" name="Google Shape;48;p31"/>
          <p:cNvSpPr txBox="1">
            <a:spLocks noGrp="1"/>
          </p:cNvSpPr>
          <p:nvPr>
            <p:ph type="title"/>
          </p:nvPr>
        </p:nvSpPr>
        <p:spPr>
          <a:xfrm>
            <a:off x="8322906" y="415635"/>
            <a:ext cx="3030894"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Arial"/>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1"/>
          <p:cNvSpPr txBox="1">
            <a:spLocks noGrp="1"/>
          </p:cNvSpPr>
          <p:nvPr>
            <p:ph type="body" idx="1"/>
          </p:nvPr>
        </p:nvSpPr>
        <p:spPr>
          <a:xfrm>
            <a:off x="691342" y="731520"/>
            <a:ext cx="7277001"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0" name="Google Shape;50;p31"/>
          <p:cNvSpPr txBox="1">
            <a:spLocks noGrp="1"/>
          </p:cNvSpPr>
          <p:nvPr>
            <p:ph type="body" idx="2"/>
          </p:nvPr>
        </p:nvSpPr>
        <p:spPr>
          <a:xfrm>
            <a:off x="8322906" y="2747356"/>
            <a:ext cx="3030894"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51" name="Google Shape;51;p3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3" name="Google Shape;53;p31"/>
          <p:cNvSpPr/>
          <p:nvPr/>
        </p:nvSpPr>
        <p:spPr>
          <a:xfrm>
            <a:off x="3" y="0"/>
            <a:ext cx="566100" cy="6858000"/>
          </a:xfrm>
          <a:prstGeom prst="rect">
            <a:avLst/>
          </a:prstGeom>
          <a:solidFill>
            <a:srgbClr val="0097E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31"/>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6293417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15_Title and Content">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26" name="Google Shape;2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27" name="Google Shape;2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9" name="Google Shape;29;p23"/>
          <p:cNvSpPr/>
          <p:nvPr/>
        </p:nvSpPr>
        <p:spPr>
          <a:xfrm>
            <a:off x="3" y="0"/>
            <a:ext cx="566100" cy="68580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23"/>
          <p:cNvSpPr txBox="1">
            <a:spLocks noGrp="1"/>
          </p:cNvSpPr>
          <p:nvPr>
            <p:ph type="title" idx="2"/>
          </p:nvPr>
        </p:nvSpPr>
        <p:spPr>
          <a:xfrm rot="-5400000">
            <a:off x="-2794000" y="3141250"/>
            <a:ext cx="6164100" cy="45480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3300"/>
              <a:buFont typeface="Arial"/>
              <a:buNone/>
              <a:defRPr sz="3300" b="0">
                <a:solidFill>
                  <a:srgbClr val="FFFFFF"/>
                </a:solidFill>
              </a:defRPr>
            </a:lvl1pPr>
            <a:lvl2pPr lvl="1" algn="ctr">
              <a:lnSpc>
                <a:spcPct val="100000"/>
              </a:lnSpc>
              <a:spcBef>
                <a:spcPts val="0"/>
              </a:spcBef>
              <a:spcAft>
                <a:spcPts val="0"/>
              </a:spcAft>
              <a:buSzPts val="1100"/>
              <a:buNone/>
              <a:defRPr sz="1500"/>
            </a:lvl2pPr>
            <a:lvl3pPr lvl="2" algn="ctr">
              <a:lnSpc>
                <a:spcPct val="100000"/>
              </a:lnSpc>
              <a:spcBef>
                <a:spcPts val="0"/>
              </a:spcBef>
              <a:spcAft>
                <a:spcPts val="0"/>
              </a:spcAft>
              <a:buSzPts val="1100"/>
              <a:buNone/>
              <a:defRPr sz="1500"/>
            </a:lvl3pPr>
            <a:lvl4pPr lvl="3" algn="ctr">
              <a:lnSpc>
                <a:spcPct val="100000"/>
              </a:lnSpc>
              <a:spcBef>
                <a:spcPts val="0"/>
              </a:spcBef>
              <a:spcAft>
                <a:spcPts val="0"/>
              </a:spcAft>
              <a:buSzPts val="1100"/>
              <a:buNone/>
              <a:defRPr sz="1500"/>
            </a:lvl4pPr>
            <a:lvl5pPr lvl="4" algn="ctr">
              <a:lnSpc>
                <a:spcPct val="100000"/>
              </a:lnSpc>
              <a:spcBef>
                <a:spcPts val="0"/>
              </a:spcBef>
              <a:spcAft>
                <a:spcPts val="0"/>
              </a:spcAft>
              <a:buSzPts val="1100"/>
              <a:buNone/>
              <a:defRPr sz="1500"/>
            </a:lvl5pPr>
            <a:lvl6pPr lvl="5" algn="ctr">
              <a:lnSpc>
                <a:spcPct val="100000"/>
              </a:lnSpc>
              <a:spcBef>
                <a:spcPts val="0"/>
              </a:spcBef>
              <a:spcAft>
                <a:spcPts val="0"/>
              </a:spcAft>
              <a:buSzPts val="1100"/>
              <a:buNone/>
              <a:defRPr sz="1500"/>
            </a:lvl6pPr>
            <a:lvl7pPr lvl="6" algn="ctr">
              <a:lnSpc>
                <a:spcPct val="100000"/>
              </a:lnSpc>
              <a:spcBef>
                <a:spcPts val="0"/>
              </a:spcBef>
              <a:spcAft>
                <a:spcPts val="0"/>
              </a:spcAft>
              <a:buSzPts val="1100"/>
              <a:buNone/>
              <a:defRPr sz="1500"/>
            </a:lvl7pPr>
            <a:lvl8pPr lvl="7" algn="ctr">
              <a:lnSpc>
                <a:spcPct val="100000"/>
              </a:lnSpc>
              <a:spcBef>
                <a:spcPts val="0"/>
              </a:spcBef>
              <a:spcAft>
                <a:spcPts val="0"/>
              </a:spcAft>
              <a:buSzPts val="1100"/>
              <a:buNone/>
              <a:defRPr sz="1500"/>
            </a:lvl8pPr>
            <a:lvl9pPr lvl="8" algn="ctr">
              <a:lnSpc>
                <a:spcPct val="100000"/>
              </a:lnSpc>
              <a:spcBef>
                <a:spcPts val="0"/>
              </a:spcBef>
              <a:spcAft>
                <a:spcPts val="0"/>
              </a:spcAft>
              <a:buSzPts val="1100"/>
              <a:buNone/>
              <a:defRPr sz="1500"/>
            </a:lvl9pPr>
          </a:lstStyle>
          <a:p>
            <a:endParaRPr/>
          </a:p>
        </p:txBody>
      </p:sp>
    </p:spTree>
    <p:extLst>
      <p:ext uri="{BB962C8B-B14F-4D97-AF65-F5344CB8AC3E}">
        <p14:creationId xmlns:p14="http://schemas.microsoft.com/office/powerpoint/2010/main" val="1000998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Separator - Minor">
  <p:cSld name="Section Separator - Minor">
    <p:bg>
      <p:bgPr>
        <a:solidFill>
          <a:schemeClr val="lt1"/>
        </a:solidFill>
        <a:effectLst/>
      </p:bgPr>
    </p:bg>
    <p:spTree>
      <p:nvGrpSpPr>
        <p:cNvPr id="1" name="Shape 37"/>
        <p:cNvGrpSpPr/>
        <p:nvPr/>
      </p:nvGrpSpPr>
      <p:grpSpPr>
        <a:xfrm>
          <a:off x="0" y="0"/>
          <a:ext cx="0" cy="0"/>
          <a:chOff x="0" y="0"/>
          <a:chExt cx="0" cy="0"/>
        </a:xfrm>
      </p:grpSpPr>
      <p:sp>
        <p:nvSpPr>
          <p:cNvPr id="38" name="Google Shape;38;p22"/>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6000"/>
              <a:buFont typeface="Arial"/>
              <a:buNone/>
              <a:defRPr sz="60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2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cxnSp>
        <p:nvCxnSpPr>
          <p:cNvPr id="40" name="Google Shape;40;p22"/>
          <p:cNvCxnSpPr/>
          <p:nvPr/>
        </p:nvCxnSpPr>
        <p:spPr>
          <a:xfrm>
            <a:off x="1171575" y="4343400"/>
            <a:ext cx="9906000" cy="0"/>
          </a:xfrm>
          <a:prstGeom prst="straightConnector1">
            <a:avLst/>
          </a:prstGeom>
          <a:noFill/>
          <a:ln w="152400" cap="sq" cmpd="sng">
            <a:solidFill>
              <a:schemeClr val="accent3"/>
            </a:solidFill>
            <a:prstDash val="solid"/>
            <a:round/>
            <a:headEnd type="none" w="sm" len="sm"/>
            <a:tailEnd type="none" w="sm" len="sm"/>
          </a:ln>
        </p:spPr>
      </p:cxnSp>
      <p:sp>
        <p:nvSpPr>
          <p:cNvPr id="41" name="Google Shape;41;p22"/>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94644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 Alternate">
  <p:cSld name="Title Slide - Alternate">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20"/>
          <p:cNvSpPr/>
          <p:nvPr/>
        </p:nvSpPr>
        <p:spPr>
          <a:xfrm>
            <a:off x="0" y="5598621"/>
            <a:ext cx="12192000" cy="125938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5" name="Google Shape;25;p20"/>
          <p:cNvSpPr txBox="1">
            <a:spLocks noGrp="1"/>
          </p:cNvSpPr>
          <p:nvPr>
            <p:ph type="ctrTitle"/>
          </p:nvPr>
        </p:nvSpPr>
        <p:spPr>
          <a:xfrm>
            <a:off x="1097280" y="1645920"/>
            <a:ext cx="10058400" cy="4275486"/>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7200"/>
              <a:buFont typeface="Arial"/>
              <a:buNone/>
              <a:defRPr sz="72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26" name="Google Shape;26;p20"/>
          <p:cNvPicPr preferRelativeResize="0"/>
          <p:nvPr/>
        </p:nvPicPr>
        <p:blipFill rotWithShape="1">
          <a:blip r:embed="rId3">
            <a:alphaModFix/>
          </a:blip>
          <a:srcRect/>
          <a:stretch/>
        </p:blipFill>
        <p:spPr>
          <a:xfrm>
            <a:off x="1097280" y="745920"/>
            <a:ext cx="2725899" cy="900000"/>
          </a:xfrm>
          <a:prstGeom prst="rect">
            <a:avLst/>
          </a:prstGeom>
          <a:noFill/>
          <a:ln>
            <a:noFill/>
          </a:ln>
        </p:spPr>
      </p:pic>
      <p:pic>
        <p:nvPicPr>
          <p:cNvPr id="27" name="Google Shape;27;p20"/>
          <p:cNvPicPr preferRelativeResize="0"/>
          <p:nvPr/>
        </p:nvPicPr>
        <p:blipFill rotWithShape="1">
          <a:blip r:embed="rId4">
            <a:alphaModFix/>
          </a:blip>
          <a:srcRect/>
          <a:stretch/>
        </p:blipFill>
        <p:spPr>
          <a:xfrm>
            <a:off x="1097280" y="6138311"/>
            <a:ext cx="1065405" cy="360000"/>
          </a:xfrm>
          <a:prstGeom prst="rect">
            <a:avLst/>
          </a:prstGeom>
          <a:noFill/>
          <a:ln>
            <a:noFill/>
          </a:ln>
        </p:spPr>
      </p:pic>
      <p:pic>
        <p:nvPicPr>
          <p:cNvPr id="28" name="Google Shape;28;p20"/>
          <p:cNvPicPr preferRelativeResize="0"/>
          <p:nvPr/>
        </p:nvPicPr>
        <p:blipFill rotWithShape="1">
          <a:blip r:embed="rId5">
            <a:alphaModFix/>
          </a:blip>
          <a:srcRect/>
          <a:stretch/>
        </p:blipFill>
        <p:spPr>
          <a:xfrm>
            <a:off x="2460229" y="5958311"/>
            <a:ext cx="751043" cy="720000"/>
          </a:xfrm>
          <a:prstGeom prst="rect">
            <a:avLst/>
          </a:prstGeom>
          <a:noFill/>
          <a:ln>
            <a:noFill/>
          </a:ln>
        </p:spPr>
      </p:pic>
      <p:sp>
        <p:nvSpPr>
          <p:cNvPr id="29" name="Google Shape;29;p20"/>
          <p:cNvSpPr txBox="1">
            <a:spLocks noGrp="1"/>
          </p:cNvSpPr>
          <p:nvPr>
            <p:ph type="subTitle" idx="1"/>
          </p:nvPr>
        </p:nvSpPr>
        <p:spPr>
          <a:xfrm>
            <a:off x="1097280" y="2286000"/>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rgbClr val="000000"/>
                </a:solidFill>
                <a:latin typeface="Arial"/>
                <a:ea typeface="Arial"/>
                <a:cs typeface="Arial"/>
                <a:sym typeface="Arial"/>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Separator - Major">
  <p:cSld name="Section Separator - Major">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21"/>
          <p:cNvSpPr txBox="1">
            <a:spLocks noGrp="1"/>
          </p:cNvSpPr>
          <p:nvPr>
            <p:ph type="ctrTitle"/>
          </p:nvPr>
        </p:nvSpPr>
        <p:spPr>
          <a:xfrm>
            <a:off x="1097280" y="1645920"/>
            <a:ext cx="10058400" cy="3566160"/>
          </a:xfrm>
          <a:prstGeom prst="rect">
            <a:avLst/>
          </a:prstGeom>
          <a:noFill/>
          <a:ln>
            <a:noFill/>
          </a:ln>
        </p:spPr>
        <p:txBody>
          <a:bodyPr spcFirstLastPara="1" wrap="square" lIns="91425" tIns="45700" rIns="91425" bIns="45700" anchor="ctr" anchorCtr="0">
            <a:normAutofit/>
          </a:bodyPr>
          <a:lstStyle>
            <a:lvl1pPr lvl="0" algn="l">
              <a:lnSpc>
                <a:spcPct val="85000"/>
              </a:lnSpc>
              <a:spcBef>
                <a:spcPts val="0"/>
              </a:spcBef>
              <a:spcAft>
                <a:spcPts val="0"/>
              </a:spcAft>
              <a:buClr>
                <a:srgbClr val="FFFFFF"/>
              </a:buClr>
              <a:buSzPts val="6000"/>
              <a:buFont typeface="Arial"/>
              <a:buNone/>
              <a:defRPr sz="60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 name="Google Shape;32;p21"/>
          <p:cNvPicPr preferRelativeResize="0"/>
          <p:nvPr/>
        </p:nvPicPr>
        <p:blipFill rotWithShape="1">
          <a:blip r:embed="rId3">
            <a:alphaModFix/>
          </a:blip>
          <a:srcRect l="6481" t="7062" r="3738" b="8936"/>
          <a:stretch/>
        </p:blipFill>
        <p:spPr>
          <a:xfrm>
            <a:off x="1097280" y="6481397"/>
            <a:ext cx="569369" cy="180000"/>
          </a:xfrm>
          <a:prstGeom prst="rect">
            <a:avLst/>
          </a:prstGeom>
          <a:noFill/>
          <a:ln>
            <a:noFill/>
          </a:ln>
        </p:spPr>
      </p:pic>
      <p:pic>
        <p:nvPicPr>
          <p:cNvPr id="33" name="Google Shape;33;p21"/>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34" name="Google Shape;34;p21"/>
          <p:cNvPicPr preferRelativeResize="0"/>
          <p:nvPr/>
        </p:nvPicPr>
        <p:blipFill rotWithShape="1">
          <a:blip r:embed="rId5">
            <a:alphaModFix/>
          </a:blip>
          <a:srcRect/>
          <a:stretch/>
        </p:blipFill>
        <p:spPr>
          <a:xfrm>
            <a:off x="5687115" y="6391397"/>
            <a:ext cx="817770" cy="270000"/>
          </a:xfrm>
          <a:prstGeom prst="rect">
            <a:avLst/>
          </a:prstGeom>
          <a:noFill/>
          <a:ln>
            <a:noFill/>
          </a:ln>
        </p:spPr>
      </p:pic>
      <p:sp>
        <p:nvSpPr>
          <p:cNvPr id="35" name="Google Shape;35;p21"/>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00" b="0" i="0" u="none" strike="noStrike" cap="none">
                <a:solidFill>
                  <a:srgbClr val="FFFFFF"/>
                </a:solidFill>
                <a:latin typeface="Arial"/>
                <a:ea typeface="Arial"/>
                <a:cs typeface="Arial"/>
                <a:sym typeface="Arial"/>
              </a:defRPr>
            </a:lvl1pPr>
            <a:lvl2pPr marL="0" lvl="1" indent="0" algn="r">
              <a:spcBef>
                <a:spcPts val="0"/>
              </a:spcBef>
              <a:buNone/>
              <a:defRPr sz="1000" b="0" i="0" u="none" strike="noStrike" cap="none">
                <a:solidFill>
                  <a:srgbClr val="FFFFFF"/>
                </a:solidFill>
                <a:latin typeface="Arial"/>
                <a:ea typeface="Arial"/>
                <a:cs typeface="Arial"/>
                <a:sym typeface="Arial"/>
              </a:defRPr>
            </a:lvl2pPr>
            <a:lvl3pPr marL="0" lvl="2" indent="0" algn="r">
              <a:spcBef>
                <a:spcPts val="0"/>
              </a:spcBef>
              <a:buNone/>
              <a:defRPr sz="1000" b="0" i="0" u="none" strike="noStrike" cap="none">
                <a:solidFill>
                  <a:srgbClr val="FFFFFF"/>
                </a:solidFill>
                <a:latin typeface="Arial"/>
                <a:ea typeface="Arial"/>
                <a:cs typeface="Arial"/>
                <a:sym typeface="Arial"/>
              </a:defRPr>
            </a:lvl3pPr>
            <a:lvl4pPr marL="0" lvl="3" indent="0" algn="r">
              <a:spcBef>
                <a:spcPts val="0"/>
              </a:spcBef>
              <a:buNone/>
              <a:defRPr sz="1000" b="0" i="0" u="none" strike="noStrike" cap="none">
                <a:solidFill>
                  <a:srgbClr val="FFFFFF"/>
                </a:solidFill>
                <a:latin typeface="Arial"/>
                <a:ea typeface="Arial"/>
                <a:cs typeface="Arial"/>
                <a:sym typeface="Arial"/>
              </a:defRPr>
            </a:lvl4pPr>
            <a:lvl5pPr marL="0" lvl="4" indent="0" algn="r">
              <a:spcBef>
                <a:spcPts val="0"/>
              </a:spcBef>
              <a:buNone/>
              <a:defRPr sz="1000" b="0" i="0" u="none" strike="noStrike" cap="none">
                <a:solidFill>
                  <a:srgbClr val="FFFFFF"/>
                </a:solidFill>
                <a:latin typeface="Arial"/>
                <a:ea typeface="Arial"/>
                <a:cs typeface="Arial"/>
                <a:sym typeface="Arial"/>
              </a:defRPr>
            </a:lvl5pPr>
            <a:lvl6pPr marL="0" lvl="5" indent="0" algn="r">
              <a:spcBef>
                <a:spcPts val="0"/>
              </a:spcBef>
              <a:buNone/>
              <a:defRPr sz="1000" b="0" i="0" u="none" strike="noStrike" cap="none">
                <a:solidFill>
                  <a:srgbClr val="FFFFFF"/>
                </a:solidFill>
                <a:latin typeface="Arial"/>
                <a:ea typeface="Arial"/>
                <a:cs typeface="Arial"/>
                <a:sym typeface="Arial"/>
              </a:defRPr>
            </a:lvl6pPr>
            <a:lvl7pPr marL="0" lvl="6" indent="0" algn="r">
              <a:spcBef>
                <a:spcPts val="0"/>
              </a:spcBef>
              <a:buNone/>
              <a:defRPr sz="1000" b="0" i="0" u="none" strike="noStrike" cap="none">
                <a:solidFill>
                  <a:srgbClr val="FFFFFF"/>
                </a:solidFill>
                <a:latin typeface="Arial"/>
                <a:ea typeface="Arial"/>
                <a:cs typeface="Arial"/>
                <a:sym typeface="Arial"/>
              </a:defRPr>
            </a:lvl7pPr>
            <a:lvl8pPr marL="0" lvl="7" indent="0" algn="r">
              <a:spcBef>
                <a:spcPts val="0"/>
              </a:spcBef>
              <a:buNone/>
              <a:defRPr sz="1000" b="0" i="0" u="none" strike="noStrike" cap="none">
                <a:solidFill>
                  <a:srgbClr val="FFFFFF"/>
                </a:solidFill>
                <a:latin typeface="Arial"/>
                <a:ea typeface="Arial"/>
                <a:cs typeface="Arial"/>
                <a:sym typeface="Arial"/>
              </a:defRPr>
            </a:lvl8pPr>
            <a:lvl9pPr marL="0" lvl="8" indent="0" algn="r">
              <a:spcBef>
                <a:spcPts val="0"/>
              </a:spcBef>
              <a:buNone/>
              <a:defRPr sz="10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48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23"/>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46" name="Google Shape;46;p23"/>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47" name="Google Shape;47;p2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ree Content">
  <p:cSld name="Three Content">
    <p:spTree>
      <p:nvGrpSpPr>
        <p:cNvPr id="1" name="Shape 62"/>
        <p:cNvGrpSpPr/>
        <p:nvPr/>
      </p:nvGrpSpPr>
      <p:grpSpPr>
        <a:xfrm>
          <a:off x="0" y="0"/>
          <a:ext cx="0" cy="0"/>
          <a:chOff x="0" y="0"/>
          <a:chExt cx="0" cy="0"/>
        </a:xfrm>
      </p:grpSpPr>
      <p:sp>
        <p:nvSpPr>
          <p:cNvPr id="63" name="Google Shape;63;p2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26"/>
          <p:cNvSpPr txBox="1">
            <a:spLocks noGrp="1"/>
          </p:cNvSpPr>
          <p:nvPr>
            <p:ph type="body" idx="1"/>
          </p:nvPr>
        </p:nvSpPr>
        <p:spPr>
          <a:xfrm>
            <a:off x="1097279"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26"/>
          <p:cNvSpPr txBox="1">
            <a:spLocks noGrp="1"/>
          </p:cNvSpPr>
          <p:nvPr>
            <p:ph type="body" idx="2"/>
          </p:nvPr>
        </p:nvSpPr>
        <p:spPr>
          <a:xfrm>
            <a:off x="79156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66" name="Google Shape;66;p26"/>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67" name="Google Shape;67;p26"/>
          <p:cNvSpPr txBox="1">
            <a:spLocks noGrp="1"/>
          </p:cNvSpPr>
          <p:nvPr>
            <p:ph type="body" idx="3"/>
          </p:nvPr>
        </p:nvSpPr>
        <p:spPr>
          <a:xfrm>
            <a:off x="4506480" y="1845734"/>
            <a:ext cx="32400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8" name="Google Shape;68;p26"/>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0"/>
        <p:cNvGrpSpPr/>
        <p:nvPr/>
      </p:nvGrpSpPr>
      <p:grpSpPr>
        <a:xfrm>
          <a:off x="0" y="0"/>
          <a:ext cx="0" cy="0"/>
          <a:chOff x="0" y="0"/>
          <a:chExt cx="0" cy="0"/>
        </a:xfrm>
      </p:grpSpPr>
      <p:sp>
        <p:nvSpPr>
          <p:cNvPr id="71" name="Google Shape;71;p27"/>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7"/>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3" name="Google Shape;73;p27"/>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4" name="Google Shape;74;p27"/>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75" name="Google Shape;75;p27"/>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76" name="Google Shape;76;p27"/>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77" name="Google Shape;77;p27"/>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ree Comparison">
  <p:cSld name="Three Comparison">
    <p:spTree>
      <p:nvGrpSpPr>
        <p:cNvPr id="1" name="Shape 79"/>
        <p:cNvGrpSpPr/>
        <p:nvPr/>
      </p:nvGrpSpPr>
      <p:grpSpPr>
        <a:xfrm>
          <a:off x="0" y="0"/>
          <a:ext cx="0" cy="0"/>
          <a:chOff x="0" y="0"/>
          <a:chExt cx="0" cy="0"/>
        </a:xfrm>
      </p:grpSpPr>
      <p:sp>
        <p:nvSpPr>
          <p:cNvPr id="80" name="Google Shape;80;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28"/>
          <p:cNvSpPr txBox="1">
            <a:spLocks noGrp="1"/>
          </p:cNvSpPr>
          <p:nvPr>
            <p:ph type="body" idx="1"/>
          </p:nvPr>
        </p:nvSpPr>
        <p:spPr>
          <a:xfrm>
            <a:off x="10972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2" name="Google Shape;82;p28"/>
          <p:cNvSpPr txBox="1">
            <a:spLocks noGrp="1"/>
          </p:cNvSpPr>
          <p:nvPr>
            <p:ph type="body" idx="2"/>
          </p:nvPr>
        </p:nvSpPr>
        <p:spPr>
          <a:xfrm>
            <a:off x="10972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3" name="Google Shape;83;p28"/>
          <p:cNvSpPr txBox="1">
            <a:spLocks noGrp="1"/>
          </p:cNvSpPr>
          <p:nvPr>
            <p:ph type="body" idx="3"/>
          </p:nvPr>
        </p:nvSpPr>
        <p:spPr>
          <a:xfrm>
            <a:off x="4506480" y="1846052"/>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4" name="Google Shape;84;p28"/>
          <p:cNvSpPr txBox="1">
            <a:spLocks noGrp="1"/>
          </p:cNvSpPr>
          <p:nvPr>
            <p:ph type="body" idx="4"/>
          </p:nvPr>
        </p:nvSpPr>
        <p:spPr>
          <a:xfrm>
            <a:off x="4506480" y="2582334"/>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cxnSp>
        <p:nvCxnSpPr>
          <p:cNvPr id="85" name="Google Shape;85;p28"/>
          <p:cNvCxnSpPr/>
          <p:nvPr/>
        </p:nvCxnSpPr>
        <p:spPr>
          <a:xfrm>
            <a:off x="1097280" y="1737360"/>
            <a:ext cx="10063212" cy="485"/>
          </a:xfrm>
          <a:prstGeom prst="straightConnector1">
            <a:avLst/>
          </a:prstGeom>
          <a:noFill/>
          <a:ln w="76200" cap="sq" cmpd="sng">
            <a:solidFill>
              <a:schemeClr val="accent3"/>
            </a:solidFill>
            <a:prstDash val="solid"/>
            <a:round/>
            <a:headEnd type="none" w="sm" len="sm"/>
            <a:tailEnd type="none" w="sm" len="sm"/>
          </a:ln>
        </p:spPr>
      </p:cxnSp>
      <p:sp>
        <p:nvSpPr>
          <p:cNvPr id="86" name="Google Shape;86;p28"/>
          <p:cNvSpPr txBox="1">
            <a:spLocks noGrp="1"/>
          </p:cNvSpPr>
          <p:nvPr>
            <p:ph type="body" idx="5"/>
          </p:nvPr>
        </p:nvSpPr>
        <p:spPr>
          <a:xfrm>
            <a:off x="7915680" y="1850285"/>
            <a:ext cx="324000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rgbClr val="000000"/>
                </a:solidFill>
                <a:latin typeface="Arial"/>
                <a:ea typeface="Arial"/>
                <a:cs typeface="Arial"/>
                <a:sym typeface="Aria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87" name="Google Shape;87;p28"/>
          <p:cNvSpPr txBox="1">
            <a:spLocks noGrp="1"/>
          </p:cNvSpPr>
          <p:nvPr>
            <p:ph type="body" idx="6"/>
          </p:nvPr>
        </p:nvSpPr>
        <p:spPr>
          <a:xfrm>
            <a:off x="7915680" y="2586567"/>
            <a:ext cx="324000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8" name="Google Shape;88;p2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Square Picture with Caption">
  <p:cSld name="Square Picture with Caption">
    <p:spTree>
      <p:nvGrpSpPr>
        <p:cNvPr id="1" name="Shape 117"/>
        <p:cNvGrpSpPr/>
        <p:nvPr/>
      </p:nvGrpSpPr>
      <p:grpSpPr>
        <a:xfrm>
          <a:off x="0" y="0"/>
          <a:ext cx="0" cy="0"/>
          <a:chOff x="0" y="0"/>
          <a:chExt cx="0" cy="0"/>
        </a:xfrm>
      </p:grpSpPr>
      <p:pic>
        <p:nvPicPr>
          <p:cNvPr id="118" name="Google Shape;118;p33"/>
          <p:cNvPicPr preferRelativeResize="0">
            <a:picLocks noGrp="1"/>
          </p:cNvPicPr>
          <p:nvPr>
            <p:ph type="pic" idx="2"/>
          </p:nvPr>
        </p:nvPicPr>
        <p:blipFill/>
        <p:spPr>
          <a:xfrm>
            <a:off x="5391150" y="0"/>
            <a:ext cx="6864856" cy="6864856"/>
          </a:xfrm>
          <a:prstGeom prst="rect">
            <a:avLst/>
          </a:prstGeom>
          <a:blipFill rotWithShape="1">
            <a:blip r:embed="rId2">
              <a:alphaModFix/>
            </a:blip>
            <a:stretch>
              <a:fillRect/>
            </a:stretch>
          </a:blipFill>
          <a:ln>
            <a:noFill/>
          </a:ln>
        </p:spPr>
      </p:pic>
      <p:sp>
        <p:nvSpPr>
          <p:cNvPr id="119" name="Google Shape;119;p33"/>
          <p:cNvSpPr/>
          <p:nvPr/>
        </p:nvSpPr>
        <p:spPr>
          <a:xfrm>
            <a:off x="0" y="0"/>
            <a:ext cx="5391149" cy="6858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3"/>
          <p:cNvSpPr txBox="1">
            <a:spLocks noGrp="1"/>
          </p:cNvSpPr>
          <p:nvPr>
            <p:ph type="title"/>
          </p:nvPr>
        </p:nvSpPr>
        <p:spPr>
          <a:xfrm>
            <a:off x="838200" y="645505"/>
            <a:ext cx="424815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3600"/>
              <a:buFont typeface="Arial"/>
              <a:buNone/>
              <a:defRPr sz="3600" b="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1" name="Google Shape;121;p33"/>
          <p:cNvSpPr txBox="1">
            <a:spLocks noGrp="1"/>
          </p:cNvSpPr>
          <p:nvPr>
            <p:ph type="body" idx="1"/>
          </p:nvPr>
        </p:nvSpPr>
        <p:spPr>
          <a:xfrm>
            <a:off x="838200" y="2977226"/>
            <a:ext cx="424815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000000"/>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pic>
        <p:nvPicPr>
          <p:cNvPr id="122" name="Google Shape;122;p33"/>
          <p:cNvPicPr preferRelativeResize="0"/>
          <p:nvPr/>
        </p:nvPicPr>
        <p:blipFill rotWithShape="1">
          <a:blip r:embed="rId3">
            <a:alphaModFix/>
          </a:blip>
          <a:srcRect l="6481" t="7062" r="3738" b="8936"/>
          <a:stretch/>
        </p:blipFill>
        <p:spPr>
          <a:xfrm>
            <a:off x="1097280" y="6481397"/>
            <a:ext cx="569369" cy="180000"/>
          </a:xfrm>
          <a:prstGeom prst="rect">
            <a:avLst/>
          </a:prstGeom>
          <a:noFill/>
          <a:ln>
            <a:noFill/>
          </a:ln>
        </p:spPr>
      </p:pic>
      <p:pic>
        <p:nvPicPr>
          <p:cNvPr id="123" name="Google Shape;123;p33"/>
          <p:cNvPicPr preferRelativeResize="0"/>
          <p:nvPr/>
        </p:nvPicPr>
        <p:blipFill rotWithShape="1">
          <a:blip r:embed="rId4">
            <a:alphaModFix/>
          </a:blip>
          <a:srcRect/>
          <a:stretch/>
        </p:blipFill>
        <p:spPr>
          <a:xfrm>
            <a:off x="1799100" y="6391397"/>
            <a:ext cx="375522" cy="360000"/>
          </a:xfrm>
          <a:prstGeom prst="rect">
            <a:avLst/>
          </a:prstGeom>
          <a:noFill/>
          <a:ln>
            <a:noFill/>
          </a:ln>
        </p:spPr>
      </p:pic>
      <p:pic>
        <p:nvPicPr>
          <p:cNvPr id="124" name="Google Shape;124;p33"/>
          <p:cNvPicPr preferRelativeResize="0"/>
          <p:nvPr/>
        </p:nvPicPr>
        <p:blipFill rotWithShape="1">
          <a:blip r:embed="rId5">
            <a:alphaModFix/>
          </a:blip>
          <a:srcRect/>
          <a:stretch/>
        </p:blipFill>
        <p:spPr>
          <a:xfrm>
            <a:off x="5687115" y="6391397"/>
            <a:ext cx="817770" cy="270000"/>
          </a:xfrm>
          <a:prstGeom prst="rect">
            <a:avLst/>
          </a:prstGeom>
          <a:noFill/>
          <a:ln>
            <a:noFill/>
          </a:ln>
        </p:spPr>
      </p:pic>
      <p:cxnSp>
        <p:nvCxnSpPr>
          <p:cNvPr id="125" name="Google Shape;125;p33"/>
          <p:cNvCxnSpPr/>
          <p:nvPr/>
        </p:nvCxnSpPr>
        <p:spPr>
          <a:xfrm>
            <a:off x="838200" y="2885289"/>
            <a:ext cx="4248150" cy="0"/>
          </a:xfrm>
          <a:prstGeom prst="straightConnector1">
            <a:avLst/>
          </a:prstGeom>
          <a:noFill/>
          <a:ln w="76200" cap="sq" cmpd="sng">
            <a:solidFill>
              <a:schemeClr val="accent3"/>
            </a:solidFill>
            <a:prstDash val="solid"/>
            <a:round/>
            <a:headEnd type="none" w="sm" len="sm"/>
            <a:tailEnd type="none" w="sm" len="sm"/>
          </a:ln>
        </p:spPr>
      </p:cxnSp>
      <p:sp>
        <p:nvSpPr>
          <p:cNvPr id="126" name="Google Shape;126;p33"/>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4"/>
        <p:cNvGrpSpPr/>
        <p:nvPr/>
      </p:nvGrpSpPr>
      <p:grpSpPr>
        <a:xfrm>
          <a:off x="0" y="0"/>
          <a:ext cx="0" cy="0"/>
          <a:chOff x="0" y="0"/>
          <a:chExt cx="0" cy="0"/>
        </a:xfrm>
      </p:grpSpPr>
      <p:sp>
        <p:nvSpPr>
          <p:cNvPr id="135" name="Google Shape;135;p3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6" name="Google Shape;136;p35"/>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37" name="Google Shape;137;p35"/>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chemeClr val="dk1"/>
              </a:buClr>
              <a:buSzPts val="4800"/>
              <a:buFont typeface="Arial"/>
              <a:buNone/>
              <a:defRPr sz="48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chemeClr val="dk1"/>
                </a:solidFill>
                <a:latin typeface="Arial"/>
                <a:ea typeface="Arial"/>
                <a:cs typeface="Arial"/>
                <a:sym typeface="Arial"/>
              </a:defRPr>
            </a:lvl1pPr>
            <a:lvl2pPr marL="914400" marR="0" lvl="1" indent="-342900" algn="l" rtl="0">
              <a:lnSpc>
                <a:spcPct val="90000"/>
              </a:lnSpc>
              <a:spcBef>
                <a:spcPts val="200"/>
              </a:spcBef>
              <a:spcAft>
                <a:spcPts val="0"/>
              </a:spcAft>
              <a:buClr>
                <a:schemeClr val="accent3"/>
              </a:buClr>
              <a:buSzPts val="1800"/>
              <a:buFont typeface="Noto Sans Symbols"/>
              <a:buChar char="►"/>
              <a:defRPr sz="1800" b="0" i="0" u="none" strike="noStrike" cap="none">
                <a:solidFill>
                  <a:schemeClr val="dk1"/>
                </a:solidFill>
                <a:latin typeface="Arial"/>
                <a:ea typeface="Arial"/>
                <a:cs typeface="Arial"/>
                <a:sym typeface="Arial"/>
              </a:defRPr>
            </a:lvl2pPr>
            <a:lvl3pPr marL="1371600" marR="0" lvl="2"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accent3"/>
              </a:buClr>
              <a:buSzPts val="1400"/>
              <a:buFont typeface="Noto Sans Symbols"/>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656565"/>
                </a:solidFill>
                <a:latin typeface="Arial"/>
                <a:ea typeface="Arial"/>
                <a:cs typeface="Arial"/>
                <a:sym typeface="Arial"/>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656565"/>
                </a:solidFill>
                <a:latin typeface="Arial"/>
                <a:ea typeface="Arial"/>
                <a:cs typeface="Arial"/>
                <a:sym typeface="Arial"/>
              </a:defRPr>
            </a:lvl9pPr>
          </a:lstStyle>
          <a:p>
            <a:endParaRPr/>
          </a:p>
        </p:txBody>
      </p:sp>
      <p:pic>
        <p:nvPicPr>
          <p:cNvPr id="12" name="Google Shape;12;p18"/>
          <p:cNvPicPr preferRelativeResize="0"/>
          <p:nvPr/>
        </p:nvPicPr>
        <p:blipFill rotWithShape="1">
          <a:blip r:embed="rId17">
            <a:alphaModFix/>
          </a:blip>
          <a:srcRect l="6481" t="7062" r="3738" b="8936"/>
          <a:stretch/>
        </p:blipFill>
        <p:spPr>
          <a:xfrm>
            <a:off x="1097280" y="6481397"/>
            <a:ext cx="569369" cy="180000"/>
          </a:xfrm>
          <a:prstGeom prst="rect">
            <a:avLst/>
          </a:prstGeom>
          <a:noFill/>
          <a:ln>
            <a:noFill/>
          </a:ln>
        </p:spPr>
      </p:pic>
      <p:pic>
        <p:nvPicPr>
          <p:cNvPr id="13" name="Google Shape;13;p18"/>
          <p:cNvPicPr preferRelativeResize="0"/>
          <p:nvPr/>
        </p:nvPicPr>
        <p:blipFill rotWithShape="1">
          <a:blip r:embed="rId18">
            <a:alphaModFix/>
          </a:blip>
          <a:srcRect/>
          <a:stretch/>
        </p:blipFill>
        <p:spPr>
          <a:xfrm>
            <a:off x="1799100" y="6391397"/>
            <a:ext cx="375522" cy="360000"/>
          </a:xfrm>
          <a:prstGeom prst="rect">
            <a:avLst/>
          </a:prstGeom>
          <a:noFill/>
          <a:ln>
            <a:noFill/>
          </a:ln>
        </p:spPr>
      </p:pic>
      <p:pic>
        <p:nvPicPr>
          <p:cNvPr id="14" name="Google Shape;14;p18"/>
          <p:cNvPicPr preferRelativeResize="0"/>
          <p:nvPr/>
        </p:nvPicPr>
        <p:blipFill rotWithShape="1">
          <a:blip r:embed="rId19">
            <a:alphaModFix/>
          </a:blip>
          <a:srcRect/>
          <a:stretch/>
        </p:blipFill>
        <p:spPr>
          <a:xfrm>
            <a:off x="5687115" y="6391397"/>
            <a:ext cx="817770" cy="270000"/>
          </a:xfrm>
          <a:prstGeom prst="rect">
            <a:avLst/>
          </a:prstGeom>
          <a:noFill/>
          <a:ln>
            <a:noFill/>
          </a:ln>
        </p:spPr>
      </p:pic>
      <p:sp>
        <p:nvSpPr>
          <p:cNvPr id="15" name="Google Shape;15;p18"/>
          <p:cNvSpPr txBox="1">
            <a:spLocks noGrp="1"/>
          </p:cNvSpPr>
          <p:nvPr>
            <p:ph type="ftr" idx="11"/>
          </p:nvPr>
        </p:nvSpPr>
        <p:spPr>
          <a:xfrm>
            <a:off x="4038600" y="10404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6" name="Google Shape;1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Arial"/>
                <a:ea typeface="Arial"/>
                <a:cs typeface="Arial"/>
                <a:sym typeface="Arial"/>
              </a:defRPr>
            </a:lvl1pPr>
            <a:lvl2pPr marL="0" marR="0" lvl="1" indent="0" algn="r" rtl="0">
              <a:spcBef>
                <a:spcPts val="0"/>
              </a:spcBef>
              <a:buNone/>
              <a:defRPr sz="1000" b="0" i="0" u="none" strike="noStrike" cap="none">
                <a:solidFill>
                  <a:schemeClr val="dk1"/>
                </a:solidFill>
                <a:latin typeface="Arial"/>
                <a:ea typeface="Arial"/>
                <a:cs typeface="Arial"/>
                <a:sym typeface="Arial"/>
              </a:defRPr>
            </a:lvl2pPr>
            <a:lvl3pPr marL="0" marR="0" lvl="2" indent="0" algn="r" rtl="0">
              <a:spcBef>
                <a:spcPts val="0"/>
              </a:spcBef>
              <a:buNone/>
              <a:defRPr sz="1000" b="0" i="0" u="none" strike="noStrike" cap="none">
                <a:solidFill>
                  <a:schemeClr val="dk1"/>
                </a:solidFill>
                <a:latin typeface="Arial"/>
                <a:ea typeface="Arial"/>
                <a:cs typeface="Arial"/>
                <a:sym typeface="Arial"/>
              </a:defRPr>
            </a:lvl3pPr>
            <a:lvl4pPr marL="0" marR="0" lvl="3" indent="0" algn="r" rtl="0">
              <a:spcBef>
                <a:spcPts val="0"/>
              </a:spcBef>
              <a:buNone/>
              <a:defRPr sz="1000" b="0" i="0" u="none" strike="noStrike" cap="none">
                <a:solidFill>
                  <a:schemeClr val="dk1"/>
                </a:solidFill>
                <a:latin typeface="Arial"/>
                <a:ea typeface="Arial"/>
                <a:cs typeface="Arial"/>
                <a:sym typeface="Arial"/>
              </a:defRPr>
            </a:lvl4pPr>
            <a:lvl5pPr marL="0" marR="0" lvl="4" indent="0" algn="r" rtl="0">
              <a:spcBef>
                <a:spcPts val="0"/>
              </a:spcBef>
              <a:buNone/>
              <a:defRPr sz="1000" b="0" i="0" u="none" strike="noStrike" cap="none">
                <a:solidFill>
                  <a:schemeClr val="dk1"/>
                </a:solidFill>
                <a:latin typeface="Arial"/>
                <a:ea typeface="Arial"/>
                <a:cs typeface="Arial"/>
                <a:sym typeface="Arial"/>
              </a:defRPr>
            </a:lvl5pPr>
            <a:lvl6pPr marL="0" marR="0" lvl="5" indent="0" algn="r" rtl="0">
              <a:spcBef>
                <a:spcPts val="0"/>
              </a:spcBef>
              <a:buNone/>
              <a:defRPr sz="1000" b="0" i="0" u="none" strike="noStrike" cap="none">
                <a:solidFill>
                  <a:schemeClr val="dk1"/>
                </a:solidFill>
                <a:latin typeface="Arial"/>
                <a:ea typeface="Arial"/>
                <a:cs typeface="Arial"/>
                <a:sym typeface="Arial"/>
              </a:defRPr>
            </a:lvl6pPr>
            <a:lvl7pPr marL="0" marR="0" lvl="6" indent="0" algn="r" rtl="0">
              <a:spcBef>
                <a:spcPts val="0"/>
              </a:spcBef>
              <a:buNone/>
              <a:defRPr sz="1000" b="0" i="0" u="none" strike="noStrike" cap="none">
                <a:solidFill>
                  <a:schemeClr val="dk1"/>
                </a:solidFill>
                <a:latin typeface="Arial"/>
                <a:ea typeface="Arial"/>
                <a:cs typeface="Arial"/>
                <a:sym typeface="Arial"/>
              </a:defRPr>
            </a:lvl7pPr>
            <a:lvl8pPr marL="0" marR="0" lvl="7" indent="0" algn="r" rtl="0">
              <a:spcBef>
                <a:spcPts val="0"/>
              </a:spcBef>
              <a:buNone/>
              <a:defRPr sz="1000" b="0" i="0" u="none" strike="noStrike" cap="none">
                <a:solidFill>
                  <a:schemeClr val="dk1"/>
                </a:solidFill>
                <a:latin typeface="Arial"/>
                <a:ea typeface="Arial"/>
                <a:cs typeface="Arial"/>
                <a:sym typeface="Arial"/>
              </a:defRPr>
            </a:lvl8pPr>
            <a:lvl9pPr marL="0" marR="0" lvl="8" indent="0" algn="r" rtl="0">
              <a:spcBef>
                <a:spcPts val="0"/>
              </a:spcBef>
              <a:buNone/>
              <a:defRPr sz="10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6" r:id="rId5"/>
    <p:sldLayoutId id="2147483657" r:id="rId6"/>
    <p:sldLayoutId id="2147483658" r:id="rId7"/>
    <p:sldLayoutId id="2147483663" r:id="rId8"/>
    <p:sldLayoutId id="2147483665" r:id="rId9"/>
    <p:sldLayoutId id="2147483666" r:id="rId10"/>
    <p:sldLayoutId id="2147483668" r:id="rId11"/>
    <p:sldLayoutId id="2147483669" r:id="rId12"/>
    <p:sldLayoutId id="2147483684" r:id="rId13"/>
    <p:sldLayoutId id="2147483686" r:id="rId14"/>
    <p:sldLayoutId id="2147483687"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
          <p:cNvSpPr txBox="1">
            <a:spLocks noGrp="1"/>
          </p:cNvSpPr>
          <p:nvPr>
            <p:ph type="ctrTitle"/>
          </p:nvPr>
        </p:nvSpPr>
        <p:spPr>
          <a:xfrm>
            <a:off x="1097275" y="1805354"/>
            <a:ext cx="10058400" cy="25197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Clr>
                <a:srgbClr val="FFFFFF"/>
              </a:buClr>
              <a:buSzPts val="7200"/>
              <a:buFont typeface="Arial"/>
              <a:buNone/>
            </a:pPr>
            <a:r>
              <a:rPr lang="en-US"/>
              <a:t>Fundamentals</a:t>
            </a:r>
            <a:endParaRPr/>
          </a:p>
        </p:txBody>
      </p:sp>
      <p:sp>
        <p:nvSpPr>
          <p:cNvPr id="149" name="Google Shape;149;p1"/>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US"/>
              <a:t>SOFTWARE QUALITY ASSURANCE (SQA)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12912-E8D3-4381-8D89-C36113B3103F}"/>
              </a:ext>
            </a:extLst>
          </p:cNvPr>
          <p:cNvSpPr>
            <a:spLocks noGrp="1"/>
          </p:cNvSpPr>
          <p:nvPr>
            <p:ph type="title"/>
          </p:nvPr>
        </p:nvSpPr>
        <p:spPr/>
        <p:txBody>
          <a:bodyPr/>
          <a:lstStyle/>
          <a:p>
            <a:r>
              <a:rPr lang="en-US"/>
              <a:t>Functional Database Testing</a:t>
            </a:r>
          </a:p>
        </p:txBody>
      </p:sp>
      <p:sp>
        <p:nvSpPr>
          <p:cNvPr id="3" name="Text Placeholder 2">
            <a:extLst>
              <a:ext uri="{FF2B5EF4-FFF2-40B4-BE49-F238E27FC236}">
                <a16:creationId xmlns:a16="http://schemas.microsoft.com/office/drawing/2014/main" id="{C91964FD-73EB-426A-8641-E59D8DA02B76}"/>
              </a:ext>
            </a:extLst>
          </p:cNvPr>
          <p:cNvSpPr>
            <a:spLocks noGrp="1"/>
          </p:cNvSpPr>
          <p:nvPr>
            <p:ph type="body" idx="1"/>
          </p:nvPr>
        </p:nvSpPr>
        <p:spPr>
          <a:xfrm>
            <a:off x="1097280" y="1962150"/>
            <a:ext cx="10828020" cy="4248150"/>
          </a:xfrm>
        </p:spPr>
        <p:txBody>
          <a:bodyPr>
            <a:normAutofit/>
          </a:bodyPr>
          <a:lstStyle/>
          <a:p>
            <a:pPr marL="114300" indent="0" algn="l">
              <a:buNone/>
            </a:pPr>
            <a:r>
              <a:rPr lang="en-US" sz="2100" dirty="0">
                <a:solidFill>
                  <a:schemeClr val="tx1"/>
                </a:solidFill>
                <a:latin typeface="+mj-lt"/>
              </a:rPr>
              <a:t>A type of database testing that is used to validate the </a:t>
            </a:r>
            <a:r>
              <a:rPr lang="en-US" sz="2100" b="1" dirty="0">
                <a:solidFill>
                  <a:schemeClr val="tx1"/>
                </a:solidFill>
                <a:latin typeface="+mj-lt"/>
              </a:rPr>
              <a:t>functional requirements</a:t>
            </a:r>
            <a:r>
              <a:rPr lang="en-US" sz="2100" dirty="0">
                <a:solidFill>
                  <a:schemeClr val="tx1"/>
                </a:solidFill>
                <a:latin typeface="+mj-lt"/>
              </a:rPr>
              <a:t> of a database from the </a:t>
            </a:r>
            <a:r>
              <a:rPr lang="en-US" sz="2100" b="1" dirty="0">
                <a:solidFill>
                  <a:schemeClr val="tx1"/>
                </a:solidFill>
                <a:latin typeface="+mj-lt"/>
              </a:rPr>
              <a:t>end-user’s perspective</a:t>
            </a:r>
            <a:r>
              <a:rPr lang="en-US" sz="2100" dirty="0">
                <a:solidFill>
                  <a:schemeClr val="tx1"/>
                </a:solidFill>
                <a:latin typeface="+mj-lt"/>
              </a:rPr>
              <a:t>. The main goal of functional database testing is to test whether the transactions and operations performed by the end-users which are related to the database works as expected or not.</a:t>
            </a:r>
          </a:p>
          <a:p>
            <a:pPr marL="114300" indent="0" algn="l">
              <a:buNone/>
            </a:pPr>
            <a:endParaRPr lang="en-US" sz="2100" b="0" i="0" dirty="0">
              <a:solidFill>
                <a:schemeClr val="tx1"/>
              </a:solidFill>
              <a:effectLst/>
              <a:latin typeface="+mj-lt"/>
            </a:endParaRPr>
          </a:p>
          <a:p>
            <a:pPr marL="114300" indent="0" algn="l">
              <a:buNone/>
            </a:pPr>
            <a:r>
              <a:rPr lang="en-US" sz="2000" b="0" i="0" dirty="0">
                <a:solidFill>
                  <a:schemeClr val="tx1"/>
                </a:solidFill>
                <a:effectLst/>
                <a:latin typeface="+mj-lt"/>
              </a:rPr>
              <a:t>Following are the basic conditions that need to be observed for database validations.</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field is mandatory</a:t>
            </a:r>
            <a:r>
              <a:rPr lang="en-US" sz="2000" b="0" i="0" dirty="0">
                <a:solidFill>
                  <a:schemeClr val="tx1"/>
                </a:solidFill>
                <a:effectLst/>
                <a:latin typeface="+mj-lt"/>
              </a:rPr>
              <a:t> while allowing </a:t>
            </a:r>
            <a:r>
              <a:rPr lang="en-US" sz="2000" b="1" i="0" dirty="0">
                <a:solidFill>
                  <a:schemeClr val="tx1"/>
                </a:solidFill>
                <a:effectLst/>
                <a:latin typeface="+mj-lt"/>
              </a:rPr>
              <a:t>NULL </a:t>
            </a:r>
            <a:r>
              <a:rPr lang="en-US" sz="2000" b="0" i="0" dirty="0">
                <a:solidFill>
                  <a:schemeClr val="tx1"/>
                </a:solidFill>
                <a:effectLst/>
                <a:latin typeface="+mj-lt"/>
              </a:rPr>
              <a:t>values on that field?</a:t>
            </a:r>
          </a:p>
          <a:p>
            <a:pPr marL="0" indent="0" algn="l">
              <a:lnSpc>
                <a:spcPct val="100000"/>
              </a:lnSpc>
              <a:spcBef>
                <a:spcPts val="0"/>
              </a:spcBef>
              <a:buFont typeface="Arial" panose="020B0604020202020204" pitchFamily="34" charset="0"/>
              <a:buChar char="•"/>
            </a:pPr>
            <a:r>
              <a:rPr lang="en-US" sz="2000" b="0" i="0" dirty="0">
                <a:solidFill>
                  <a:schemeClr val="tx1"/>
                </a:solidFill>
                <a:effectLst/>
                <a:latin typeface="+mj-lt"/>
              </a:rPr>
              <a:t>Whether the </a:t>
            </a:r>
            <a:r>
              <a:rPr lang="en-US" sz="2000" b="1" i="0" dirty="0">
                <a:solidFill>
                  <a:schemeClr val="tx1"/>
                </a:solidFill>
                <a:effectLst/>
                <a:latin typeface="+mj-lt"/>
              </a:rPr>
              <a:t>length of each field</a:t>
            </a:r>
            <a:r>
              <a:rPr lang="en-US" sz="2000" b="0" i="0" dirty="0">
                <a:solidFill>
                  <a:schemeClr val="tx1"/>
                </a:solidFill>
                <a:effectLst/>
                <a:latin typeface="+mj-lt"/>
              </a:rPr>
              <a:t> is of sufficient size?</a:t>
            </a:r>
          </a:p>
          <a:p>
            <a:pPr marL="0" indent="0" algn="l">
              <a:lnSpc>
                <a:spcPct val="100000"/>
              </a:lnSpc>
              <a:spcBef>
                <a:spcPts val="0"/>
              </a:spcBef>
              <a:buNone/>
            </a:pPr>
            <a:endParaRPr lang="en-US" sz="2000" b="0" i="0" dirty="0">
              <a:solidFill>
                <a:schemeClr val="tx1"/>
              </a:solidFill>
              <a:effectLst/>
              <a:latin typeface="+mj-lt"/>
            </a:endParaRPr>
          </a:p>
          <a:p>
            <a:pPr marL="114300" indent="0" algn="l">
              <a:buNone/>
            </a:pPr>
            <a:endParaRPr lang="en-US" sz="2100" dirty="0">
              <a:solidFill>
                <a:schemeClr val="tx1"/>
              </a:solidFill>
              <a:latin typeface="Roboto" panose="02000000000000000000" pitchFamily="2" charset="0"/>
            </a:endParaRPr>
          </a:p>
        </p:txBody>
      </p:sp>
      <p:sp>
        <p:nvSpPr>
          <p:cNvPr id="4" name="Slide Number Placeholder 3">
            <a:extLst>
              <a:ext uri="{FF2B5EF4-FFF2-40B4-BE49-F238E27FC236}">
                <a16:creationId xmlns:a16="http://schemas.microsoft.com/office/drawing/2014/main" id="{E961E21B-CAF1-4478-BA31-0EA2B3DBD6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Title 4">
            <a:extLst>
              <a:ext uri="{FF2B5EF4-FFF2-40B4-BE49-F238E27FC236}">
                <a16:creationId xmlns:a16="http://schemas.microsoft.com/office/drawing/2014/main" id="{E0D73CD9-2C3B-4E3E-9390-9BBB922964A3}"/>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5980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1B79C-6CAC-4CA0-B774-72779C0EA5EF}"/>
              </a:ext>
            </a:extLst>
          </p:cNvPr>
          <p:cNvSpPr>
            <a:spLocks noGrp="1"/>
          </p:cNvSpPr>
          <p:nvPr>
            <p:ph type="title"/>
          </p:nvPr>
        </p:nvSpPr>
        <p:spPr/>
        <p:txBody>
          <a:bodyPr/>
          <a:lstStyle/>
          <a:p>
            <a:r>
              <a:rPr lang="en-US"/>
              <a:t>Non-Functional Database Testing</a:t>
            </a:r>
          </a:p>
        </p:txBody>
      </p:sp>
      <p:sp>
        <p:nvSpPr>
          <p:cNvPr id="3" name="Text Placeholder 2">
            <a:extLst>
              <a:ext uri="{FF2B5EF4-FFF2-40B4-BE49-F238E27FC236}">
                <a16:creationId xmlns:a16="http://schemas.microsoft.com/office/drawing/2014/main" id="{34EADFE7-4F12-4B2F-B272-1318D8767DD2}"/>
              </a:ext>
            </a:extLst>
          </p:cNvPr>
          <p:cNvSpPr>
            <a:spLocks noGrp="1"/>
          </p:cNvSpPr>
          <p:nvPr>
            <p:ph type="body" idx="1"/>
          </p:nvPr>
        </p:nvSpPr>
        <p:spPr>
          <a:xfrm>
            <a:off x="1021079" y="1737360"/>
            <a:ext cx="10704195" cy="4510616"/>
          </a:xfrm>
        </p:spPr>
        <p:txBody>
          <a:bodyPr>
            <a:normAutofit/>
          </a:bodyPr>
          <a:lstStyle/>
          <a:p>
            <a:pPr marL="114300" indent="0" algn="l">
              <a:buNone/>
            </a:pPr>
            <a:r>
              <a:rPr lang="en-US" sz="2400" b="0" i="0" dirty="0">
                <a:solidFill>
                  <a:srgbClr val="394559"/>
                </a:solidFill>
                <a:effectLst/>
                <a:latin typeface="+mj-lt"/>
              </a:rPr>
              <a:t>Comprises of load testing, stress testing, ensuring that minimum system criteria are met in order to satisfy business specifications, risk identification, and database performance optimization. Tests can include are</a:t>
            </a:r>
          </a:p>
          <a:p>
            <a:pPr marL="114300" indent="0" algn="l">
              <a:buNone/>
            </a:pPr>
            <a:endParaRPr lang="en-US" sz="2400" b="0" i="0" dirty="0">
              <a:solidFill>
                <a:srgbClr val="394559"/>
              </a:solidFill>
              <a:effectLst/>
              <a:latin typeface="+mj-lt"/>
            </a:endParaRPr>
          </a:p>
          <a:p>
            <a:pPr algn="l">
              <a:buFont typeface="Arial" panose="020B0604020202020204" pitchFamily="34" charset="0"/>
              <a:buChar char="•"/>
            </a:pPr>
            <a:r>
              <a:rPr lang="en-US" b="1" i="0" dirty="0">
                <a:solidFill>
                  <a:srgbClr val="0097E6"/>
                </a:solidFill>
                <a:effectLst/>
                <a:latin typeface="+mj-lt"/>
              </a:rPr>
              <a:t>Security testing</a:t>
            </a:r>
            <a:r>
              <a:rPr lang="en-US" b="0" i="0" dirty="0">
                <a:solidFill>
                  <a:srgbClr val="0097E6"/>
                </a:solidFill>
                <a:effectLst/>
                <a:latin typeface="+mj-lt"/>
              </a:rPr>
              <a:t> -  </a:t>
            </a:r>
            <a:r>
              <a:rPr lang="en-US" b="0" i="0" dirty="0">
                <a:solidFill>
                  <a:srgbClr val="334960"/>
                </a:solidFill>
                <a:effectLst/>
                <a:latin typeface="+mj-lt"/>
              </a:rPr>
              <a:t>It is a type of Testing that identifies the system vulnerabilities, threats, risks and prevents malicious attacks from intruders.</a:t>
            </a:r>
          </a:p>
          <a:p>
            <a:pPr algn="l">
              <a:buFont typeface="Arial" panose="020B0604020202020204" pitchFamily="34" charset="0"/>
              <a:buChar char="•"/>
            </a:pPr>
            <a:r>
              <a:rPr lang="en-US" b="1" dirty="0">
                <a:solidFill>
                  <a:srgbClr val="0097E6"/>
                </a:solidFill>
                <a:latin typeface="+mj-lt"/>
              </a:rPr>
              <a:t>Stress testing - </a:t>
            </a:r>
            <a:r>
              <a:rPr lang="en-US" b="0" i="0" dirty="0">
                <a:solidFill>
                  <a:srgbClr val="334960"/>
                </a:solidFill>
                <a:effectLst/>
                <a:latin typeface="+mj-lt"/>
              </a:rPr>
              <a:t>With Stress Testing evaluates the robustness and error-handling capabilities under harsh load conditions.</a:t>
            </a:r>
          </a:p>
          <a:p>
            <a:pPr algn="l">
              <a:buFont typeface="Arial" panose="020B0604020202020204" pitchFamily="34" charset="0"/>
              <a:buChar char="•"/>
            </a:pPr>
            <a:r>
              <a:rPr lang="en-US" b="1" dirty="0">
                <a:solidFill>
                  <a:srgbClr val="0097E6"/>
                </a:solidFill>
                <a:latin typeface="+mj-lt"/>
              </a:rPr>
              <a:t>Load Testing - </a:t>
            </a:r>
            <a:r>
              <a:rPr lang="en-US" b="0" i="0" dirty="0">
                <a:solidFill>
                  <a:srgbClr val="334960"/>
                </a:solidFill>
                <a:effectLst/>
                <a:latin typeface="+mj-lt"/>
              </a:rPr>
              <a:t>This test determines how database behaves while being accessed by multiple users simultaneously</a:t>
            </a:r>
          </a:p>
        </p:txBody>
      </p:sp>
      <p:sp>
        <p:nvSpPr>
          <p:cNvPr id="4" name="Slide Number Placeholder 3">
            <a:extLst>
              <a:ext uri="{FF2B5EF4-FFF2-40B4-BE49-F238E27FC236}">
                <a16:creationId xmlns:a16="http://schemas.microsoft.com/office/drawing/2014/main" id="{92B74A00-26BA-4F59-8F60-2ECF1FDC59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Title 4">
            <a:extLst>
              <a:ext uri="{FF2B5EF4-FFF2-40B4-BE49-F238E27FC236}">
                <a16:creationId xmlns:a16="http://schemas.microsoft.com/office/drawing/2014/main" id="{A703DBAE-B39E-4FBF-AC2F-9BAEFACF0191}"/>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122365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02"/>
        <p:cNvGrpSpPr/>
        <p:nvPr/>
      </p:nvGrpSpPr>
      <p:grpSpPr>
        <a:xfrm>
          <a:off x="0" y="0"/>
          <a:ext cx="0" cy="0"/>
          <a:chOff x="0" y="0"/>
          <a:chExt cx="0" cy="0"/>
        </a:xfrm>
      </p:grpSpPr>
      <p:sp>
        <p:nvSpPr>
          <p:cNvPr id="703" name="Google Shape;703;g1317489e665_0_33"/>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p>
            <a:r>
              <a:rPr lang="en-US" b="1" i="0">
                <a:solidFill>
                  <a:srgbClr val="3A3A3A"/>
                </a:solidFill>
                <a:effectLst/>
                <a:latin typeface="+mn-lt"/>
              </a:rPr>
              <a:t>ACID</a:t>
            </a:r>
            <a:r>
              <a:rPr lang="en-US" i="0">
                <a:solidFill>
                  <a:srgbClr val="3A3A3A"/>
                </a:solidFill>
                <a:effectLst/>
                <a:latin typeface="+mn-lt"/>
              </a:rPr>
              <a:t> Properties Validation</a:t>
            </a:r>
            <a:endParaRPr>
              <a:latin typeface="+mn-lt"/>
            </a:endParaRPr>
          </a:p>
        </p:txBody>
      </p:sp>
      <p:sp>
        <p:nvSpPr>
          <p:cNvPr id="705" name="Google Shape;705;g1317489e665_0_33"/>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706" name="Google Shape;706;g1317489e665_0_3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Tree>
    <p:extLst>
      <p:ext uri="{BB962C8B-B14F-4D97-AF65-F5344CB8AC3E}">
        <p14:creationId xmlns:p14="http://schemas.microsoft.com/office/powerpoint/2010/main" val="1638726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A6B12EB4-AF57-46EE-96AF-D6CD766DE6D0}"/>
              </a:ext>
            </a:extLst>
          </p:cNvPr>
          <p:cNvSpPr>
            <a:spLocks noGrp="1"/>
          </p:cNvSpPr>
          <p:nvPr>
            <p:ph type="title"/>
          </p:nvPr>
        </p:nvSpPr>
        <p:spPr>
          <a:xfrm>
            <a:off x="430530" y="397946"/>
            <a:ext cx="10923270"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839FEC44-556E-4E0C-BF25-FE3CE20CEC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graphicFrame>
        <p:nvGraphicFramePr>
          <p:cNvPr id="5" name="Diagram 4">
            <a:extLst>
              <a:ext uri="{FF2B5EF4-FFF2-40B4-BE49-F238E27FC236}">
                <a16:creationId xmlns:a16="http://schemas.microsoft.com/office/drawing/2014/main" id="{8A68E7E2-5257-41C0-80AF-61923F965D07}"/>
              </a:ext>
            </a:extLst>
          </p:cNvPr>
          <p:cNvGraphicFramePr/>
          <p:nvPr>
            <p:extLst>
              <p:ext uri="{D42A27DB-BD31-4B8C-83A1-F6EECF244321}">
                <p14:modId xmlns:p14="http://schemas.microsoft.com/office/powerpoint/2010/main" val="1634503787"/>
              </p:ext>
            </p:extLst>
          </p:nvPr>
        </p:nvGraphicFramePr>
        <p:xfrm>
          <a:off x="316230" y="607496"/>
          <a:ext cx="1144524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226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3EE92-7802-4B77-A467-CC07D3494993}"/>
              </a:ext>
            </a:extLst>
          </p:cNvPr>
          <p:cNvSpPr>
            <a:spLocks noGrp="1"/>
          </p:cNvSpPr>
          <p:nvPr>
            <p:ph type="title"/>
          </p:nvPr>
        </p:nvSpPr>
        <p:spPr/>
        <p:txBody>
          <a:bodyPr/>
          <a:lstStyle/>
          <a:p>
            <a:r>
              <a:rPr lang="en-US"/>
              <a:t>ACID</a:t>
            </a:r>
          </a:p>
        </p:txBody>
      </p:sp>
      <p:sp>
        <p:nvSpPr>
          <p:cNvPr id="3" name="Text Placeholder 2">
            <a:extLst>
              <a:ext uri="{FF2B5EF4-FFF2-40B4-BE49-F238E27FC236}">
                <a16:creationId xmlns:a16="http://schemas.microsoft.com/office/drawing/2014/main" id="{3FF0DC6E-354D-4A5F-B08E-6B5175F7ED13}"/>
              </a:ext>
            </a:extLst>
          </p:cNvPr>
          <p:cNvSpPr>
            <a:spLocks noGrp="1"/>
          </p:cNvSpPr>
          <p:nvPr>
            <p:ph type="body" idx="1"/>
          </p:nvPr>
        </p:nvSpPr>
        <p:spPr/>
        <p:txBody>
          <a:bodyPr>
            <a:normAutofit/>
          </a:bodyPr>
          <a:lstStyle/>
          <a:p>
            <a:pPr algn="l" fontAlgn="base"/>
            <a:r>
              <a:rPr lang="en-US" sz="3200" b="0" i="0">
                <a:solidFill>
                  <a:srgbClr val="656565"/>
                </a:solidFill>
                <a:effectLst/>
                <a:latin typeface="Arial" panose="020B0604020202020204" pitchFamily="34" charset="0"/>
              </a:rPr>
              <a:t>Suppose Ali has an account with an amount of </a:t>
            </a:r>
            <a:r>
              <a:rPr lang="en-US" sz="3200" b="1">
                <a:solidFill>
                  <a:srgbClr val="656565"/>
                </a:solidFill>
                <a:latin typeface="Arial" panose="020B0604020202020204" pitchFamily="34" charset="0"/>
              </a:rPr>
              <a:t>RS </a:t>
            </a:r>
            <a:r>
              <a:rPr lang="en-US" sz="3200" b="1" i="0">
                <a:solidFill>
                  <a:srgbClr val="656565"/>
                </a:solidFill>
                <a:effectLst/>
                <a:latin typeface="Arial" panose="020B0604020202020204" pitchFamily="34" charset="0"/>
              </a:rPr>
              <a:t>15000. </a:t>
            </a:r>
            <a:r>
              <a:rPr lang="en-US" sz="3200" b="0" i="0">
                <a:solidFill>
                  <a:srgbClr val="656565"/>
                </a:solidFill>
                <a:effectLst/>
                <a:latin typeface="Arial" panose="020B0604020202020204" pitchFamily="34" charset="0"/>
              </a:rPr>
              <a:t>There is Baber’s account having </a:t>
            </a:r>
            <a:r>
              <a:rPr lang="en-US" sz="3200" b="1" i="0">
                <a:solidFill>
                  <a:srgbClr val="656565"/>
                </a:solidFill>
                <a:effectLst/>
                <a:latin typeface="Arial" panose="020B0604020202020204" pitchFamily="34" charset="0"/>
              </a:rPr>
              <a:t>RS 5000</a:t>
            </a:r>
            <a:r>
              <a:rPr lang="en-US" sz="3200" b="0" i="0">
                <a:solidFill>
                  <a:srgbClr val="656565"/>
                </a:solidFill>
                <a:effectLst/>
                <a:latin typeface="Arial" panose="020B0604020202020204" pitchFamily="34" charset="0"/>
              </a:rPr>
              <a:t>. We are transferring the amount of </a:t>
            </a:r>
            <a:r>
              <a:rPr lang="en-US" sz="3200" b="1" i="0">
                <a:solidFill>
                  <a:srgbClr val="656565"/>
                </a:solidFill>
                <a:effectLst/>
                <a:latin typeface="Arial" panose="020B0604020202020204" pitchFamily="34" charset="0"/>
              </a:rPr>
              <a:t>RS 10000</a:t>
            </a:r>
            <a:r>
              <a:rPr lang="en-US" sz="3200" b="0" i="0">
                <a:solidFill>
                  <a:srgbClr val="656565"/>
                </a:solidFill>
                <a:effectLst/>
                <a:latin typeface="Arial" panose="020B0604020202020204" pitchFamily="34" charset="0"/>
              </a:rPr>
              <a:t> from Ali’s account to Baber’s account. Now we see how we can ensure data reliability using ACID properties in DBMS.</a:t>
            </a:r>
          </a:p>
          <a:p>
            <a:pPr algn="l" fontAlgn="base"/>
            <a:r>
              <a:rPr lang="en-US" sz="3200" b="0" i="0">
                <a:solidFill>
                  <a:srgbClr val="656565"/>
                </a:solidFill>
                <a:effectLst/>
                <a:latin typeface="Arial" panose="020B0604020202020204" pitchFamily="34" charset="0"/>
              </a:rPr>
              <a:t>So let us have some insight over the ACID properties in DBMS.</a:t>
            </a:r>
          </a:p>
          <a:p>
            <a:endParaRPr lang="en-US" sz="3200"/>
          </a:p>
        </p:txBody>
      </p:sp>
      <p:sp>
        <p:nvSpPr>
          <p:cNvPr id="4" name="Slide Number Placeholder 3">
            <a:extLst>
              <a:ext uri="{FF2B5EF4-FFF2-40B4-BE49-F238E27FC236}">
                <a16:creationId xmlns:a16="http://schemas.microsoft.com/office/drawing/2014/main" id="{A4F67CCB-2361-4F79-A4B7-52EB8E009E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600639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Atomicity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15</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fontScale="92500" lnSpcReduction="20000"/>
          </a:bodyPr>
          <a:lstStyle/>
          <a:p>
            <a:pPr algn="l" fontAlgn="base"/>
            <a:r>
              <a:rPr lang="en-US" sz="1600" b="0" i="0">
                <a:solidFill>
                  <a:schemeClr val="tx1"/>
                </a:solidFill>
                <a:effectLst/>
                <a:latin typeface="+mj-lt"/>
              </a:rPr>
              <a:t>It simply says, “All or Nothing”. There is no intermediate.</a:t>
            </a:r>
          </a:p>
          <a:p>
            <a:pPr algn="l" fontAlgn="base"/>
            <a:r>
              <a:rPr lang="en-US" sz="1600" b="0" i="0">
                <a:solidFill>
                  <a:schemeClr val="tx1"/>
                </a:solidFill>
                <a:effectLst/>
                <a:latin typeface="+mj-lt"/>
              </a:rPr>
              <a:t>If you are doing any database transaction (set of the read/write operations), all the operations should be executed otherwise none.</a:t>
            </a:r>
          </a:p>
          <a:p>
            <a:pPr algn="l" fontAlgn="base"/>
            <a:r>
              <a:rPr lang="en-US" sz="1600" b="0" i="0">
                <a:solidFill>
                  <a:schemeClr val="tx1"/>
                </a:solidFill>
                <a:effectLst/>
                <a:latin typeface="+mj-lt"/>
              </a:rPr>
              <a:t>All the operation in the transaction is considered to be one unit or atomic task.</a:t>
            </a:r>
          </a:p>
          <a:p>
            <a:pPr algn="l" fontAlgn="base"/>
            <a:r>
              <a:rPr lang="en-US" sz="1600" b="0" i="0">
                <a:solidFill>
                  <a:schemeClr val="tx1"/>
                </a:solidFill>
                <a:effectLst/>
                <a:latin typeface="+mj-lt"/>
              </a:rPr>
              <a:t>If the system fails or any </a:t>
            </a:r>
            <a:r>
              <a:rPr lang="en-US" sz="1600" b="1" i="0" u="none" strike="noStrike">
                <a:solidFill>
                  <a:schemeClr val="tx1"/>
                </a:solidFill>
                <a:effectLst/>
                <a:latin typeface="+mj-lt"/>
              </a:rPr>
              <a:t>read/write conflicts</a:t>
            </a:r>
            <a:r>
              <a:rPr lang="en-US" sz="1600" b="0" i="0">
                <a:solidFill>
                  <a:schemeClr val="tx1"/>
                </a:solidFill>
                <a:effectLst/>
                <a:latin typeface="+mj-lt"/>
              </a:rPr>
              <a:t> occur during the transaction, the system needs to revert back to its previous state.</a:t>
            </a:r>
          </a:p>
          <a:p>
            <a:pPr algn="l" fontAlgn="base"/>
            <a:endParaRPr lang="en-US" sz="1600" b="0" i="0">
              <a:solidFill>
                <a:schemeClr val="tx1"/>
              </a:solidFill>
              <a:effectLst/>
              <a:latin typeface="+mj-lt"/>
            </a:endParaRPr>
          </a:p>
          <a:p>
            <a:pPr algn="l" fontAlgn="base"/>
            <a:r>
              <a:rPr lang="en-US" sz="1600" b="1" i="0">
                <a:solidFill>
                  <a:schemeClr val="tx1"/>
                </a:solidFill>
                <a:effectLst/>
                <a:latin typeface="+mj-lt"/>
              </a:rPr>
              <a:t>Example:</a:t>
            </a:r>
            <a:endParaRPr lang="en-US" sz="1600" b="0" i="0">
              <a:solidFill>
                <a:schemeClr val="tx1"/>
              </a:solidFill>
              <a:effectLst/>
              <a:latin typeface="+mj-lt"/>
            </a:endParaRPr>
          </a:p>
          <a:p>
            <a:pPr algn="l" fontAlgn="base"/>
            <a:r>
              <a:rPr lang="en-US" sz="1600" b="0" i="0">
                <a:solidFill>
                  <a:schemeClr val="tx1"/>
                </a:solidFill>
                <a:effectLst/>
                <a:latin typeface="+mj-lt"/>
              </a:rPr>
              <a:t>Here, the set of operations are</a:t>
            </a:r>
          </a:p>
          <a:p>
            <a:pPr algn="l" fontAlgn="base">
              <a:buFont typeface="Arial" panose="020B0604020202020204" pitchFamily="34" charset="0"/>
              <a:buChar char="•"/>
            </a:pPr>
            <a:r>
              <a:rPr lang="en-US" sz="1600" b="0" i="0">
                <a:solidFill>
                  <a:schemeClr val="tx1"/>
                </a:solidFill>
                <a:effectLst/>
                <a:latin typeface="+mj-lt"/>
              </a:rPr>
              <a:t>Deduct the amount of </a:t>
            </a:r>
            <a:r>
              <a:rPr lang="en-US" sz="1600" b="1" i="0">
                <a:solidFill>
                  <a:schemeClr val="tx1"/>
                </a:solidFill>
                <a:effectLst/>
                <a:latin typeface="+mj-lt"/>
              </a:rPr>
              <a:t>RS 10,000</a:t>
            </a:r>
            <a:r>
              <a:rPr lang="en-US" sz="1600" b="0" i="0">
                <a:solidFill>
                  <a:schemeClr val="tx1"/>
                </a:solidFill>
                <a:effectLst/>
                <a:latin typeface="+mj-lt"/>
              </a:rPr>
              <a:t> from </a:t>
            </a:r>
            <a:r>
              <a:rPr lang="en-US" sz="1600" b="1" i="0">
                <a:solidFill>
                  <a:schemeClr val="tx1"/>
                </a:solidFill>
                <a:effectLst/>
                <a:latin typeface="+mj-lt"/>
              </a:rPr>
              <a:t>Ali’s</a:t>
            </a:r>
            <a:r>
              <a:rPr lang="en-US" sz="1600" b="0" i="0">
                <a:solidFill>
                  <a:schemeClr val="tx1"/>
                </a:solidFill>
                <a:effectLst/>
                <a:latin typeface="+mj-lt"/>
              </a:rPr>
              <a:t> account.</a:t>
            </a:r>
          </a:p>
          <a:p>
            <a:pPr algn="l" fontAlgn="base">
              <a:buFont typeface="Arial" panose="020B0604020202020204" pitchFamily="34" charset="0"/>
              <a:buChar char="•"/>
            </a:pPr>
            <a:r>
              <a:rPr lang="en-US" sz="1600" b="0" i="0">
                <a:solidFill>
                  <a:schemeClr val="tx1"/>
                </a:solidFill>
                <a:effectLst/>
                <a:latin typeface="+mj-lt"/>
              </a:rPr>
              <a:t>Add amount </a:t>
            </a:r>
            <a:r>
              <a:rPr lang="en-US" sz="1600" b="1" i="0">
                <a:solidFill>
                  <a:schemeClr val="tx1"/>
                </a:solidFill>
                <a:effectLst/>
                <a:latin typeface="+mj-lt"/>
              </a:rPr>
              <a:t>RS10,000 </a:t>
            </a:r>
            <a:r>
              <a:rPr lang="en-US" sz="1600" b="0" i="0">
                <a:solidFill>
                  <a:schemeClr val="tx1"/>
                </a:solidFill>
                <a:effectLst/>
                <a:latin typeface="+mj-lt"/>
              </a:rPr>
              <a:t>to </a:t>
            </a:r>
            <a:r>
              <a:rPr lang="en-US" sz="1600" b="1" i="0">
                <a:solidFill>
                  <a:schemeClr val="tx1"/>
                </a:solidFill>
                <a:effectLst/>
                <a:latin typeface="+mj-lt"/>
              </a:rPr>
              <a:t>Baber’s</a:t>
            </a:r>
            <a:r>
              <a:rPr lang="en-US" sz="1600" b="0" i="0">
                <a:solidFill>
                  <a:schemeClr val="tx1"/>
                </a:solidFill>
                <a:effectLst/>
                <a:latin typeface="+mj-lt"/>
              </a:rPr>
              <a:t> account.</a:t>
            </a:r>
          </a:p>
          <a:p>
            <a:pPr algn="l" fontAlgn="base"/>
            <a:r>
              <a:rPr lang="en-US" sz="1600" b="0" i="0">
                <a:solidFill>
                  <a:schemeClr val="tx1"/>
                </a:solidFill>
                <a:effectLst/>
                <a:latin typeface="+mj-lt"/>
              </a:rPr>
              <a:t>All operations in this set should be done.</a:t>
            </a:r>
          </a:p>
          <a:p>
            <a:pPr algn="l" fontAlgn="base"/>
            <a:r>
              <a:rPr lang="en-US" sz="1600" b="0" i="0">
                <a:solidFill>
                  <a:schemeClr val="tx1"/>
                </a:solidFill>
                <a:effectLst/>
                <a:latin typeface="+mj-lt"/>
              </a:rPr>
              <a:t>If the system fails to add the amount in Baber’s account after deducting from Ali’s account, revert the operation on Ali’s account.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124523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Consistency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16</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a:solidFill>
                  <a:srgbClr val="656565"/>
                </a:solidFill>
                <a:effectLst/>
                <a:latin typeface="Arial" panose="020B0604020202020204" pitchFamily="34" charset="0"/>
              </a:rPr>
              <a:t>Every attribute in the database has some rules to ensure the stability of the database. The constraint puts on the data value should be constant before and after the execution of the transaction.</a:t>
            </a:r>
          </a:p>
          <a:p>
            <a:pPr algn="l" fontAlgn="base"/>
            <a:r>
              <a:rPr lang="en-US" b="0" i="0">
                <a:solidFill>
                  <a:srgbClr val="656565"/>
                </a:solidFill>
                <a:effectLst/>
                <a:latin typeface="Arial" panose="020B0604020202020204" pitchFamily="34" charset="0"/>
              </a:rPr>
              <a:t>If the system fails because of the invalid data while doing an operation, revert back the system to its previous state.</a:t>
            </a:r>
          </a:p>
          <a:p>
            <a:pPr algn="l" fontAlgn="base"/>
            <a:endParaRPr lang="en-US" b="0" i="0">
              <a:solidFill>
                <a:srgbClr val="656565"/>
              </a:solidFill>
              <a:effectLst/>
              <a:latin typeface="Arial" panose="020B0604020202020204" pitchFamily="34" charset="0"/>
            </a:endParaRPr>
          </a:p>
          <a:p>
            <a:pPr algn="l" fontAlgn="base"/>
            <a:r>
              <a:rPr lang="en-US" b="1" i="0">
                <a:solidFill>
                  <a:srgbClr val="656565"/>
                </a:solidFill>
                <a:effectLst/>
                <a:latin typeface="Arial" panose="020B0604020202020204" pitchFamily="34" charset="0"/>
              </a:rPr>
              <a:t>Example:</a:t>
            </a:r>
            <a:endParaRPr lang="en-US" b="0" i="0">
              <a:solidFill>
                <a:srgbClr val="656565"/>
              </a:solidFill>
              <a:effectLst/>
              <a:latin typeface="Arial" panose="020B0604020202020204" pitchFamily="34" charset="0"/>
            </a:endParaRPr>
          </a:p>
          <a:p>
            <a:pPr algn="l" fontAlgn="base"/>
            <a:r>
              <a:rPr lang="en-US" b="0" i="0">
                <a:solidFill>
                  <a:srgbClr val="656565"/>
                </a:solidFill>
                <a:effectLst/>
                <a:latin typeface="Arial" panose="020B0604020202020204" pitchFamily="34" charset="0"/>
              </a:rPr>
              <a:t>The total amount in Ali’s and Baber’s account should be the same before and after the transaction.  The sum of the money in Ali and Baber’s account before and after the transaction is </a:t>
            </a:r>
            <a:r>
              <a:rPr lang="en-US" b="1" i="0">
                <a:solidFill>
                  <a:srgbClr val="656565"/>
                </a:solidFill>
                <a:effectLst/>
                <a:latin typeface="Arial" panose="020B0604020202020204" pitchFamily="34" charset="0"/>
              </a:rPr>
              <a:t>RS 20,000</a:t>
            </a:r>
            <a:r>
              <a:rPr lang="en-US" b="0" i="0">
                <a:solidFill>
                  <a:srgbClr val="656565"/>
                </a:solidFill>
                <a:effectLst/>
                <a:latin typeface="Arial" panose="020B0604020202020204" pitchFamily="34" charset="0"/>
              </a:rPr>
              <a:t>. So, this transaction preserves consistency ACID properties in DBMS.</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Isolation</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17</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lnSpcReduction="10000"/>
          </a:bodyPr>
          <a:lstStyle/>
          <a:p>
            <a:pPr algn="l" fontAlgn="base"/>
            <a:r>
              <a:rPr lang="en-US" sz="2800" b="0" i="0">
                <a:solidFill>
                  <a:srgbClr val="656565"/>
                </a:solidFill>
                <a:effectLst/>
                <a:latin typeface="Arial" panose="020B0604020202020204" pitchFamily="34" charset="0"/>
              </a:rPr>
              <a:t>If you are performing multiple transactions on the single database, operation from any transaction should not interfere with operation in other transactions. The execution of all transactions should be isolated from other transactions.</a:t>
            </a:r>
          </a:p>
          <a:p>
            <a:pPr algn="l" fontAlgn="base"/>
            <a:endParaRPr lang="en-US" sz="2800" b="1" i="0">
              <a:solidFill>
                <a:srgbClr val="656565"/>
              </a:solidFill>
              <a:effectLst/>
              <a:latin typeface="Arial" panose="020B0604020202020204" pitchFamily="34" charset="0"/>
            </a:endParaRPr>
          </a:p>
          <a:p>
            <a:pPr algn="l" fontAlgn="base"/>
            <a:r>
              <a:rPr lang="en-US" sz="2800" b="1" i="0">
                <a:solidFill>
                  <a:srgbClr val="656565"/>
                </a:solidFill>
                <a:effectLst/>
                <a:latin typeface="Arial" panose="020B0604020202020204" pitchFamily="34" charset="0"/>
              </a:rPr>
              <a:t>Example:</a:t>
            </a:r>
            <a:endParaRPr lang="en-US" sz="2800" b="0" i="0">
              <a:solidFill>
                <a:srgbClr val="656565"/>
              </a:solidFill>
              <a:effectLst/>
              <a:latin typeface="Arial" panose="020B0604020202020204" pitchFamily="34" charset="0"/>
            </a:endParaRPr>
          </a:p>
          <a:p>
            <a:pPr algn="l" fontAlgn="base"/>
            <a:r>
              <a:rPr lang="en-US" sz="2800" b="0" i="0">
                <a:solidFill>
                  <a:srgbClr val="656565"/>
                </a:solidFill>
                <a:effectLst/>
                <a:latin typeface="Arial" panose="020B0604020202020204" pitchFamily="34" charset="0"/>
              </a:rPr>
              <a:t>If there is any other transaction (between Haris and Ali) going, it should not make any effect on the transaction between Ali and Baber. Both the transactions should be isolated.</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637027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g11fc6fecf3f_0_29"/>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p>
            <a:pPr marL="0" lvl="0" indent="0" rtl="0">
              <a:lnSpc>
                <a:spcPct val="85000"/>
              </a:lnSpc>
              <a:spcBef>
                <a:spcPts val="0"/>
              </a:spcBef>
              <a:spcAft>
                <a:spcPts val="0"/>
              </a:spcAft>
              <a:buClr>
                <a:schemeClr val="dk1"/>
              </a:buClr>
              <a:buSzPts val="4800"/>
              <a:buFont typeface="Arial"/>
              <a:buNone/>
            </a:pPr>
            <a:r>
              <a:rPr lang="en-US" sz="4000" b="1"/>
              <a:t>Durability</a:t>
            </a:r>
          </a:p>
        </p:txBody>
      </p:sp>
      <p:sp>
        <p:nvSpPr>
          <p:cNvPr id="265" name="Google Shape;265;g11fc6fecf3f_0_2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66" name="Google Shape;266;g11fc6fecf3f_0_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18</a:t>
            </a:fld>
            <a:endParaRPr/>
          </a:p>
        </p:txBody>
      </p:sp>
      <p:sp>
        <p:nvSpPr>
          <p:cNvPr id="268" name="Google Shape;268;g11fc6fecf3f_0_29"/>
          <p:cNvSpPr txBox="1">
            <a:spLocks noGrp="1"/>
          </p:cNvSpPr>
          <p:nvPr>
            <p:ph type="body" idx="1"/>
          </p:nvPr>
        </p:nvSpPr>
        <p:spPr>
          <a:xfrm>
            <a:off x="926782" y="2035226"/>
            <a:ext cx="10589895" cy="4023300"/>
          </a:xfrm>
          <a:prstGeom prst="rect">
            <a:avLst/>
          </a:prstGeom>
          <a:noFill/>
          <a:ln>
            <a:noFill/>
          </a:ln>
        </p:spPr>
        <p:txBody>
          <a:bodyPr spcFirstLastPara="1" wrap="square" lIns="0" tIns="45700" rIns="0" bIns="45700" anchor="t" anchorCtr="0">
            <a:normAutofit/>
          </a:bodyPr>
          <a:lstStyle/>
          <a:p>
            <a:pPr algn="l" fontAlgn="base"/>
            <a:r>
              <a:rPr lang="en-US" b="0" i="0">
                <a:solidFill>
                  <a:srgbClr val="656565"/>
                </a:solidFill>
                <a:effectLst/>
                <a:latin typeface="Arial" panose="020B0604020202020204" pitchFamily="34" charset="0"/>
              </a:rPr>
              <a:t>All the previous three properties should be satisfied while the transaction in progress. But durability issues can happen even after the completion of the transaction.</a:t>
            </a:r>
          </a:p>
          <a:p>
            <a:pPr algn="l" fontAlgn="base"/>
            <a:r>
              <a:rPr lang="en-US" b="0" i="0">
                <a:solidFill>
                  <a:srgbClr val="656565"/>
                </a:solidFill>
                <a:effectLst/>
                <a:latin typeface="Arial" panose="020B0604020202020204" pitchFamily="34" charset="0"/>
              </a:rPr>
              <a:t>So, this is the ACID Property After Completion of Transaction</a:t>
            </a:r>
          </a:p>
          <a:p>
            <a:pPr algn="l" fontAlgn="base"/>
            <a:r>
              <a:rPr lang="en-US" sz="1800" b="0" i="0">
                <a:solidFill>
                  <a:srgbClr val="656565"/>
                </a:solidFill>
                <a:effectLst/>
                <a:latin typeface="Arial" panose="020B0604020202020204" pitchFamily="34" charset="0"/>
              </a:rPr>
              <a:t>The changes made during the transaction should exist after completion of the transaction.</a:t>
            </a:r>
          </a:p>
          <a:p>
            <a:pPr algn="l" fontAlgn="base"/>
            <a:r>
              <a:rPr lang="en-US" sz="1800" b="0" i="0">
                <a:solidFill>
                  <a:srgbClr val="656565"/>
                </a:solidFill>
                <a:effectLst/>
                <a:latin typeface="Arial" panose="020B0604020202020204" pitchFamily="34" charset="0"/>
              </a:rPr>
              <a:t>Sometimes it may happen as all the operation in the transaction completed but the system fails immediately. In that case, changes made while transactions should persist. The system should return to its previous stable state.</a:t>
            </a:r>
          </a:p>
          <a:p>
            <a:pPr algn="l" fontAlgn="base"/>
            <a:r>
              <a:rPr lang="en-US" sz="1800" b="1" i="0">
                <a:solidFill>
                  <a:srgbClr val="656565"/>
                </a:solidFill>
                <a:effectLst/>
                <a:latin typeface="Arial" panose="020B0604020202020204" pitchFamily="34" charset="0"/>
              </a:rPr>
              <a:t>Example:</a:t>
            </a:r>
            <a:endParaRPr lang="en-US" sz="1800" b="0" i="0">
              <a:solidFill>
                <a:srgbClr val="656565"/>
              </a:solidFill>
              <a:effectLst/>
              <a:latin typeface="Arial" panose="020B0604020202020204" pitchFamily="34" charset="0"/>
            </a:endParaRPr>
          </a:p>
          <a:p>
            <a:pPr algn="l" fontAlgn="base"/>
            <a:r>
              <a:rPr lang="en-US" sz="1800" b="0" i="0">
                <a:solidFill>
                  <a:srgbClr val="656565"/>
                </a:solidFill>
                <a:effectLst/>
                <a:latin typeface="Arial" panose="020B0604020202020204" pitchFamily="34" charset="0"/>
              </a:rPr>
              <a:t>It may happen. A system gets crashed after completion of all the operations. If the system restarts it should preserve the stable state. An amount in Ali and Baber’s account should be the same before and after the system gets a restart.</a:t>
            </a:r>
          </a:p>
        </p:txBody>
      </p:sp>
      <p:sp>
        <p:nvSpPr>
          <p:cNvPr id="7" name="Google Shape;267;g11fc6fecf3f_0_29">
            <a:extLst>
              <a:ext uri="{FF2B5EF4-FFF2-40B4-BE49-F238E27FC236}">
                <a16:creationId xmlns:a16="http://schemas.microsoft.com/office/drawing/2014/main" id="{1AC866B6-7EDE-4052-A432-74CBE8187FD7}"/>
              </a:ext>
            </a:extLst>
          </p:cNvPr>
          <p:cNvSpPr txBox="1">
            <a:spLocks noGrp="1"/>
          </p:cNvSpPr>
          <p:nvPr>
            <p:ph type="title" idx="2"/>
          </p:nvPr>
        </p:nvSpPr>
        <p:spPr>
          <a:xfrm rot="-5400000">
            <a:off x="-2724615" y="3141250"/>
            <a:ext cx="6164100" cy="4548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SzPct val="127758"/>
              <a:buNone/>
            </a:pPr>
            <a:r>
              <a:rPr lang="en-US" sz="4000"/>
              <a:t>ACID</a:t>
            </a:r>
            <a:endParaRPr sz="4400"/>
          </a:p>
        </p:txBody>
      </p:sp>
    </p:spTree>
    <p:extLst>
      <p:ext uri="{BB962C8B-B14F-4D97-AF65-F5344CB8AC3E}">
        <p14:creationId xmlns:p14="http://schemas.microsoft.com/office/powerpoint/2010/main" val="1477263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Keys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19</a:t>
            </a:fld>
            <a:endParaRPr/>
          </a:p>
        </p:txBody>
      </p:sp>
    </p:spTree>
    <p:extLst>
      <p:ext uri="{BB962C8B-B14F-4D97-AF65-F5344CB8AC3E}">
        <p14:creationId xmlns:p14="http://schemas.microsoft.com/office/powerpoint/2010/main" val="82889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1" name="Google Shape;171;g1317153c932_0_0"/>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SQA</a:t>
            </a:r>
            <a:endParaRPr dirty="0"/>
          </a:p>
        </p:txBody>
      </p:sp>
      <p:sp>
        <p:nvSpPr>
          <p:cNvPr id="172" name="Google Shape;172;g1317153c932_0_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6" name="TextBox 5">
            <a:extLst>
              <a:ext uri="{FF2B5EF4-FFF2-40B4-BE49-F238E27FC236}">
                <a16:creationId xmlns:a16="http://schemas.microsoft.com/office/drawing/2014/main" id="{639407F0-DC32-4775-B7AF-CE9C4BE3D0D8}"/>
              </a:ext>
            </a:extLst>
          </p:cNvPr>
          <p:cNvSpPr txBox="1"/>
          <p:nvPr/>
        </p:nvSpPr>
        <p:spPr>
          <a:xfrm>
            <a:off x="1238250" y="3121223"/>
            <a:ext cx="6096000" cy="584775"/>
          </a:xfrm>
          <a:prstGeom prst="rect">
            <a:avLst/>
          </a:prstGeom>
          <a:noFill/>
        </p:spPr>
        <p:txBody>
          <a:bodyPr wrap="square">
            <a:spAutoFit/>
          </a:bodyPr>
          <a:lstStyle/>
          <a:p>
            <a:r>
              <a:rPr lang="en-US" sz="3200" b="1" dirty="0">
                <a:solidFill>
                  <a:schemeClr val="bg1"/>
                </a:solidFill>
              </a:rPr>
              <a:t>What you will learn Today</a:t>
            </a:r>
          </a:p>
        </p:txBody>
      </p:sp>
      <p:sp>
        <p:nvSpPr>
          <p:cNvPr id="8" name="TextBox 7">
            <a:extLst>
              <a:ext uri="{FF2B5EF4-FFF2-40B4-BE49-F238E27FC236}">
                <a16:creationId xmlns:a16="http://schemas.microsoft.com/office/drawing/2014/main" id="{A2C78644-8308-48EE-B55A-D3EAF1C8B73A}"/>
              </a:ext>
            </a:extLst>
          </p:cNvPr>
          <p:cNvSpPr txBox="1"/>
          <p:nvPr/>
        </p:nvSpPr>
        <p:spPr>
          <a:xfrm>
            <a:off x="990600" y="4035240"/>
            <a:ext cx="8020050" cy="1544012"/>
          </a:xfrm>
          <a:prstGeom prst="rect">
            <a:avLst/>
          </a:prstGeom>
          <a:noFill/>
        </p:spPr>
        <p:txBody>
          <a:bodyPr wrap="square">
            <a:spAutoFit/>
          </a:bodyPr>
          <a:lstStyle/>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Types of Database Testing</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Functions, Joins with examples</a:t>
            </a:r>
          </a:p>
          <a:p>
            <a:pPr marL="384048" lvl="1" indent="-182880">
              <a:lnSpc>
                <a:spcPct val="90000"/>
              </a:lnSpc>
              <a:spcBef>
                <a:spcPts val="400"/>
              </a:spcBef>
              <a:buClr>
                <a:schemeClr val="accent3"/>
              </a:buClr>
              <a:buSzPts val="1800"/>
              <a:buFont typeface="Noto Sans Symbols"/>
              <a:buChar char="►"/>
            </a:pPr>
            <a:r>
              <a:rPr lang="en-US" sz="1800" dirty="0">
                <a:solidFill>
                  <a:schemeClr val="bg1"/>
                </a:solidFill>
              </a:rPr>
              <a:t>Database designs and relationships</a:t>
            </a:r>
          </a:p>
          <a:p>
            <a:pPr marL="384048" lvl="1" indent="-182880">
              <a:lnSpc>
                <a:spcPct val="90000"/>
              </a:lnSpc>
              <a:spcBef>
                <a:spcPts val="400"/>
              </a:spcBef>
              <a:buClr>
                <a:schemeClr val="accent3"/>
              </a:buClr>
              <a:buSzPts val="1800"/>
              <a:buFont typeface="Noto Sans Symbols"/>
              <a:buChar char="►"/>
            </a:pPr>
            <a:endParaRPr lang="en-US" sz="1800" dirty="0">
              <a:solidFill>
                <a:schemeClr val="bg1"/>
              </a:solidFill>
            </a:endParaRPr>
          </a:p>
        </p:txBody>
      </p:sp>
    </p:spTree>
    <p:extLst>
      <p:ext uri="{BB962C8B-B14F-4D97-AF65-F5344CB8AC3E}">
        <p14:creationId xmlns:p14="http://schemas.microsoft.com/office/powerpoint/2010/main" val="23410620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B5B93-7F43-4CD5-9402-C2BC5E4B86A7}"/>
              </a:ext>
            </a:extLst>
          </p:cNvPr>
          <p:cNvSpPr>
            <a:spLocks noGrp="1"/>
          </p:cNvSpPr>
          <p:nvPr>
            <p:ph type="title"/>
          </p:nvPr>
        </p:nvSpPr>
        <p:spPr>
          <a:xfrm>
            <a:off x="1026953" y="391378"/>
            <a:ext cx="10326847" cy="1450757"/>
          </a:xfrm>
          <a:solidFill>
            <a:srgbClr val="F2F2F2"/>
          </a:solidFill>
        </p:spPr>
        <p:txBody>
          <a:bodyPr/>
          <a:lstStyle/>
          <a:p>
            <a:r>
              <a:rPr lang="en-US"/>
              <a:t> </a:t>
            </a:r>
          </a:p>
        </p:txBody>
      </p:sp>
      <p:sp>
        <p:nvSpPr>
          <p:cNvPr id="4" name="Slide Number Placeholder 3">
            <a:extLst>
              <a:ext uri="{FF2B5EF4-FFF2-40B4-BE49-F238E27FC236}">
                <a16:creationId xmlns:a16="http://schemas.microsoft.com/office/drawing/2014/main" id="{4B4802D5-E652-4439-A07E-AE90218FADB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
        <p:nvSpPr>
          <p:cNvPr id="5" name="Title 4">
            <a:extLst>
              <a:ext uri="{FF2B5EF4-FFF2-40B4-BE49-F238E27FC236}">
                <a16:creationId xmlns:a16="http://schemas.microsoft.com/office/drawing/2014/main" id="{B5E3E4A1-087C-40B4-A793-574BA78E672B}"/>
              </a:ext>
            </a:extLst>
          </p:cNvPr>
          <p:cNvSpPr>
            <a:spLocks noGrp="1"/>
          </p:cNvSpPr>
          <p:nvPr>
            <p:ph type="title" idx="2"/>
          </p:nvPr>
        </p:nvSpPr>
        <p:spPr/>
        <p:txBody>
          <a:bodyPr>
            <a:normAutofit fontScale="90000"/>
          </a:bodyPr>
          <a:lstStyle/>
          <a:p>
            <a:r>
              <a:rPr lang="en-US"/>
              <a:t>Database Keys</a:t>
            </a:r>
          </a:p>
        </p:txBody>
      </p:sp>
      <p:grpSp>
        <p:nvGrpSpPr>
          <p:cNvPr id="7" name="Group 6">
            <a:extLst>
              <a:ext uri="{FF2B5EF4-FFF2-40B4-BE49-F238E27FC236}">
                <a16:creationId xmlns:a16="http://schemas.microsoft.com/office/drawing/2014/main" id="{0CF546F3-0E27-4CB2-BB44-9D1493754333}"/>
              </a:ext>
            </a:extLst>
          </p:cNvPr>
          <p:cNvGrpSpPr/>
          <p:nvPr/>
        </p:nvGrpSpPr>
        <p:grpSpPr>
          <a:xfrm>
            <a:off x="2099180" y="286600"/>
            <a:ext cx="8239542" cy="5962737"/>
            <a:chOff x="2274831" y="393502"/>
            <a:chExt cx="7885785" cy="5667375"/>
          </a:xfrm>
        </p:grpSpPr>
        <p:pic>
          <p:nvPicPr>
            <p:cNvPr id="4098" name="Picture 2" descr="SQL Commands Tutorial - List of SQL Commands with Example | Edureka">
              <a:extLst>
                <a:ext uri="{FF2B5EF4-FFF2-40B4-BE49-F238E27FC236}">
                  <a16:creationId xmlns:a16="http://schemas.microsoft.com/office/drawing/2014/main" id="{39720D79-FA1D-44C0-A578-107857E56FD5}"/>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a:stretch>
              <a:fillRect/>
            </a:stretch>
          </p:blipFill>
          <p:spPr bwMode="auto">
            <a:xfrm>
              <a:off x="2274831" y="393502"/>
              <a:ext cx="7885785" cy="56673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F0421A-029D-4439-AC14-4F18D6768721}"/>
                </a:ext>
              </a:extLst>
            </p:cNvPr>
            <p:cNvSpPr txBox="1"/>
            <p:nvPr/>
          </p:nvSpPr>
          <p:spPr>
            <a:xfrm>
              <a:off x="9086850" y="5753100"/>
              <a:ext cx="914400" cy="307777"/>
            </a:xfrm>
            <a:prstGeom prst="rect">
              <a:avLst/>
            </a:prstGeom>
            <a:solidFill>
              <a:srgbClr val="F2F2F2"/>
            </a:solidFill>
          </p:spPr>
          <p:txBody>
            <a:bodyPr wrap="square" rtlCol="0">
              <a:spAutoFit/>
            </a:bodyPr>
            <a:lstStyle/>
            <a:p>
              <a:endParaRPr lang="en-US"/>
            </a:p>
          </p:txBody>
        </p:sp>
      </p:grpSp>
    </p:spTree>
    <p:extLst>
      <p:ext uri="{BB962C8B-B14F-4D97-AF65-F5344CB8AC3E}">
        <p14:creationId xmlns:p14="http://schemas.microsoft.com/office/powerpoint/2010/main" val="9082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g132071ea513_0_389"/>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a:t>
            </a:r>
            <a:endParaRPr/>
          </a:p>
        </p:txBody>
      </p:sp>
      <p:sp>
        <p:nvSpPr>
          <p:cNvPr id="393" name="Google Shape;393;g132071ea513_0_38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SQA</a:t>
            </a:r>
            <a:endParaRPr/>
          </a:p>
        </p:txBody>
      </p:sp>
      <p:sp>
        <p:nvSpPr>
          <p:cNvPr id="394" name="Google Shape;394;g132071ea513_0_38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Tree>
    <p:extLst>
      <p:ext uri="{BB962C8B-B14F-4D97-AF65-F5344CB8AC3E}">
        <p14:creationId xmlns:p14="http://schemas.microsoft.com/office/powerpoint/2010/main" val="2867117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r>
              <a:rPr lang="en-US" sz="4000" b="1" i="0">
                <a:solidFill>
                  <a:srgbClr val="222222"/>
                </a:solidFill>
                <a:effectLst/>
                <a:latin typeface="Arial" panose="020B0604020202020204" pitchFamily="34" charset="0"/>
                <a:cs typeface="Arial" panose="020B0604020202020204" pitchFamily="34" charset="0"/>
              </a:rPr>
              <a:t>What is Database Testing?</a:t>
            </a:r>
            <a:endParaRPr lang="en-US" sz="4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916305" y="2085652"/>
            <a:ext cx="10911390" cy="2246769"/>
          </a:xfrm>
          <a:prstGeom prst="rect">
            <a:avLst/>
          </a:prstGeom>
          <a:noFill/>
        </p:spPr>
        <p:txBody>
          <a:bodyPr wrap="square">
            <a:spAutoFit/>
          </a:bodyPr>
          <a:lstStyle/>
          <a:p>
            <a:pPr algn="l"/>
            <a:r>
              <a:rPr lang="en-US" sz="2800" b="0" i="0" dirty="0">
                <a:solidFill>
                  <a:srgbClr val="333C4E"/>
                </a:solidFill>
                <a:effectLst/>
                <a:latin typeface="+mj-lt"/>
              </a:rPr>
              <a:t>It is the process of testing </a:t>
            </a:r>
            <a:r>
              <a:rPr lang="en-US" sz="2800" b="1" i="0" dirty="0">
                <a:solidFill>
                  <a:srgbClr val="0097E6"/>
                </a:solidFill>
                <a:effectLst/>
                <a:latin typeface="+mj-lt"/>
              </a:rPr>
              <a:t>database functions</a:t>
            </a:r>
            <a:r>
              <a:rPr lang="en-US" sz="2800" b="0" i="0" dirty="0">
                <a:solidFill>
                  <a:srgbClr val="333C4E"/>
                </a:solidFill>
                <a:effectLst/>
                <a:latin typeface="+mj-lt"/>
              </a:rPr>
              <a:t>, </a:t>
            </a:r>
            <a:r>
              <a:rPr lang="en-US" sz="2800" b="1" i="0" dirty="0">
                <a:solidFill>
                  <a:srgbClr val="0097E6"/>
                </a:solidFill>
                <a:effectLst/>
                <a:latin typeface="+mj-lt"/>
              </a:rPr>
              <a:t>triggers</a:t>
            </a:r>
            <a:r>
              <a:rPr lang="en-US" sz="2800" b="0" i="0" dirty="0">
                <a:solidFill>
                  <a:srgbClr val="333C4E"/>
                </a:solidFill>
                <a:effectLst/>
                <a:latin typeface="+mj-lt"/>
              </a:rPr>
              <a:t>, and </a:t>
            </a:r>
            <a:r>
              <a:rPr lang="en-US" sz="2800" b="1" dirty="0">
                <a:solidFill>
                  <a:srgbClr val="0097E6"/>
                </a:solidFill>
                <a:latin typeface="+mj-lt"/>
              </a:rPr>
              <a:t>SQL queries</a:t>
            </a:r>
            <a:r>
              <a:rPr lang="en-US" sz="2800" b="0" i="0" dirty="0">
                <a:solidFill>
                  <a:srgbClr val="333C4E"/>
                </a:solidFill>
                <a:effectLst/>
                <a:latin typeface="+mj-lt"/>
              </a:rPr>
              <a:t>. Thereby validating </a:t>
            </a:r>
            <a:r>
              <a:rPr lang="en-US" sz="2800" b="1" dirty="0">
                <a:solidFill>
                  <a:srgbClr val="0097E6"/>
                </a:solidFill>
                <a:latin typeface="+mj-lt"/>
              </a:rPr>
              <a:t>database tables</a:t>
            </a:r>
            <a:r>
              <a:rPr lang="en-US" sz="2800" b="0" i="0" dirty="0">
                <a:solidFill>
                  <a:srgbClr val="333C4E"/>
                </a:solidFill>
                <a:effectLst/>
                <a:latin typeface="+mj-lt"/>
              </a:rPr>
              <a:t>, </a:t>
            </a:r>
            <a:r>
              <a:rPr lang="en-US" sz="2800" b="1" dirty="0">
                <a:solidFill>
                  <a:srgbClr val="0097E6"/>
                </a:solidFill>
                <a:latin typeface="+mj-lt"/>
              </a:rPr>
              <a:t>data models</a:t>
            </a:r>
            <a:r>
              <a:rPr lang="en-US" sz="2800" b="0" i="0" dirty="0">
                <a:solidFill>
                  <a:srgbClr val="333C4E"/>
                </a:solidFill>
                <a:effectLst/>
                <a:latin typeface="+mj-lt"/>
              </a:rPr>
              <a:t>, and </a:t>
            </a:r>
            <a:r>
              <a:rPr lang="en-US" sz="2800" b="1" dirty="0">
                <a:solidFill>
                  <a:srgbClr val="0097E6"/>
                </a:solidFill>
                <a:latin typeface="+mj-lt"/>
              </a:rPr>
              <a:t>database schema </a:t>
            </a:r>
            <a:r>
              <a:rPr lang="en-US" sz="2800" b="0" i="0" dirty="0">
                <a:solidFill>
                  <a:srgbClr val="333C4E"/>
                </a:solidFill>
                <a:effectLst/>
                <a:latin typeface="+mj-lt"/>
              </a:rPr>
              <a:t>as per </a:t>
            </a:r>
            <a:r>
              <a:rPr lang="en-US" sz="2800" b="0" i="0" u="sng" dirty="0">
                <a:solidFill>
                  <a:srgbClr val="333C4E"/>
                </a:solidFill>
                <a:effectLst/>
                <a:latin typeface="+mj-lt"/>
              </a:rPr>
              <a:t>information provided at the User Interface.</a:t>
            </a:r>
            <a:endParaRPr lang="en-US" sz="2000" b="0" i="0" u="sng" dirty="0">
              <a:solidFill>
                <a:srgbClr val="222222"/>
              </a:solidFill>
              <a:effectLst/>
              <a:latin typeface="+mj-lt"/>
              <a:cs typeface="Arial" panose="020B0604020202020204" pitchFamily="34" charset="0"/>
            </a:endParaRPr>
          </a:p>
          <a:p>
            <a:pPr algn="l"/>
            <a:endParaRPr lang="en-US" sz="2800" b="0" i="0" dirty="0">
              <a:solidFill>
                <a:srgbClr val="222222"/>
              </a:solidFill>
              <a:effectLst/>
              <a:latin typeface="+mj-lt"/>
              <a:cs typeface="Arial" panose="020B0604020202020204" pitchFamily="34" charset="0"/>
            </a:endParaRPr>
          </a:p>
        </p:txBody>
      </p:sp>
      <p:pic>
        <p:nvPicPr>
          <p:cNvPr id="1026" name="Picture 2" descr="Database Testing - javatpoint">
            <a:extLst>
              <a:ext uri="{FF2B5EF4-FFF2-40B4-BE49-F238E27FC236}">
                <a16:creationId xmlns:a16="http://schemas.microsoft.com/office/drawing/2014/main" id="{BE1B2EE1-C1C8-4580-894A-90C0347CD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5373" y="3571875"/>
            <a:ext cx="4772322" cy="252041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79BAF7C-C30D-4A97-BCA8-C119FFF6284F}"/>
              </a:ext>
            </a:extLst>
          </p:cNvPr>
          <p:cNvSpPr txBox="1"/>
          <p:nvPr/>
        </p:nvSpPr>
        <p:spPr>
          <a:xfrm>
            <a:off x="916305" y="3991368"/>
            <a:ext cx="6637020" cy="1938992"/>
          </a:xfrm>
          <a:prstGeom prst="rect">
            <a:avLst/>
          </a:prstGeom>
          <a:noFill/>
        </p:spPr>
        <p:txBody>
          <a:bodyPr wrap="square">
            <a:spAutoFit/>
          </a:bodyPr>
          <a:lstStyle/>
          <a:p>
            <a:pPr algn="l"/>
            <a:r>
              <a:rPr lang="en-US" sz="2400" b="0" i="0" dirty="0">
                <a:solidFill>
                  <a:srgbClr val="222222"/>
                </a:solidFill>
                <a:effectLst/>
                <a:latin typeface="Arial" panose="020B0604020202020204" pitchFamily="34" charset="0"/>
                <a:cs typeface="Arial" panose="020B0604020202020204" pitchFamily="34" charset="0"/>
              </a:rPr>
              <a:t>It also checks </a:t>
            </a:r>
            <a:r>
              <a:rPr lang="en-US" sz="2400" b="1" dirty="0">
                <a:solidFill>
                  <a:srgbClr val="0070C0"/>
                </a:solidFill>
                <a:latin typeface="Arial" panose="020B0604020202020204" pitchFamily="34" charset="0"/>
                <a:cs typeface="Arial" panose="020B0604020202020204" pitchFamily="34" charset="0"/>
              </a:rPr>
              <a:t>data integrity </a:t>
            </a:r>
            <a:r>
              <a:rPr lang="en-US" sz="2400" b="0" i="0" dirty="0">
                <a:solidFill>
                  <a:srgbClr val="222222"/>
                </a:solidFill>
                <a:effectLst/>
                <a:latin typeface="Arial" panose="020B0604020202020204" pitchFamily="34" charset="0"/>
                <a:cs typeface="Arial" panose="020B0604020202020204" pitchFamily="34" charset="0"/>
              </a:rPr>
              <a:t>and </a:t>
            </a:r>
            <a:r>
              <a:rPr lang="en-US" sz="2400" b="1" i="0" dirty="0">
                <a:solidFill>
                  <a:srgbClr val="0070C0"/>
                </a:solidFill>
                <a:effectLst/>
                <a:latin typeface="Arial" panose="020B0604020202020204" pitchFamily="34" charset="0"/>
                <a:cs typeface="Arial" panose="020B0604020202020204" pitchFamily="34" charset="0"/>
              </a:rPr>
              <a:t>consistency</a:t>
            </a:r>
            <a:r>
              <a:rPr lang="en-US" sz="2400" b="0" i="0" dirty="0">
                <a:solidFill>
                  <a:srgbClr val="222222"/>
                </a:solidFill>
                <a:effectLst/>
                <a:latin typeface="Arial" panose="020B0604020202020204" pitchFamily="34" charset="0"/>
                <a:cs typeface="Arial" panose="020B0604020202020204" pitchFamily="34" charset="0"/>
              </a:rPr>
              <a:t>. </a:t>
            </a:r>
          </a:p>
          <a:p>
            <a:pPr marL="342900" indent="-342900" algn="l">
              <a:buFont typeface="Wingdings" panose="05000000000000000000" pitchFamily="2" charset="2"/>
              <a:buChar char="§"/>
            </a:pPr>
            <a:endParaRPr lang="en-US" sz="2400" b="0" i="0" dirty="0">
              <a:solidFill>
                <a:srgbClr val="222222"/>
              </a:solidFill>
              <a:effectLst/>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It may involve creating complex queries to load/stress test the Database and check its responsiveness.</a:t>
            </a:r>
          </a:p>
        </p:txBody>
      </p:sp>
    </p:spTree>
    <p:extLst>
      <p:ext uri="{BB962C8B-B14F-4D97-AF65-F5344CB8AC3E}">
        <p14:creationId xmlns:p14="http://schemas.microsoft.com/office/powerpoint/2010/main" val="100609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9EDDE-FC87-44FC-90B2-2DE4843813F4}"/>
              </a:ext>
            </a:extLst>
          </p:cNvPr>
          <p:cNvSpPr>
            <a:spLocks noGrp="1"/>
          </p:cNvSpPr>
          <p:nvPr>
            <p:ph type="title"/>
          </p:nvPr>
        </p:nvSpPr>
        <p:spPr/>
        <p:txBody>
          <a:bodyPr/>
          <a:lstStyle/>
          <a:p>
            <a:r>
              <a:rPr lang="en-US"/>
              <a:t>UI Testing vs Database Testing</a:t>
            </a:r>
          </a:p>
        </p:txBody>
      </p:sp>
      <p:sp>
        <p:nvSpPr>
          <p:cNvPr id="4" name="Slide Number Placeholder 3">
            <a:extLst>
              <a:ext uri="{FF2B5EF4-FFF2-40B4-BE49-F238E27FC236}">
                <a16:creationId xmlns:a16="http://schemas.microsoft.com/office/drawing/2014/main" id="{F40A7B44-8535-4C86-A3A7-F1FCBC1EAA4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graphicFrame>
        <p:nvGraphicFramePr>
          <p:cNvPr id="5" name="Table 2">
            <a:extLst>
              <a:ext uri="{FF2B5EF4-FFF2-40B4-BE49-F238E27FC236}">
                <a16:creationId xmlns:a16="http://schemas.microsoft.com/office/drawing/2014/main" id="{C2648D3F-87F1-44B5-85A9-48F323DA5ECE}"/>
              </a:ext>
            </a:extLst>
          </p:cNvPr>
          <p:cNvGraphicFramePr>
            <a:graphicFrameLocks noGrp="1"/>
          </p:cNvGraphicFramePr>
          <p:nvPr>
            <p:extLst>
              <p:ext uri="{D42A27DB-BD31-4B8C-83A1-F6EECF244321}">
                <p14:modId xmlns:p14="http://schemas.microsoft.com/office/powerpoint/2010/main" val="1359346050"/>
              </p:ext>
            </p:extLst>
          </p:nvPr>
        </p:nvGraphicFramePr>
        <p:xfrm>
          <a:off x="544828" y="2023471"/>
          <a:ext cx="10885171" cy="3837792"/>
        </p:xfrm>
        <a:graphic>
          <a:graphicData uri="http://schemas.openxmlformats.org/drawingml/2006/table">
            <a:tbl>
              <a:tblPr firstRow="1" bandRow="1">
                <a:tableStyleId>{F5AB1C69-6EDB-4FF4-983F-18BD219EF322}</a:tableStyleId>
              </a:tblPr>
              <a:tblGrid>
                <a:gridCol w="5474972">
                  <a:extLst>
                    <a:ext uri="{9D8B030D-6E8A-4147-A177-3AD203B41FA5}">
                      <a16:colId xmlns:a16="http://schemas.microsoft.com/office/drawing/2014/main" val="1313483814"/>
                    </a:ext>
                  </a:extLst>
                </a:gridCol>
                <a:gridCol w="5410199">
                  <a:extLst>
                    <a:ext uri="{9D8B030D-6E8A-4147-A177-3AD203B41FA5}">
                      <a16:colId xmlns:a16="http://schemas.microsoft.com/office/drawing/2014/main" val="2299537356"/>
                    </a:ext>
                  </a:extLst>
                </a:gridCol>
              </a:tblGrid>
              <a:tr h="491154">
                <a:tc>
                  <a:txBody>
                    <a:bodyPr/>
                    <a:lstStyle/>
                    <a:p>
                      <a:r>
                        <a:rPr lang="en-US" sz="1600">
                          <a:latin typeface="Arial (Body)"/>
                        </a:rPr>
                        <a:t>User Interface Testing</a:t>
                      </a:r>
                      <a:endParaRPr lang="en-US" sz="1600">
                        <a:latin typeface="Arial (Body)"/>
                        <a:cs typeface="Calibri" panose="020F0502020204030204" pitchFamily="34" charset="0"/>
                      </a:endParaRPr>
                    </a:p>
                  </a:txBody>
                  <a:tcPr/>
                </a:tc>
                <a:tc>
                  <a:txBody>
                    <a:bodyPr/>
                    <a:lstStyle/>
                    <a:p>
                      <a:r>
                        <a:rPr lang="en-US" sz="1600">
                          <a:latin typeface="Arial (Body)"/>
                        </a:rPr>
                        <a:t>Database Testing</a:t>
                      </a:r>
                      <a:endParaRPr lang="en-US" sz="1600">
                        <a:latin typeface="Arial (Body)"/>
                        <a:cs typeface="Calibri" panose="020F0502020204030204" pitchFamily="34" charset="0"/>
                      </a:endParaRPr>
                    </a:p>
                  </a:txBody>
                  <a:tcPr/>
                </a:tc>
                <a:extLst>
                  <a:ext uri="{0D108BD9-81ED-4DB2-BD59-A6C34878D82A}">
                    <a16:rowId xmlns:a16="http://schemas.microsoft.com/office/drawing/2014/main" val="2218704162"/>
                  </a:ext>
                </a:extLst>
              </a:tr>
              <a:tr h="442577">
                <a:tc>
                  <a:txBody>
                    <a:bodyPr/>
                    <a:lstStyle/>
                    <a:p>
                      <a:r>
                        <a:rPr lang="en-US" sz="1800" dirty="0">
                          <a:latin typeface="Arial (Body)"/>
                        </a:rPr>
                        <a:t>It is generally regarded as front-end or GUI testing.</a:t>
                      </a:r>
                      <a:endParaRPr lang="en-US" sz="1800" dirty="0">
                        <a:latin typeface="Arial (Body)"/>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Arial (Body)"/>
                        </a:rPr>
                        <a:t>It is generally regarded as back-end or data testing.</a:t>
                      </a:r>
                    </a:p>
                    <a:p>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66363555"/>
                  </a:ext>
                </a:extLst>
              </a:tr>
              <a:tr h="958017">
                <a:tc>
                  <a:txBody>
                    <a:bodyPr/>
                    <a:lstStyle/>
                    <a:p>
                      <a:r>
                        <a:rPr lang="en-US" sz="1800" dirty="0">
                          <a:latin typeface="Arial (Body)"/>
                        </a:rPr>
                        <a:t>It mainly deals with testing of functionality and responses of web application and web pages.</a:t>
                      </a:r>
                      <a:endParaRPr lang="en-US" sz="1800" dirty="0">
                        <a:latin typeface="Arial (Body)"/>
                        <a:cs typeface="Calibri" panose="020F0502020204030204" pitchFamily="34" charset="0"/>
                      </a:endParaRPr>
                    </a:p>
                  </a:txBody>
                  <a:tcPr/>
                </a:tc>
                <a:tc>
                  <a:txBody>
                    <a:bodyPr/>
                    <a:lstStyle/>
                    <a:p>
                      <a:r>
                        <a:rPr lang="en-US" sz="1800" dirty="0">
                          <a:latin typeface="Arial (Body)"/>
                        </a:rPr>
                        <a:t>It mainly deals with testing of data storage and retrieval from front end to database and vice-versa.</a:t>
                      </a: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4151385574"/>
                  </a:ext>
                </a:extLst>
              </a:tr>
              <a:tr h="1748541">
                <a:tc>
                  <a:txBody>
                    <a:bodyPr/>
                    <a:lstStyle/>
                    <a:p>
                      <a:r>
                        <a:rPr lang="en-US" sz="1800" dirty="0">
                          <a:latin typeface="Arial (Body)"/>
                        </a:rPr>
                        <a:t>This type of testing includes validating the:</a:t>
                      </a:r>
                    </a:p>
                    <a:p>
                      <a:pPr marL="342900" indent="-342900">
                        <a:buAutoNum type="arabicPeriod"/>
                      </a:pPr>
                      <a:r>
                        <a:rPr lang="en-US" sz="1800" dirty="0">
                          <a:latin typeface="Arial (Body)"/>
                        </a:rPr>
                        <a:t>Text boxes</a:t>
                      </a:r>
                    </a:p>
                    <a:p>
                      <a:pPr marL="342900" indent="-342900">
                        <a:buAutoNum type="arabicPeriod"/>
                      </a:pPr>
                      <a:r>
                        <a:rPr lang="en-US" sz="1800" dirty="0">
                          <a:latin typeface="Arial (Body)"/>
                        </a:rPr>
                        <a:t>Select dropdowns, calendars and buttons.</a:t>
                      </a:r>
                    </a:p>
                    <a:p>
                      <a:pPr marL="342900" indent="-342900">
                        <a:buAutoNum type="arabicPeriod"/>
                      </a:pPr>
                      <a:r>
                        <a:rPr lang="en-US" sz="1800" dirty="0">
                          <a:latin typeface="Arial (Body)"/>
                        </a:rPr>
                        <a:t>Navigation from one page to another as well as display of images.</a:t>
                      </a:r>
                      <a:endParaRPr lang="en-US" sz="1800" dirty="0">
                        <a:latin typeface="Arial (Body)"/>
                        <a:cs typeface="Calibri" panose="020F0502020204030204" pitchFamily="34" charset="0"/>
                      </a:endParaRPr>
                    </a:p>
                  </a:txBody>
                  <a:tcPr/>
                </a:tc>
                <a:tc>
                  <a:txBody>
                    <a:bodyPr/>
                    <a:lstStyle/>
                    <a:p>
                      <a:r>
                        <a:rPr lang="en-US" sz="1800" dirty="0">
                          <a:latin typeface="Arial (Body)"/>
                        </a:rPr>
                        <a:t>This type of testing involves the validating the:</a:t>
                      </a:r>
                    </a:p>
                    <a:p>
                      <a:pPr marL="342900" indent="-342900">
                        <a:buAutoNum type="arabicPeriod"/>
                      </a:pPr>
                      <a:r>
                        <a:rPr lang="en-US" sz="1800" dirty="0">
                          <a:latin typeface="Arial (Body)"/>
                        </a:rPr>
                        <a:t>Schema</a:t>
                      </a:r>
                    </a:p>
                    <a:p>
                      <a:pPr marL="342900" indent="-342900">
                        <a:buAutoNum type="arabicPeriod"/>
                      </a:pPr>
                      <a:r>
                        <a:rPr lang="en-US" sz="1800" dirty="0">
                          <a:latin typeface="Arial (Body)"/>
                        </a:rPr>
                        <a:t>Database tables, keys, indexes, triggers, stored procedures.</a:t>
                      </a:r>
                    </a:p>
                    <a:p>
                      <a:pPr marL="0" indent="0">
                        <a:buNone/>
                      </a:pPr>
                      <a:endParaRPr lang="en-US" sz="1800" dirty="0">
                        <a:latin typeface="Arial (Body)"/>
                        <a:cs typeface="Calibri" panose="020F0502020204030204" pitchFamily="34" charset="0"/>
                      </a:endParaRPr>
                    </a:p>
                  </a:txBody>
                  <a:tcPr/>
                </a:tc>
                <a:extLst>
                  <a:ext uri="{0D108BD9-81ED-4DB2-BD59-A6C34878D82A}">
                    <a16:rowId xmlns:a16="http://schemas.microsoft.com/office/drawing/2014/main" val="2978118752"/>
                  </a:ext>
                </a:extLst>
              </a:tr>
            </a:tbl>
          </a:graphicData>
        </a:graphic>
      </p:graphicFrame>
    </p:spTree>
    <p:extLst>
      <p:ext uri="{BB962C8B-B14F-4D97-AF65-F5344CB8AC3E}">
        <p14:creationId xmlns:p14="http://schemas.microsoft.com/office/powerpoint/2010/main" val="591151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06CAECC-88BA-4B62-8292-B798BB828F68}"/>
              </a:ext>
            </a:extLst>
          </p:cNvPr>
          <p:cNvSpPr>
            <a:spLocks noGrp="1"/>
          </p:cNvSpPr>
          <p:nvPr>
            <p:ph type="title"/>
          </p:nvPr>
        </p:nvSpPr>
        <p:spPr/>
        <p:txBody>
          <a:bodyPr>
            <a:normAutofit/>
          </a:bodyPr>
          <a:lstStyle/>
          <a:p>
            <a:pPr algn="l"/>
            <a:r>
              <a:rPr lang="en-US" sz="4000" b="1" i="0">
                <a:solidFill>
                  <a:srgbClr val="222222"/>
                </a:solidFill>
                <a:effectLst/>
                <a:latin typeface="Arial" panose="020B0604020202020204" pitchFamily="34" charset="0"/>
                <a:cs typeface="Arial" panose="020B0604020202020204" pitchFamily="34" charset="0"/>
              </a:rPr>
              <a:t>Why Database Testing is Important?</a:t>
            </a:r>
          </a:p>
        </p:txBody>
      </p:sp>
      <p:sp>
        <p:nvSpPr>
          <p:cNvPr id="5" name="Slide Number Placeholder 4">
            <a:extLst>
              <a:ext uri="{FF2B5EF4-FFF2-40B4-BE49-F238E27FC236}">
                <a16:creationId xmlns:a16="http://schemas.microsoft.com/office/drawing/2014/main" id="{6C2F82A6-BE08-46AD-8D34-8E488C4899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7" name="TextBox 6">
            <a:extLst>
              <a:ext uri="{FF2B5EF4-FFF2-40B4-BE49-F238E27FC236}">
                <a16:creationId xmlns:a16="http://schemas.microsoft.com/office/drawing/2014/main" id="{3547B128-D063-4B7F-8E28-D07768BB027E}"/>
              </a:ext>
            </a:extLst>
          </p:cNvPr>
          <p:cNvSpPr txBox="1"/>
          <p:nvPr/>
        </p:nvSpPr>
        <p:spPr>
          <a:xfrm>
            <a:off x="1097280" y="2107863"/>
            <a:ext cx="10136777" cy="3416320"/>
          </a:xfrm>
          <a:prstGeom prst="rect">
            <a:avLst/>
          </a:prstGeom>
          <a:noFill/>
        </p:spPr>
        <p:txBody>
          <a:bodyPr wrap="square">
            <a:spAutoFit/>
          </a:bodyPr>
          <a:lstStyle/>
          <a:p>
            <a:pPr algn="l"/>
            <a:r>
              <a:rPr lang="en-US" sz="2400" b="1" i="0" dirty="0">
                <a:solidFill>
                  <a:srgbClr val="0070C0"/>
                </a:solidFill>
                <a:effectLst/>
                <a:latin typeface="Arial" panose="020B0604020202020204" pitchFamily="34" charset="0"/>
                <a:cs typeface="Arial" panose="020B0604020202020204" pitchFamily="34" charset="0"/>
              </a:rPr>
              <a:t>Database Testing is Important</a:t>
            </a:r>
            <a:r>
              <a:rPr lang="en-US" sz="2400" b="0" i="0" dirty="0">
                <a:solidFill>
                  <a:srgbClr val="0070C0"/>
                </a:solidFill>
                <a:effectLst/>
                <a:latin typeface="Arial" panose="020B0604020202020204" pitchFamily="34" charset="0"/>
                <a:cs typeface="Arial" panose="020B0604020202020204" pitchFamily="34" charset="0"/>
              </a:rPr>
              <a:t> </a:t>
            </a:r>
            <a:r>
              <a:rPr lang="en-US" sz="2400" b="0" i="0" dirty="0">
                <a:solidFill>
                  <a:srgbClr val="222222"/>
                </a:solidFill>
                <a:effectLst/>
                <a:latin typeface="Arial" panose="020B0604020202020204" pitchFamily="34" charset="0"/>
                <a:cs typeface="Arial" panose="020B0604020202020204" pitchFamily="34" charset="0"/>
              </a:rPr>
              <a:t>in </a:t>
            </a:r>
            <a:r>
              <a:rPr lang="en-US" sz="2400" dirty="0">
                <a:solidFill>
                  <a:srgbClr val="222222"/>
                </a:solidFill>
                <a:latin typeface="Arial" panose="020B0604020202020204" pitchFamily="34" charset="0"/>
                <a:cs typeface="Arial" panose="020B0604020202020204" pitchFamily="34" charset="0"/>
              </a:rPr>
              <a:t>software testing </a:t>
            </a:r>
            <a:r>
              <a:rPr lang="en-US" sz="2400" b="0" i="0" dirty="0">
                <a:solidFill>
                  <a:srgbClr val="222222"/>
                </a:solidFill>
                <a:effectLst/>
                <a:latin typeface="Arial" panose="020B0604020202020204" pitchFamily="34" charset="0"/>
                <a:cs typeface="Arial" panose="020B0604020202020204" pitchFamily="34" charset="0"/>
              </a:rPr>
              <a:t>because it ensures data values and information received and stored into database are valid or not. </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testing helps to save </a:t>
            </a:r>
            <a:r>
              <a:rPr lang="en-US" sz="2400" b="0" i="0" u="sng" dirty="0">
                <a:solidFill>
                  <a:srgbClr val="222222"/>
                </a:solidFill>
                <a:effectLst/>
                <a:latin typeface="Arial" panose="020B0604020202020204" pitchFamily="34" charset="0"/>
                <a:cs typeface="Arial" panose="020B0604020202020204" pitchFamily="34" charset="0"/>
              </a:rPr>
              <a:t>data loss</a:t>
            </a:r>
            <a:r>
              <a:rPr lang="en-US" sz="2400" b="0" i="0" dirty="0">
                <a:solidFill>
                  <a:srgbClr val="222222"/>
                </a:solidFill>
                <a:effectLst/>
                <a:latin typeface="Arial" panose="020B0604020202020204" pitchFamily="34" charset="0"/>
                <a:cs typeface="Arial" panose="020B0604020202020204" pitchFamily="34" charset="0"/>
              </a:rPr>
              <a:t>, </a:t>
            </a:r>
            <a:r>
              <a:rPr lang="en-US" sz="2400" b="0" i="0" u="sng" dirty="0">
                <a:solidFill>
                  <a:srgbClr val="222222"/>
                </a:solidFill>
                <a:effectLst/>
                <a:latin typeface="Arial" panose="020B0604020202020204" pitchFamily="34" charset="0"/>
                <a:cs typeface="Arial" panose="020B0604020202020204" pitchFamily="34" charset="0"/>
              </a:rPr>
              <a:t>saves aborted transaction data </a:t>
            </a:r>
            <a:r>
              <a:rPr lang="en-US" sz="2400" b="0" i="0" dirty="0">
                <a:solidFill>
                  <a:srgbClr val="222222"/>
                </a:solidFill>
                <a:effectLst/>
                <a:latin typeface="Arial" panose="020B0604020202020204" pitchFamily="34" charset="0"/>
                <a:cs typeface="Arial" panose="020B0604020202020204" pitchFamily="34" charset="0"/>
              </a:rPr>
              <a:t>and </a:t>
            </a:r>
            <a:r>
              <a:rPr lang="en-US" sz="2400" b="0" i="0" u="sng" dirty="0">
                <a:solidFill>
                  <a:srgbClr val="222222"/>
                </a:solidFill>
                <a:effectLst/>
                <a:latin typeface="Arial" panose="020B0604020202020204" pitchFamily="34" charset="0"/>
                <a:cs typeface="Arial" panose="020B0604020202020204" pitchFamily="34" charset="0"/>
              </a:rPr>
              <a:t>no unauthorized access to </a:t>
            </a:r>
            <a:r>
              <a:rPr lang="en-US" sz="2400" b="0" u="sng" dirty="0">
                <a:solidFill>
                  <a:srgbClr val="222222"/>
                </a:solidFill>
                <a:effectLst/>
                <a:latin typeface="Arial" panose="020B0604020202020204" pitchFamily="34" charset="0"/>
                <a:cs typeface="Arial" panose="020B0604020202020204" pitchFamily="34" charset="0"/>
              </a:rPr>
              <a:t>the</a:t>
            </a:r>
            <a:r>
              <a:rPr lang="en-US" sz="2400" b="0" i="0" u="sng" dirty="0">
                <a:solidFill>
                  <a:srgbClr val="222222"/>
                </a:solidFill>
                <a:effectLst/>
                <a:latin typeface="Arial" panose="020B0604020202020204" pitchFamily="34" charset="0"/>
                <a:cs typeface="Arial" panose="020B0604020202020204" pitchFamily="34" charset="0"/>
              </a:rPr>
              <a:t> information</a:t>
            </a:r>
            <a:r>
              <a:rPr lang="en-US" sz="2400" b="0" i="0" dirty="0">
                <a:solidFill>
                  <a:srgbClr val="222222"/>
                </a:solidFill>
                <a:effectLst/>
                <a:latin typeface="Arial" panose="020B0604020202020204" pitchFamily="34" charset="0"/>
                <a:cs typeface="Arial" panose="020B0604020202020204" pitchFamily="34" charset="0"/>
              </a:rPr>
              <a:t>.</a:t>
            </a:r>
          </a:p>
          <a:p>
            <a:pPr algn="l"/>
            <a:endParaRPr lang="en-US" sz="2400" dirty="0">
              <a:solidFill>
                <a:srgbClr val="222222"/>
              </a:solidFill>
              <a:latin typeface="Arial" panose="020B0604020202020204" pitchFamily="34" charset="0"/>
              <a:cs typeface="Arial" panose="020B0604020202020204" pitchFamily="34" charset="0"/>
            </a:endParaRPr>
          </a:p>
          <a:p>
            <a:pPr algn="l"/>
            <a:r>
              <a:rPr lang="en-US" sz="2400" b="0" i="0" dirty="0">
                <a:solidFill>
                  <a:srgbClr val="222222"/>
                </a:solidFill>
                <a:effectLst/>
                <a:latin typeface="Arial" panose="020B0604020202020204" pitchFamily="34" charset="0"/>
                <a:cs typeface="Arial" panose="020B0604020202020204" pitchFamily="34" charset="0"/>
              </a:rPr>
              <a:t>Database is important for any software application hence </a:t>
            </a:r>
            <a:r>
              <a:rPr lang="en-US" sz="2400" b="0" i="0" u="sng" dirty="0">
                <a:solidFill>
                  <a:srgbClr val="0097E6"/>
                </a:solidFill>
                <a:effectLst/>
                <a:latin typeface="Arial" panose="020B0604020202020204" pitchFamily="34" charset="0"/>
                <a:cs typeface="Arial" panose="020B0604020202020204" pitchFamily="34" charset="0"/>
              </a:rPr>
              <a:t>testers must have good knowledge of SQL for database testing</a:t>
            </a:r>
            <a:r>
              <a:rPr lang="en-US" sz="2400" b="0" i="0" dirty="0">
                <a:solidFill>
                  <a:srgbClr val="222222"/>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42589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g133d966333d_0_4"/>
          <p:cNvSpPr txBox="1">
            <a:spLocks noGrp="1"/>
          </p:cNvSpPr>
          <p:nvPr>
            <p:ph type="ctrTitle"/>
          </p:nvPr>
        </p:nvSpPr>
        <p:spPr>
          <a:xfrm>
            <a:off x="1097280" y="1645920"/>
            <a:ext cx="10058400" cy="3566100"/>
          </a:xfrm>
          <a:prstGeom prst="rect">
            <a:avLst/>
          </a:prstGeom>
          <a:noFill/>
          <a:ln>
            <a:noFill/>
          </a:ln>
        </p:spPr>
        <p:txBody>
          <a:bodyPr spcFirstLastPara="1" wrap="square" lIns="91425" tIns="45700" rIns="91425" bIns="45700" anchor="ctr" anchorCtr="0">
            <a:normAutofit/>
          </a:bodyPr>
          <a:lstStyle/>
          <a:p>
            <a:pPr marL="0" lvl="0" indent="0" algn="l" rtl="0">
              <a:lnSpc>
                <a:spcPct val="85000"/>
              </a:lnSpc>
              <a:spcBef>
                <a:spcPts val="0"/>
              </a:spcBef>
              <a:spcAft>
                <a:spcPts val="0"/>
              </a:spcAft>
              <a:buClr>
                <a:srgbClr val="FFFFFF"/>
              </a:buClr>
              <a:buSzPts val="6000"/>
              <a:buFont typeface="Arial"/>
              <a:buNone/>
            </a:pPr>
            <a:r>
              <a:rPr lang="en-US"/>
              <a:t>Database Testing Types</a:t>
            </a:r>
            <a:endParaRPr/>
          </a:p>
        </p:txBody>
      </p:sp>
      <p:sp>
        <p:nvSpPr>
          <p:cNvPr id="228" name="Google Shape;228;g133d966333d_0_4"/>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29" name="Google Shape;229;g133d966333d_0_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000"/>
              <a:buNone/>
            </a:pPr>
            <a:fld id="{00000000-1234-1234-1234-123412341234}" type="slidenum">
              <a:rPr lang="en-US"/>
              <a:t>7</a:t>
            </a:fld>
            <a:endParaRPr/>
          </a:p>
        </p:txBody>
      </p:sp>
    </p:spTree>
    <p:extLst>
      <p:ext uri="{BB962C8B-B14F-4D97-AF65-F5344CB8AC3E}">
        <p14:creationId xmlns:p14="http://schemas.microsoft.com/office/powerpoint/2010/main" val="14972649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g11ff9b2a162_0_39"/>
          <p:cNvSpPr txBox="1">
            <a:spLocks noGrp="1"/>
          </p:cNvSpPr>
          <p:nvPr>
            <p:ph type="ftr" idx="11"/>
          </p:nvPr>
        </p:nvSpPr>
        <p:spPr>
          <a:xfrm>
            <a:off x="4038600" y="10404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SQA</a:t>
            </a:r>
            <a:endParaRPr/>
          </a:p>
        </p:txBody>
      </p:sp>
      <p:sp>
        <p:nvSpPr>
          <p:cNvPr id="235" name="Google Shape;235;g11ff9b2a162_0_3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US"/>
              <a:t>8</a:t>
            </a:fld>
            <a:endParaRPr/>
          </a:p>
        </p:txBody>
      </p:sp>
      <p:sp>
        <p:nvSpPr>
          <p:cNvPr id="236" name="Google Shape;236;g11ff9b2a162_0_39"/>
          <p:cNvSpPr txBox="1">
            <a:spLocks noGrp="1"/>
          </p:cNvSpPr>
          <p:nvPr>
            <p:ph type="title" idx="3"/>
          </p:nvPr>
        </p:nvSpPr>
        <p:spPr>
          <a:xfrm rot="-5400000">
            <a:off x="-2794000" y="3141250"/>
            <a:ext cx="6164100" cy="454800"/>
          </a:xfrm>
          <a:prstGeom prst="rect">
            <a:avLst/>
          </a:prstGeom>
          <a:noFill/>
          <a:ln>
            <a:noFill/>
          </a:ln>
        </p:spPr>
        <p:txBody>
          <a:bodyPr spcFirstLastPara="1" wrap="square" lIns="91425" tIns="45700" rIns="91425" bIns="45700" anchor="b" anchorCtr="0">
            <a:normAutofit fontScale="90000"/>
          </a:bodyPr>
          <a:lstStyle/>
          <a:p>
            <a:r>
              <a:rPr lang="en-US" sz="3200"/>
              <a:t>Database Testing Types</a:t>
            </a:r>
          </a:p>
        </p:txBody>
      </p:sp>
      <p:sp>
        <p:nvSpPr>
          <p:cNvPr id="237" name="Google Shape;237;g11ff9b2a162_0_39"/>
          <p:cNvSpPr txBox="1">
            <a:spLocks noGrp="1"/>
          </p:cNvSpPr>
          <p:nvPr>
            <p:ph type="title"/>
          </p:nvPr>
        </p:nvSpPr>
        <p:spPr>
          <a:xfrm>
            <a:off x="8322906" y="415635"/>
            <a:ext cx="3030900" cy="2286000"/>
          </a:xfrm>
          <a:prstGeom prst="rect">
            <a:avLst/>
          </a:prstGeom>
          <a:noFill/>
          <a:ln>
            <a:noFill/>
          </a:ln>
        </p:spPr>
        <p:txBody>
          <a:bodyPr spcFirstLastPara="1" wrap="square" lIns="91425" tIns="45700" rIns="91425" bIns="45700" anchor="b" anchorCtr="0">
            <a:normAutofit/>
          </a:bodyPr>
          <a:lstStyle/>
          <a:p>
            <a:pPr marL="0" lvl="0" indent="0" algn="l" rtl="0">
              <a:lnSpc>
                <a:spcPct val="85000"/>
              </a:lnSpc>
              <a:spcBef>
                <a:spcPts val="0"/>
              </a:spcBef>
              <a:spcAft>
                <a:spcPts val="0"/>
              </a:spcAft>
              <a:buSzPts val="3600"/>
              <a:buNone/>
            </a:pPr>
            <a:r>
              <a:rPr lang="en-US" sz="2000" b="0" i="0">
                <a:solidFill>
                  <a:srgbClr val="000000"/>
                </a:solidFill>
                <a:effectLst/>
                <a:latin typeface="Arial" panose="020B0604020202020204" pitchFamily="34" charset="0"/>
                <a:cs typeface="Arial" panose="020B0604020202020204" pitchFamily="34" charset="0"/>
              </a:rPr>
              <a:t>Based on the function and structure of a database, DB testing can be categorized into three categories</a:t>
            </a:r>
            <a:endParaRPr sz="2000">
              <a:latin typeface="Arial" panose="020B0604020202020204" pitchFamily="34" charset="0"/>
              <a:cs typeface="Arial" panose="020B0604020202020204" pitchFamily="34" charset="0"/>
            </a:endParaRPr>
          </a:p>
        </p:txBody>
      </p:sp>
      <p:graphicFrame>
        <p:nvGraphicFramePr>
          <p:cNvPr id="2" name="Diagram 1">
            <a:extLst>
              <a:ext uri="{FF2B5EF4-FFF2-40B4-BE49-F238E27FC236}">
                <a16:creationId xmlns:a16="http://schemas.microsoft.com/office/drawing/2014/main" id="{F55AB356-DE4E-42B9-81D2-DBBF83761A36}"/>
              </a:ext>
            </a:extLst>
          </p:cNvPr>
          <p:cNvGraphicFramePr/>
          <p:nvPr>
            <p:extLst>
              <p:ext uri="{D42A27DB-BD31-4B8C-83A1-F6EECF244321}">
                <p14:modId xmlns:p14="http://schemas.microsoft.com/office/powerpoint/2010/main" val="794562919"/>
              </p:ext>
            </p:extLst>
          </p:nvPr>
        </p:nvGraphicFramePr>
        <p:xfrm>
          <a:off x="684955" y="469140"/>
          <a:ext cx="7287469" cy="56459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69ED5-1BD3-49FC-9607-9FB5352C8E3E}"/>
              </a:ext>
            </a:extLst>
          </p:cNvPr>
          <p:cNvSpPr>
            <a:spLocks noGrp="1"/>
          </p:cNvSpPr>
          <p:nvPr>
            <p:ph type="title"/>
          </p:nvPr>
        </p:nvSpPr>
        <p:spPr/>
        <p:txBody>
          <a:bodyPr/>
          <a:lstStyle/>
          <a:p>
            <a:r>
              <a:rPr lang="en-US"/>
              <a:t>Structural Database Testing</a:t>
            </a:r>
          </a:p>
        </p:txBody>
      </p:sp>
      <p:sp>
        <p:nvSpPr>
          <p:cNvPr id="3" name="Text Placeholder 2">
            <a:extLst>
              <a:ext uri="{FF2B5EF4-FFF2-40B4-BE49-F238E27FC236}">
                <a16:creationId xmlns:a16="http://schemas.microsoft.com/office/drawing/2014/main" id="{4879A435-DFD6-4115-8BDD-4B9B741047B3}"/>
              </a:ext>
            </a:extLst>
          </p:cNvPr>
          <p:cNvSpPr>
            <a:spLocks noGrp="1"/>
          </p:cNvSpPr>
          <p:nvPr>
            <p:ph type="body" idx="1"/>
          </p:nvPr>
        </p:nvSpPr>
        <p:spPr/>
        <p:txBody>
          <a:bodyPr/>
          <a:lstStyle/>
          <a:p>
            <a:pPr marL="114300" indent="0" algn="l">
              <a:buNone/>
            </a:pPr>
            <a:r>
              <a:rPr lang="en-US" b="0" i="0">
                <a:solidFill>
                  <a:schemeClr val="tx1"/>
                </a:solidFill>
                <a:effectLst/>
                <a:latin typeface="+mj-lt"/>
              </a:rPr>
              <a:t>Structural database checking entails the verification of all items within the data repository that are exclusively used for data collection and cannot be directly accessed by end users. In these types of tests, database server validation is also a critical factor to remember. The testers must master SQL in order to complete this process successfully.</a:t>
            </a:r>
          </a:p>
          <a:p>
            <a:pPr marL="114300" indent="0" algn="l">
              <a:buNone/>
            </a:pPr>
            <a:endParaRPr lang="en-US" b="0" i="0">
              <a:solidFill>
                <a:schemeClr val="tx1"/>
              </a:solidFill>
              <a:effectLst/>
              <a:latin typeface="+mj-lt"/>
            </a:endParaRPr>
          </a:p>
          <a:p>
            <a:pPr algn="l">
              <a:buFont typeface="Arial" panose="020B0604020202020204" pitchFamily="34" charset="0"/>
              <a:buChar char="•"/>
            </a:pPr>
            <a:r>
              <a:rPr lang="en-US" b="1" i="0">
                <a:solidFill>
                  <a:schemeClr val="tx1"/>
                </a:solidFill>
                <a:effectLst/>
                <a:latin typeface="+mj-lt"/>
              </a:rPr>
              <a:t>Schema / Mapping Testing</a:t>
            </a:r>
            <a:r>
              <a:rPr lang="en-US" b="0" i="0">
                <a:solidFill>
                  <a:schemeClr val="tx1"/>
                </a:solidFill>
                <a:effectLst/>
                <a:latin typeface="+mj-lt"/>
              </a:rPr>
              <a:t> - It entails using database object mapping to validate the objects of a front-end application.</a:t>
            </a:r>
          </a:p>
          <a:p>
            <a:pPr algn="l">
              <a:buFont typeface="Arial" panose="020B0604020202020204" pitchFamily="34" charset="0"/>
              <a:buChar char="•"/>
            </a:pPr>
            <a:r>
              <a:rPr lang="en-US" b="1" i="0">
                <a:solidFill>
                  <a:schemeClr val="tx1"/>
                </a:solidFill>
                <a:effectLst/>
                <a:latin typeface="+mj-lt"/>
              </a:rPr>
              <a:t>Stored Procedures Testing</a:t>
            </a:r>
            <a:r>
              <a:rPr lang="en-US" b="0" i="0">
                <a:solidFill>
                  <a:schemeClr val="tx1"/>
                </a:solidFill>
                <a:effectLst/>
                <a:latin typeface="+mj-lt"/>
              </a:rPr>
              <a:t> - This test ensures that manual execution of stored procedure and view generate desired results.</a:t>
            </a:r>
          </a:p>
          <a:p>
            <a:endParaRPr lang="en-US">
              <a:solidFill>
                <a:schemeClr val="tx1"/>
              </a:solidFill>
              <a:latin typeface="+mj-lt"/>
            </a:endParaRPr>
          </a:p>
        </p:txBody>
      </p:sp>
      <p:sp>
        <p:nvSpPr>
          <p:cNvPr id="4" name="Slide Number Placeholder 3">
            <a:extLst>
              <a:ext uri="{FF2B5EF4-FFF2-40B4-BE49-F238E27FC236}">
                <a16:creationId xmlns:a16="http://schemas.microsoft.com/office/drawing/2014/main" id="{BC5EBF3E-1A62-409D-9D00-CC6F58ACD4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5" name="Title 4">
            <a:extLst>
              <a:ext uri="{FF2B5EF4-FFF2-40B4-BE49-F238E27FC236}">
                <a16:creationId xmlns:a16="http://schemas.microsoft.com/office/drawing/2014/main" id="{278FD256-0478-4E29-AECE-FE92BFFD8FDC}"/>
              </a:ext>
            </a:extLst>
          </p:cNvPr>
          <p:cNvSpPr>
            <a:spLocks noGrp="1"/>
          </p:cNvSpPr>
          <p:nvPr>
            <p:ph type="title" idx="2"/>
          </p:nvPr>
        </p:nvSpPr>
        <p:spPr/>
        <p:txBody>
          <a:bodyPr>
            <a:normAutofit fontScale="90000"/>
          </a:bodyPr>
          <a:lstStyle/>
          <a:p>
            <a:endParaRPr lang="en-US"/>
          </a:p>
        </p:txBody>
      </p:sp>
    </p:spTree>
    <p:extLst>
      <p:ext uri="{BB962C8B-B14F-4D97-AF65-F5344CB8AC3E}">
        <p14:creationId xmlns:p14="http://schemas.microsoft.com/office/powerpoint/2010/main" val="3058813145"/>
      </p:ext>
    </p:extLst>
  </p:cSld>
  <p:clrMapOvr>
    <a:masterClrMapping/>
  </p:clrMapOvr>
</p:sld>
</file>

<file path=ppt/theme/theme1.xml><?xml version="1.0" encoding="utf-8"?>
<a:theme xmlns:a="http://schemas.openxmlformats.org/drawingml/2006/main" name="Theme1">
  <a:themeElements>
    <a:clrScheme name="TechLift 1">
      <a:dk1>
        <a:srgbClr val="333333"/>
      </a:dk1>
      <a:lt1>
        <a:srgbClr val="F2F2F2"/>
      </a:lt1>
      <a:dk2>
        <a:srgbClr val="273C75"/>
      </a:dk2>
      <a:lt2>
        <a:srgbClr val="FDB823"/>
      </a:lt2>
      <a:accent1>
        <a:srgbClr val="0BE881"/>
      </a:accent1>
      <a:accent2>
        <a:srgbClr val="FED330"/>
      </a:accent2>
      <a:accent3>
        <a:srgbClr val="0097E6"/>
      </a:accent3>
      <a:accent4>
        <a:srgbClr val="FA8231"/>
      </a:accent4>
      <a:accent5>
        <a:srgbClr val="8E44AD"/>
      </a:accent5>
      <a:accent6>
        <a:srgbClr val="FA8231"/>
      </a:accent6>
      <a:hlink>
        <a:srgbClr val="ED1B24"/>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0D4CEB536B37499FF605EABBA1649A" ma:contentTypeVersion="18" ma:contentTypeDescription="Create a new document." ma:contentTypeScope="" ma:versionID="42284d3473392e3855eab728922f0527">
  <xsd:schema xmlns:xsd="http://www.w3.org/2001/XMLSchema" xmlns:xs="http://www.w3.org/2001/XMLSchema" xmlns:p="http://schemas.microsoft.com/office/2006/metadata/properties" xmlns:ns2="dffc2d62-02fd-49cb-8e37-7788bb0cad48" xmlns:ns3="80782c8c-842d-4d61-859b-2c968903b156" targetNamespace="http://schemas.microsoft.com/office/2006/metadata/properties" ma:root="true" ma:fieldsID="1062c1af6ef3b6ab203531a114db4c3f" ns2:_="" ns3:_="">
    <xsd:import namespace="dffc2d62-02fd-49cb-8e37-7788bb0cad48"/>
    <xsd:import namespace="80782c8c-842d-4d61-859b-2c968903b156"/>
    <xsd:element name="properties">
      <xsd:complexType>
        <xsd:sequence>
          <xsd:element name="documentManagement">
            <xsd:complexType>
              <xsd:all>
                <xsd:element ref="ns2:SharedWithUsers" minOccurs="0"/>
                <xsd:element ref="ns2:SharingHintHash"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OCR" minOccurs="0"/>
                <xsd:element ref="ns3:MediaServiceAutoKeyPoints" minOccurs="0"/>
                <xsd:element ref="ns3:MediaServiceKeyPoints"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fc2d62-02fd-49cb-8e37-7788bb0cad4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9" nillable="true" ma:displayName="Sharing Hint Hash" ma:internalName="SharingHintHash" ma:readOnly="true">
      <xsd:simpleType>
        <xsd:restriction base="dms:Text"/>
      </xsd:simple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4" nillable="true" ma:displayName="Taxonomy Catch All Column" ma:hidden="true" ma:list="{6ae76d3f-67b7-4fa4-a107-3a568caecef8}" ma:internalName="TaxCatchAll" ma:showField="CatchAllData" ma:web="dffc2d62-02fd-49cb-8e37-7788bb0cad4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0782c8c-842d-4d61-859b-2c968903b156"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ffba1a00-cd55-4846-a578-cb4195594600"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0782c8c-842d-4d61-859b-2c968903b156">
      <Terms xmlns="http://schemas.microsoft.com/office/infopath/2007/PartnerControls"/>
    </lcf76f155ced4ddcb4097134ff3c332f>
    <TaxCatchAll xmlns="dffc2d62-02fd-49cb-8e37-7788bb0cad48" xsi:nil="true"/>
  </documentManagement>
</p:properties>
</file>

<file path=customXml/itemProps1.xml><?xml version="1.0" encoding="utf-8"?>
<ds:datastoreItem xmlns:ds="http://schemas.openxmlformats.org/officeDocument/2006/customXml" ds:itemID="{60924E38-590C-4A02-83D3-5CD80A43CD0B}">
  <ds:schemaRefs>
    <ds:schemaRef ds:uri="80782c8c-842d-4d61-859b-2c968903b156"/>
    <ds:schemaRef ds:uri="dffc2d62-02fd-49cb-8e37-7788bb0cad4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5B081D2-C7B7-4E62-A264-45CBF348684A}">
  <ds:schemaRefs>
    <ds:schemaRef ds:uri="http://schemas.microsoft.com/sharepoint/v3/contenttype/forms"/>
  </ds:schemaRefs>
</ds:datastoreItem>
</file>

<file path=customXml/itemProps3.xml><?xml version="1.0" encoding="utf-8"?>
<ds:datastoreItem xmlns:ds="http://schemas.openxmlformats.org/officeDocument/2006/customXml" ds:itemID="{234B976E-27F4-4E05-8F66-37F1129817AD}">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80782c8c-842d-4d61-859b-2c968903b156"/>
    <ds:schemaRef ds:uri="dffc2d62-02fd-49cb-8e37-7788bb0cad48"/>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399</TotalTime>
  <Words>1441</Words>
  <Application>Microsoft Office PowerPoint</Application>
  <PresentationFormat>Widescreen</PresentationFormat>
  <Paragraphs>144</Paragraphs>
  <Slides>20</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Wingdings</vt:lpstr>
      <vt:lpstr>inherit</vt:lpstr>
      <vt:lpstr>Noto Sans Symbols</vt:lpstr>
      <vt:lpstr>Roboto</vt:lpstr>
      <vt:lpstr>Arial (Body)</vt:lpstr>
      <vt:lpstr>Theme1</vt:lpstr>
      <vt:lpstr>Fundamentals</vt:lpstr>
      <vt:lpstr>PowerPoint Presentation</vt:lpstr>
      <vt:lpstr>Database Testing</vt:lpstr>
      <vt:lpstr>What is Database Testing?</vt:lpstr>
      <vt:lpstr>UI Testing vs Database Testing</vt:lpstr>
      <vt:lpstr>Why Database Testing is Important?</vt:lpstr>
      <vt:lpstr>Database Testing Types</vt:lpstr>
      <vt:lpstr>Database Testing Types</vt:lpstr>
      <vt:lpstr>Structural Database Testing</vt:lpstr>
      <vt:lpstr>Functional Database Testing</vt:lpstr>
      <vt:lpstr>Non-Functional Database Testing</vt:lpstr>
      <vt:lpstr>ACID Properties Validation</vt:lpstr>
      <vt:lpstr> </vt:lpstr>
      <vt:lpstr>ACID</vt:lpstr>
      <vt:lpstr>Atomicity</vt:lpstr>
      <vt:lpstr>Consistency</vt:lpstr>
      <vt:lpstr>Isolation</vt:lpstr>
      <vt:lpstr>Durability</vt:lpstr>
      <vt:lpstr>Database Keys</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dc:title>
  <dc:creator>P@SHA;TechLift</dc:creator>
  <cp:lastModifiedBy>Maria Azmat</cp:lastModifiedBy>
  <cp:revision>11</cp:revision>
  <dcterms:created xsi:type="dcterms:W3CDTF">2022-05-13T01:00:56Z</dcterms:created>
  <dcterms:modified xsi:type="dcterms:W3CDTF">2022-11-01T08:07:13Z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0x0101004E0D4CEB536B37499FF605EABBA1649A</vt:lpwstr>
  </property>
  <property fmtid="{D5CDD505-2E9C-101B-9397-08002B2CF9AE}" pid="3" name="MediaServiceImageTags">
    <vt:lpwstr/>
  </property>
</Properties>
</file>