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1222" r:id="rId5"/>
    <p:sldId id="290" r:id="rId6"/>
    <p:sldId id="1280" r:id="rId7"/>
    <p:sldId id="1322" r:id="rId8"/>
    <p:sldId id="1250" r:id="rId9"/>
    <p:sldId id="1319" r:id="rId10"/>
    <p:sldId id="90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vour Oyelami" initials="FO" lastIdx="1" clrIdx="0">
    <p:extLst>
      <p:ext uri="{19B8F6BF-5375-455C-9EA6-DF929625EA0E}">
        <p15:presenceInfo xmlns:p15="http://schemas.microsoft.com/office/powerpoint/2012/main" userId="S::Foyelami@renmoney.com::18a73276-4226-4472-9bd1-b64b82f8e3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0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41" autoAdjust="0"/>
    <p:restoredTop sz="94660"/>
  </p:normalViewPr>
  <p:slideViewPr>
    <p:cSldViewPr snapToGrid="0">
      <p:cViewPr varScale="1">
        <p:scale>
          <a:sx n="87" d="100"/>
          <a:sy n="87" d="100"/>
        </p:scale>
        <p:origin x="5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35A8-56E0-4C1B-9E2D-6817616C5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19257-DEF5-4E71-B3EC-F26297E80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2B443-4121-464F-B2C1-E3B86A594D20}"/>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8DA92FE2-45FE-4549-B158-6C0A7B2E1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1BE8D-C612-4602-B8CC-CC850B23D508}"/>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872814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96F4-52D1-4322-9FD4-92FDF2F26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654049-9F18-44F1-BBC6-868035076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D01A3-278F-4B9A-9BCB-84DC3F75731F}"/>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CE03B0C0-EFB8-4B2A-AF57-DC86BC354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F7EFA-688E-48ED-8901-9748D484E16B}"/>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153368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1FA95-DFE5-409A-BE2A-093FC3C462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02ABB-D526-4095-9610-60DE4C3D90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31499-2907-4652-BD37-78C872C8E03B}"/>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681395AE-29A0-414E-AFC7-433B3D02E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5BE9D-543C-44E2-BE3B-1FEA326FD40F}"/>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88875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42FC60-1314-413A-B98F-F9F21F998CFD}"/>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45E1EC4-7964-4246-B2AE-1CA2F8A79B17}"/>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DD2029FA-294B-468C-B132-BA5EB381A72C}"/>
              </a:ext>
            </a:extLst>
          </p:cNvPr>
          <p:cNvSpPr>
            <a:spLocks noGrp="1"/>
          </p:cNvSpPr>
          <p:nvPr>
            <p:ph type="pic" sz="quarter" idx="10"/>
          </p:nvPr>
        </p:nvSpPr>
        <p:spPr>
          <a:xfrm>
            <a:off x="1109663" y="1436688"/>
            <a:ext cx="4003675" cy="3924300"/>
          </a:xfrm>
          <a:solidFill>
            <a:schemeClr val="bg1"/>
          </a:solidFill>
          <a:ln>
            <a:solidFill>
              <a:schemeClr val="bg1">
                <a:lumMod val="95000"/>
              </a:schemeClr>
            </a:solidFill>
          </a:ln>
        </p:spPr>
        <p:txBody>
          <a:bodyPr/>
          <a:lstStyle>
            <a:lvl1pPr marL="0" indent="0">
              <a:buNone/>
              <a:defRPr/>
            </a:lvl1pPr>
          </a:lstStyle>
          <a:p>
            <a:endParaRPr lang="en-US" dirty="0"/>
          </a:p>
          <a:p>
            <a:endParaRPr lang="en-US" dirty="0"/>
          </a:p>
          <a:p>
            <a:endParaRPr lang="en-US" dirty="0"/>
          </a:p>
          <a:p>
            <a:endParaRPr lang="en-US" dirty="0"/>
          </a:p>
          <a:p>
            <a:endParaRPr lang="en-US" dirty="0"/>
          </a:p>
          <a:p>
            <a:r>
              <a:rPr lang="en-US" dirty="0"/>
              <a:t>                    Add </a:t>
            </a:r>
            <a:r>
              <a:rPr lang="en-US"/>
              <a:t>Image Here</a:t>
            </a:r>
            <a:endParaRPr lang="en-US" dirty="0"/>
          </a:p>
        </p:txBody>
      </p:sp>
      <p:sp>
        <p:nvSpPr>
          <p:cNvPr id="13" name="Text Placeholder 12">
            <a:extLst>
              <a:ext uri="{FF2B5EF4-FFF2-40B4-BE49-F238E27FC236}">
                <a16:creationId xmlns:a16="http://schemas.microsoft.com/office/drawing/2014/main" id="{AF473E02-B048-495B-8E5D-80367D78CD46}"/>
              </a:ext>
            </a:extLst>
          </p:cNvPr>
          <p:cNvSpPr>
            <a:spLocks noGrp="1"/>
          </p:cNvSpPr>
          <p:nvPr>
            <p:ph type="body" sz="quarter" idx="11" hasCustomPrompt="1"/>
          </p:nvPr>
        </p:nvSpPr>
        <p:spPr>
          <a:xfrm>
            <a:off x="5394471" y="3032125"/>
            <a:ext cx="6891240" cy="532169"/>
          </a:xfrm>
        </p:spPr>
        <p:txBody>
          <a:bodyPr>
            <a:noAutofit/>
          </a:bodyPr>
          <a:lstStyle>
            <a:lvl1pPr marL="0" indent="0">
              <a:buNone/>
              <a:defRPr sz="3200">
                <a:solidFill>
                  <a:schemeClr val="bg1"/>
                </a:solidFill>
              </a:defRPr>
            </a:lvl1pPr>
          </a:lstStyle>
          <a:p>
            <a:r>
              <a:rPr lang="en-US" dirty="0"/>
              <a:t>Use this if you have your own picture</a:t>
            </a:r>
          </a:p>
        </p:txBody>
      </p:sp>
      <p:sp>
        <p:nvSpPr>
          <p:cNvPr id="15" name="Text Placeholder 14">
            <a:extLst>
              <a:ext uri="{FF2B5EF4-FFF2-40B4-BE49-F238E27FC236}">
                <a16:creationId xmlns:a16="http://schemas.microsoft.com/office/drawing/2014/main" id="{E148BA73-4319-4BC4-97E2-D5D003817463}"/>
              </a:ext>
            </a:extLst>
          </p:cNvPr>
          <p:cNvSpPr>
            <a:spLocks noGrp="1"/>
          </p:cNvSpPr>
          <p:nvPr>
            <p:ph type="body" sz="quarter" idx="12" hasCustomPrompt="1"/>
          </p:nvPr>
        </p:nvSpPr>
        <p:spPr>
          <a:xfrm>
            <a:off x="5394471" y="3637014"/>
            <a:ext cx="4525282" cy="342263"/>
          </a:xfrm>
        </p:spPr>
        <p:txBody>
          <a:bodyPr>
            <a:normAutofit/>
          </a:bodyPr>
          <a:lstStyle>
            <a:lvl1pPr marL="0" indent="0">
              <a:buNone/>
              <a:defRPr sz="1800">
                <a:solidFill>
                  <a:schemeClr val="bg1"/>
                </a:solidFill>
              </a:defRPr>
            </a:lvl1pPr>
          </a:lstStyle>
          <a:p>
            <a:pPr lvl="0"/>
            <a:r>
              <a:rPr lang="en-US" dirty="0"/>
              <a:t>Sub Title Here – Font Size 18</a:t>
            </a:r>
          </a:p>
        </p:txBody>
      </p:sp>
      <p:sp>
        <p:nvSpPr>
          <p:cNvPr id="9" name="Slide Number Placeholder 3">
            <a:extLst>
              <a:ext uri="{FF2B5EF4-FFF2-40B4-BE49-F238E27FC236}">
                <a16:creationId xmlns:a16="http://schemas.microsoft.com/office/drawing/2014/main" id="{C4A6B223-4CFC-410D-B84F-74F5482F1606}"/>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dirty="0"/>
          </a:p>
        </p:txBody>
      </p:sp>
    </p:spTree>
    <p:extLst>
      <p:ext uri="{BB962C8B-B14F-4D97-AF65-F5344CB8AC3E}">
        <p14:creationId xmlns:p14="http://schemas.microsoft.com/office/powerpoint/2010/main" val="967838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7E5FD8-D190-432A-9BE5-35154A55C38C}"/>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C8A4D9-93D2-4ACD-BB89-0209DE7B21AA}"/>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4F5E1A7F-27FA-4E9F-A1DC-A11E6292D287}"/>
              </a:ext>
            </a:extLst>
          </p:cNvPr>
          <p:cNvSpPr>
            <a:spLocks noGrp="1"/>
          </p:cNvSpPr>
          <p:nvPr>
            <p:ph type="pic" sz="quarter" idx="10" hasCustomPrompt="1"/>
          </p:nvPr>
        </p:nvSpPr>
        <p:spPr>
          <a:xfrm>
            <a:off x="8250238" y="1205803"/>
            <a:ext cx="3248025" cy="4185348"/>
          </a:xfrm>
        </p:spPr>
        <p:txBody>
          <a:bodyPr/>
          <a:lstStyle>
            <a:lvl1pPr marL="0" indent="0">
              <a:buNone/>
              <a:defRPr/>
            </a:lvl1pPr>
          </a:lstStyle>
          <a:p>
            <a:r>
              <a:rPr lang="en-US" dirty="0"/>
              <a:t>Tap icon to </a:t>
            </a:r>
            <a:r>
              <a:rPr lang="en-US"/>
              <a:t>add picture</a:t>
            </a:r>
            <a:endParaRPr lang="en-US" dirty="0"/>
          </a:p>
        </p:txBody>
      </p:sp>
      <p:sp>
        <p:nvSpPr>
          <p:cNvPr id="16" name="Text Placeholder 10">
            <a:extLst>
              <a:ext uri="{FF2B5EF4-FFF2-40B4-BE49-F238E27FC236}">
                <a16:creationId xmlns:a16="http://schemas.microsoft.com/office/drawing/2014/main" id="{5FB49D6C-E2EF-47B8-AF17-20781BC09CA1}"/>
              </a:ext>
            </a:extLst>
          </p:cNvPr>
          <p:cNvSpPr>
            <a:spLocks noGrp="1"/>
          </p:cNvSpPr>
          <p:nvPr>
            <p:ph type="body" sz="quarter" idx="11" hasCustomPrompt="1"/>
          </p:nvPr>
        </p:nvSpPr>
        <p:spPr>
          <a:xfrm>
            <a:off x="186645" y="405303"/>
            <a:ext cx="11311618" cy="356032"/>
          </a:xfrm>
        </p:spPr>
        <p:txBody>
          <a:bodyPr>
            <a:noAutofit/>
          </a:bodyPr>
          <a:lstStyle>
            <a:lvl1pPr marL="0" indent="0">
              <a:buNone/>
              <a:defRPr sz="2400"/>
            </a:lvl1pPr>
          </a:lstStyle>
          <a:p>
            <a:r>
              <a:rPr lang="en-US" dirty="0"/>
              <a:t>Use this page for text with an image to illustrate your message</a:t>
            </a:r>
          </a:p>
        </p:txBody>
      </p:sp>
      <p:sp>
        <p:nvSpPr>
          <p:cNvPr id="17" name="Text Placeholder 12">
            <a:extLst>
              <a:ext uri="{FF2B5EF4-FFF2-40B4-BE49-F238E27FC236}">
                <a16:creationId xmlns:a16="http://schemas.microsoft.com/office/drawing/2014/main" id="{738409DB-0920-4C0C-83DD-9127921A06BD}"/>
              </a:ext>
            </a:extLst>
          </p:cNvPr>
          <p:cNvSpPr>
            <a:spLocks noGrp="1"/>
          </p:cNvSpPr>
          <p:nvPr>
            <p:ph type="body" sz="quarter" idx="12" hasCustomPrompt="1"/>
          </p:nvPr>
        </p:nvSpPr>
        <p:spPr>
          <a:xfrm>
            <a:off x="186645" y="1166324"/>
            <a:ext cx="7485272" cy="4224825"/>
          </a:xfrm>
        </p:spPr>
        <p:txBody>
          <a:bodyPr>
            <a:normAutofit/>
          </a:bodyPr>
          <a:lstStyle>
            <a:lvl1pPr marL="0" indent="0">
              <a:buNone/>
              <a:defRPr sz="1800">
                <a:latin typeface="+mj-lt"/>
              </a:defRPr>
            </a:lvl1pPr>
          </a:lstStyle>
          <a:p>
            <a:pPr lvl="0"/>
            <a:r>
              <a:rPr lang="en-US" dirty="0"/>
              <a:t>Add Text Here</a:t>
            </a:r>
          </a:p>
        </p:txBody>
      </p:sp>
    </p:spTree>
    <p:extLst>
      <p:ext uri="{BB962C8B-B14F-4D97-AF65-F5344CB8AC3E}">
        <p14:creationId xmlns:p14="http://schemas.microsoft.com/office/powerpoint/2010/main" val="205411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0D7A8D-0C21-40F0-8797-6E552410C1BC}"/>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2D8E663-A5C5-41F2-9538-8A8F6DE8A509}"/>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2850F2D-03AF-41BA-AE98-44B8C146C780}"/>
              </a:ext>
            </a:extLst>
          </p:cNvPr>
          <p:cNvSpPr txBox="1"/>
          <p:nvPr userDrawn="1"/>
        </p:nvSpPr>
        <p:spPr>
          <a:xfrm>
            <a:off x="4543425" y="4547900"/>
            <a:ext cx="3105150" cy="461665"/>
          </a:xfrm>
          <a:prstGeom prst="rect">
            <a:avLst/>
          </a:prstGeom>
          <a:noFill/>
        </p:spPr>
        <p:txBody>
          <a:bodyPr wrap="square" rtlCol="0">
            <a:spAutoFit/>
          </a:bodyPr>
          <a:lstStyle/>
          <a:p>
            <a:pPr algn="ctr"/>
            <a:r>
              <a:rPr lang="en-US" sz="2400">
                <a:solidFill>
                  <a:schemeClr val="bg1">
                    <a:lumMod val="50000"/>
                  </a:schemeClr>
                </a:solidFill>
              </a:rPr>
              <a:t>www.renmoney</a:t>
            </a:r>
            <a:r>
              <a:rPr lang="en-US" sz="2400" dirty="0">
                <a:solidFill>
                  <a:schemeClr val="bg1">
                    <a:lumMod val="50000"/>
                  </a:schemeClr>
                </a:solidFill>
              </a:rPr>
              <a:t>.com</a:t>
            </a:r>
          </a:p>
        </p:txBody>
      </p:sp>
      <p:sp>
        <p:nvSpPr>
          <p:cNvPr id="9" name="Text Placeholder 8">
            <a:extLst>
              <a:ext uri="{FF2B5EF4-FFF2-40B4-BE49-F238E27FC236}">
                <a16:creationId xmlns:a16="http://schemas.microsoft.com/office/drawing/2014/main" id="{B8B4054B-FADE-4F25-AEA5-939F8A49CCE7}"/>
              </a:ext>
            </a:extLst>
          </p:cNvPr>
          <p:cNvSpPr>
            <a:spLocks noGrp="1"/>
          </p:cNvSpPr>
          <p:nvPr>
            <p:ph type="body" sz="quarter" idx="10" hasCustomPrompt="1"/>
          </p:nvPr>
        </p:nvSpPr>
        <p:spPr>
          <a:xfrm>
            <a:off x="4336256" y="3197961"/>
            <a:ext cx="3519487" cy="535544"/>
          </a:xfrm>
        </p:spPr>
        <p:txBody>
          <a:bodyPr>
            <a:noAutofit/>
          </a:bodyPr>
          <a:lstStyle>
            <a:lvl1pPr marL="0" indent="0" algn="ctr">
              <a:buNone/>
              <a:defRPr sz="5400">
                <a:solidFill>
                  <a:schemeClr val="bg1"/>
                </a:solidFill>
              </a:defRPr>
            </a:lvl1pPr>
          </a:lstStyle>
          <a:p>
            <a:pPr lvl="0"/>
            <a:r>
              <a:rPr lang="en-US" dirty="0"/>
              <a:t>Thank You!</a:t>
            </a:r>
          </a:p>
        </p:txBody>
      </p:sp>
      <p:sp>
        <p:nvSpPr>
          <p:cNvPr id="8" name="Slide Number Placeholder 3">
            <a:extLst>
              <a:ext uri="{FF2B5EF4-FFF2-40B4-BE49-F238E27FC236}">
                <a16:creationId xmlns:a16="http://schemas.microsoft.com/office/drawing/2014/main" id="{41C2C619-2089-4974-B9FF-1370432B74AB}"/>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dirty="0"/>
          </a:p>
        </p:txBody>
      </p:sp>
    </p:spTree>
    <p:extLst>
      <p:ext uri="{BB962C8B-B14F-4D97-AF65-F5344CB8AC3E}">
        <p14:creationId xmlns:p14="http://schemas.microsoft.com/office/powerpoint/2010/main" val="243795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83B-2CC3-4027-B4D1-808DCCE64E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7F250-A90C-4532-89B1-08193FE37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243C6-C21B-4D93-B3C9-F30BE341B24C}"/>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24561429-51B4-40C1-92AD-8631ACA2B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FC289-EA3D-4971-A3EA-F4E587F47DE8}"/>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501621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A7B9F-270B-481D-864C-09E97E4125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ED7170-8823-4BE2-85B7-51E9C6B71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4752A-455C-4765-B4FA-14EA926F9CE8}"/>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C8E5BE02-2FD6-4722-BFEC-711721B92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4C3E13-98C2-417F-9B80-A4184BCA8CD2}"/>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325143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0AB4-7176-43C2-9D8B-3C166FE1D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09FB65-5B94-4403-8EF1-2D861A8CB2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4F7FB2-4521-482B-895A-13F72A0C3B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00E23E-4A05-4AF1-85AD-AA80EDE6070F}"/>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6" name="Footer Placeholder 5">
            <a:extLst>
              <a:ext uri="{FF2B5EF4-FFF2-40B4-BE49-F238E27FC236}">
                <a16:creationId xmlns:a16="http://schemas.microsoft.com/office/drawing/2014/main" id="{209B533C-7913-4273-A37D-84A891665F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5028A-BDF2-4A83-9DAB-C076FF8606C4}"/>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69946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5093-3971-4E21-ADC4-B411BE313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7F2401-46A0-4010-9892-DCBEFC45F1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D6C092-141B-4DAB-B2FA-4D2C5C495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364605-4EAD-43E2-9F7B-C6B83848D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941E8-7192-41D0-9667-33598BBB0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F1FFA0-904B-4C49-A160-EE79AC3D256E}"/>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8" name="Footer Placeholder 7">
            <a:extLst>
              <a:ext uri="{FF2B5EF4-FFF2-40B4-BE49-F238E27FC236}">
                <a16:creationId xmlns:a16="http://schemas.microsoft.com/office/drawing/2014/main" id="{F621804E-3CD7-427E-AB1F-58764E2A934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B1A09D-5DE3-420C-8FCF-2575E350C15D}"/>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087758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34AB-69CB-4D39-A09C-827C44534A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7CC92A-7327-4296-BAF8-1BC553E84A27}"/>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4" name="Footer Placeholder 3">
            <a:extLst>
              <a:ext uri="{FF2B5EF4-FFF2-40B4-BE49-F238E27FC236}">
                <a16:creationId xmlns:a16="http://schemas.microsoft.com/office/drawing/2014/main" id="{A4D6008F-28EE-4CC6-9212-793B2E0495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5629E5-C740-4B4F-B5BD-A1F34D9C3313}"/>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30448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42AD9-8A1F-4AA0-90B2-EFA7202530CF}"/>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3" name="Footer Placeholder 2">
            <a:extLst>
              <a:ext uri="{FF2B5EF4-FFF2-40B4-BE49-F238E27FC236}">
                <a16:creationId xmlns:a16="http://schemas.microsoft.com/office/drawing/2014/main" id="{AE18835F-2A56-46A2-A85F-7CC9A438E6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005414-E4F7-4174-BB0C-6AA2306CB33E}"/>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3347827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19346-BA6D-4E2D-A8A0-64AB47373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283169-DE79-48C7-92FB-619163236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1A9ED4-7CD0-48E2-BC4B-03D08FBA5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0EA0A-0530-4CA1-BB45-43B13FAB1458}"/>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6" name="Footer Placeholder 5">
            <a:extLst>
              <a:ext uri="{FF2B5EF4-FFF2-40B4-BE49-F238E27FC236}">
                <a16:creationId xmlns:a16="http://schemas.microsoft.com/office/drawing/2014/main" id="{3C413ACD-65CC-4E0A-9A12-AC5A64EC5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2DC4A-263E-4A37-BF74-D9B206359316}"/>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103451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9C9D-7D40-4D9E-BA23-018ABBA6D4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6D74F-3C84-4B95-A655-8F7638B97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8B92E3-7F23-4D12-9D7C-C55C722AA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F6911-EC00-4D58-A1EC-CC0A35CD89FD}"/>
              </a:ext>
            </a:extLst>
          </p:cNvPr>
          <p:cNvSpPr>
            <a:spLocks noGrp="1"/>
          </p:cNvSpPr>
          <p:nvPr>
            <p:ph type="dt" sz="half" idx="10"/>
          </p:nvPr>
        </p:nvSpPr>
        <p:spPr/>
        <p:txBody>
          <a:bodyPr/>
          <a:lstStyle/>
          <a:p>
            <a:fld id="{97860CF9-6EEE-42FE-8874-FBBDFCCC472F}" type="datetimeFigureOut">
              <a:rPr lang="en-US" smtClean="0"/>
              <a:t>2022-08-22</a:t>
            </a:fld>
            <a:endParaRPr lang="en-US"/>
          </a:p>
        </p:txBody>
      </p:sp>
      <p:sp>
        <p:nvSpPr>
          <p:cNvPr id="6" name="Footer Placeholder 5">
            <a:extLst>
              <a:ext uri="{FF2B5EF4-FFF2-40B4-BE49-F238E27FC236}">
                <a16:creationId xmlns:a16="http://schemas.microsoft.com/office/drawing/2014/main" id="{65C8136C-09F5-4AA3-952F-BA6DADE35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BD448-87BA-4167-8AD1-E0EC05AD959A}"/>
              </a:ext>
            </a:extLst>
          </p:cNvPr>
          <p:cNvSpPr>
            <a:spLocks noGrp="1"/>
          </p:cNvSpPr>
          <p:nvPr>
            <p:ph type="sldNum" sz="quarter" idx="12"/>
          </p:nvPr>
        </p:nvSpPr>
        <p:spPr/>
        <p:txBody>
          <a:bodyPr/>
          <a:lstStyle/>
          <a:p>
            <a:fld id="{9B0256D7-C1C6-4486-932D-42FA6F00CF1F}" type="slidenum">
              <a:rPr lang="en-US" smtClean="0"/>
              <a:t>‹#›</a:t>
            </a:fld>
            <a:endParaRPr lang="en-US"/>
          </a:p>
        </p:txBody>
      </p:sp>
    </p:spTree>
    <p:extLst>
      <p:ext uri="{BB962C8B-B14F-4D97-AF65-F5344CB8AC3E}">
        <p14:creationId xmlns:p14="http://schemas.microsoft.com/office/powerpoint/2010/main" val="2700754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1C2FA-2606-4E70-8BD2-65B2C5BE9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DDF6FD-79F3-42FF-A141-AF94A1497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A1BDD-9243-4DD6-AAEC-169FAA648B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60CF9-6EEE-42FE-8874-FBBDFCCC472F}" type="datetimeFigureOut">
              <a:rPr lang="en-US" smtClean="0"/>
              <a:t>2022-08-22</a:t>
            </a:fld>
            <a:endParaRPr lang="en-US"/>
          </a:p>
        </p:txBody>
      </p:sp>
      <p:sp>
        <p:nvSpPr>
          <p:cNvPr id="5" name="Footer Placeholder 4">
            <a:extLst>
              <a:ext uri="{FF2B5EF4-FFF2-40B4-BE49-F238E27FC236}">
                <a16:creationId xmlns:a16="http://schemas.microsoft.com/office/drawing/2014/main" id="{CDDF2386-8409-422C-AE1B-51D22DEABC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8113B1-6F41-43F6-BC00-78A6B62C0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256D7-C1C6-4486-932D-42FA6F00CF1F}" type="slidenum">
              <a:rPr lang="en-US" smtClean="0"/>
              <a:t>‹#›</a:t>
            </a:fld>
            <a:endParaRPr lang="en-US"/>
          </a:p>
        </p:txBody>
      </p:sp>
    </p:spTree>
    <p:extLst>
      <p:ext uri="{BB962C8B-B14F-4D97-AF65-F5344CB8AC3E}">
        <p14:creationId xmlns:p14="http://schemas.microsoft.com/office/powerpoint/2010/main" val="4171535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a:t>
            </a:fld>
            <a:endParaRPr lang="en-US" dirty="0"/>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3720F856-3D79-4555-9D59-18D88C7B9EF9}"/>
              </a:ext>
            </a:extLst>
          </p:cNvPr>
          <p:cNvSpPr>
            <a:spLocks noGrp="1"/>
          </p:cNvSpPr>
          <p:nvPr>
            <p:ph type="body" sz="quarter" idx="11"/>
          </p:nvPr>
        </p:nvSpPr>
        <p:spPr>
          <a:xfrm>
            <a:off x="5394471" y="3032125"/>
            <a:ext cx="6797529" cy="532169"/>
          </a:xfrm>
        </p:spPr>
        <p:txBody>
          <a:bodyPr/>
          <a:lstStyle/>
          <a:p>
            <a:r>
              <a:rPr lang="en-US" sz="2400" dirty="0">
                <a:solidFill>
                  <a:srgbClr val="FFFFFF"/>
                </a:solidFill>
                <a:latin typeface="Lucida Sans Unicode" panose="020B0602030504020204" pitchFamily="34" charset="0"/>
                <a:cs typeface="Lucida Sans Unicode" panose="020B0602030504020204" pitchFamily="34" charset="0"/>
              </a:rPr>
              <a:t>Lite Loans NTB Scorecard Deployment (Provenir Vs Python)</a:t>
            </a:r>
          </a:p>
          <a:p>
            <a:r>
              <a:rPr lang="en-US" sz="1800" b="1" dirty="0">
                <a:solidFill>
                  <a:srgbClr val="FFFFFF"/>
                </a:solidFill>
                <a:latin typeface="Lucida Sans Unicode" panose="020B0602030504020204" pitchFamily="34" charset="0"/>
                <a:cs typeface="Lucida Sans Unicode" panose="020B0602030504020204" pitchFamily="34" charset="0"/>
              </a:rPr>
              <a:t>Batch Estimation of Probability of Defaults</a:t>
            </a:r>
          </a:p>
          <a:p>
            <a:endParaRPr lang="en-US" dirty="0"/>
          </a:p>
        </p:txBody>
      </p:sp>
    </p:spTree>
    <p:extLst>
      <p:ext uri="{BB962C8B-B14F-4D97-AF65-F5344CB8AC3E}">
        <p14:creationId xmlns:p14="http://schemas.microsoft.com/office/powerpoint/2010/main" val="236236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CDEB48-7F0A-4D86-81BF-61D322E35580}"/>
              </a:ext>
            </a:extLst>
          </p:cNvPr>
          <p:cNvSpPr>
            <a:spLocks noGrp="1"/>
          </p:cNvSpPr>
          <p:nvPr>
            <p:ph type="body" sz="quarter" idx="11"/>
          </p:nvPr>
        </p:nvSpPr>
        <p:spPr>
          <a:xfrm>
            <a:off x="186645" y="405303"/>
            <a:ext cx="11311617" cy="356032"/>
          </a:xfrm>
        </p:spPr>
        <p:txBody>
          <a:bodyPr/>
          <a:lstStyle/>
          <a:p>
            <a:r>
              <a:rPr lang="en-US" b="1" dirty="0"/>
              <a:t>Objectives – </a:t>
            </a:r>
            <a:r>
              <a:rPr lang="en-US" b="1"/>
              <a:t>Expected Deliverables</a:t>
            </a:r>
            <a:endParaRPr lang="en-US" b="1" dirty="0"/>
          </a:p>
        </p:txBody>
      </p:sp>
      <p:sp>
        <p:nvSpPr>
          <p:cNvPr id="4" name="Text Placeholder 3">
            <a:extLst>
              <a:ext uri="{FF2B5EF4-FFF2-40B4-BE49-F238E27FC236}">
                <a16:creationId xmlns:a16="http://schemas.microsoft.com/office/drawing/2014/main" id="{3D111D16-1053-401F-8FC3-D0DDA8430ED9}"/>
              </a:ext>
            </a:extLst>
          </p:cNvPr>
          <p:cNvSpPr>
            <a:spLocks noGrp="1"/>
          </p:cNvSpPr>
          <p:nvPr>
            <p:ph type="body" sz="quarter" idx="12"/>
          </p:nvPr>
        </p:nvSpPr>
        <p:spPr>
          <a:xfrm>
            <a:off x="157483" y="1013136"/>
            <a:ext cx="8881741" cy="3639003"/>
          </a:xfrm>
        </p:spPr>
        <p:txBody>
          <a:bodyPr>
            <a:normAutofit/>
          </a:bodyPr>
          <a:lstStyle/>
          <a:p>
            <a:pPr>
              <a:lnSpc>
                <a:spcPct val="100000"/>
              </a:lnSpc>
            </a:pPr>
            <a:r>
              <a:rPr lang="en-US" sz="1600" b="1" u="sng" dirty="0">
                <a:latin typeface="+mn-lt"/>
              </a:rPr>
              <a:t>Business Goal</a:t>
            </a:r>
          </a:p>
          <a:p>
            <a:pPr marL="285750" indent="-285750">
              <a:lnSpc>
                <a:spcPct val="100000"/>
              </a:lnSpc>
              <a:buFont typeface="Arial" panose="020B0604020202020204" pitchFamily="34" charset="0"/>
              <a:buChar char="•"/>
            </a:pPr>
            <a:r>
              <a:rPr lang="en-US" sz="1600" dirty="0">
                <a:latin typeface="+mn-lt"/>
              </a:rPr>
              <a:t>Self-Employed Loan New-To-Bank Application Credit Scoring Model Deployment</a:t>
            </a:r>
            <a:endParaRPr lang="en-US" sz="1600" b="1" u="sng" dirty="0">
              <a:latin typeface="+mn-lt"/>
            </a:endParaRPr>
          </a:p>
          <a:p>
            <a:pPr>
              <a:lnSpc>
                <a:spcPct val="100000"/>
              </a:lnSpc>
            </a:pPr>
            <a:r>
              <a:rPr lang="en-US" sz="1600" b="1" u="sng" dirty="0">
                <a:latin typeface="+mn-lt"/>
              </a:rPr>
              <a:t>Project Goal</a:t>
            </a:r>
          </a:p>
          <a:p>
            <a:pPr marL="285750" indent="-285750">
              <a:lnSpc>
                <a:spcPct val="100000"/>
              </a:lnSpc>
              <a:buFont typeface="Arial" panose="020B0604020202020204" pitchFamily="34" charset="0"/>
              <a:buChar char="•"/>
            </a:pPr>
            <a:r>
              <a:rPr lang="en-US" sz="1600" dirty="0">
                <a:latin typeface="+mn-lt"/>
              </a:rPr>
              <a:t>Grouping of Scorecard variables on Provenir</a:t>
            </a:r>
          </a:p>
          <a:p>
            <a:pPr marL="285750" indent="-285750">
              <a:lnSpc>
                <a:spcPct val="100000"/>
              </a:lnSpc>
              <a:buFont typeface="Arial" panose="020B0604020202020204" pitchFamily="34" charset="0"/>
              <a:buChar char="•"/>
            </a:pPr>
            <a:r>
              <a:rPr lang="en-US" sz="1600" dirty="0">
                <a:latin typeface="+mn-lt"/>
              </a:rPr>
              <a:t>Output Transformed </a:t>
            </a:r>
            <a:r>
              <a:rPr lang="en-US" sz="1600" dirty="0" err="1">
                <a:latin typeface="+mn-lt"/>
              </a:rPr>
              <a:t>WoE</a:t>
            </a:r>
            <a:r>
              <a:rPr lang="en-US" sz="1600" dirty="0">
                <a:latin typeface="+mn-lt"/>
              </a:rPr>
              <a:t> Samples from Python model</a:t>
            </a:r>
          </a:p>
          <a:p>
            <a:pPr marL="285750" indent="-285750">
              <a:lnSpc>
                <a:spcPct val="100000"/>
              </a:lnSpc>
              <a:buFont typeface="Arial" panose="020B0604020202020204" pitchFamily="34" charset="0"/>
              <a:buChar char="•"/>
            </a:pPr>
            <a:r>
              <a:rPr lang="en-US" sz="1600" dirty="0">
                <a:latin typeface="+mn-lt"/>
              </a:rPr>
              <a:t>Obtain Variable Point Estimates and Applying it into the newly created Scorecard Object on Provenir</a:t>
            </a:r>
          </a:p>
          <a:p>
            <a:pPr marL="285750" indent="-285750">
              <a:lnSpc>
                <a:spcPct val="100000"/>
              </a:lnSpc>
              <a:buFont typeface="Arial" panose="020B0604020202020204" pitchFamily="34" charset="0"/>
              <a:buChar char="•"/>
            </a:pPr>
            <a:r>
              <a:rPr lang="en-US" sz="1600" dirty="0">
                <a:latin typeface="+mn-lt"/>
              </a:rPr>
              <a:t>Calculation Script to Obtain PD’s </a:t>
            </a:r>
          </a:p>
          <a:p>
            <a:pPr marL="285750" indent="-285750">
              <a:lnSpc>
                <a:spcPct val="100000"/>
              </a:lnSpc>
              <a:buFont typeface="Arial" panose="020B0604020202020204" pitchFamily="34" charset="0"/>
              <a:buChar char="•"/>
            </a:pPr>
            <a:r>
              <a:rPr lang="en-US" sz="1600" dirty="0">
                <a:latin typeface="+mn-lt"/>
              </a:rPr>
              <a:t>Create a Dummy Decisioning flow on the Main Object in Provenir</a:t>
            </a:r>
          </a:p>
          <a:p>
            <a:pPr marL="285750" indent="-285750">
              <a:lnSpc>
                <a:spcPct val="100000"/>
              </a:lnSpc>
              <a:buFont typeface="Arial" panose="020B0604020202020204" pitchFamily="34" charset="0"/>
              <a:buChar char="•"/>
            </a:pPr>
            <a:r>
              <a:rPr lang="en-US" sz="1600" dirty="0">
                <a:latin typeface="+mn-lt"/>
              </a:rPr>
              <a:t> Application Scoring Batch Test and Validation of PD on Provenir and Python</a:t>
            </a:r>
          </a:p>
          <a:p>
            <a:pPr marL="285750" indent="-285750">
              <a:lnSpc>
                <a:spcPct val="100000"/>
              </a:lnSpc>
              <a:buFont typeface="Arial" panose="020B0604020202020204" pitchFamily="34" charset="0"/>
              <a:buChar char="•"/>
            </a:pPr>
            <a:endParaRPr lang="en-US" sz="1600" dirty="0">
              <a:latin typeface="+mn-lt"/>
            </a:endParaRPr>
          </a:p>
          <a:p>
            <a:pPr marL="285750" indent="-285750">
              <a:lnSpc>
                <a:spcPct val="100000"/>
              </a:lnSpc>
              <a:buFont typeface="Arial" panose="020B0604020202020204" pitchFamily="34" charset="0"/>
              <a:buChar char="•"/>
            </a:pPr>
            <a:endParaRPr lang="en-US" sz="1600" dirty="0">
              <a:latin typeface="+mn-lt"/>
            </a:endParaRPr>
          </a:p>
          <a:p>
            <a:pPr>
              <a:lnSpc>
                <a:spcPct val="100000"/>
              </a:lnSpc>
            </a:pPr>
            <a:endParaRPr lang="en-US" sz="1600" b="1" dirty="0">
              <a:latin typeface="+mn-lt"/>
            </a:endParaRPr>
          </a:p>
        </p:txBody>
      </p:sp>
      <p:pic>
        <p:nvPicPr>
          <p:cNvPr id="10" name="Picture Placeholder 9">
            <a:extLst>
              <a:ext uri="{FF2B5EF4-FFF2-40B4-BE49-F238E27FC236}">
                <a16:creationId xmlns:a16="http://schemas.microsoft.com/office/drawing/2014/main" id="{3496FFE5-6A56-4CD3-8A46-B29081A25B61}"/>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45979" r="2275"/>
          <a:stretch/>
        </p:blipFill>
        <p:spPr>
          <a:xfrm>
            <a:off x="8724900" y="930595"/>
            <a:ext cx="3370892" cy="4185348"/>
          </a:xfrm>
        </p:spPr>
      </p:pic>
      <p:graphicFrame>
        <p:nvGraphicFramePr>
          <p:cNvPr id="2" name="Table 1">
            <a:extLst>
              <a:ext uri="{FF2B5EF4-FFF2-40B4-BE49-F238E27FC236}">
                <a16:creationId xmlns:a16="http://schemas.microsoft.com/office/drawing/2014/main" id="{DBB900E1-7BF9-445A-A67E-2975D73CAFB0}"/>
              </a:ext>
            </a:extLst>
          </p:cNvPr>
          <p:cNvGraphicFramePr>
            <a:graphicFrameLocks noGrp="1"/>
          </p:cNvGraphicFramePr>
          <p:nvPr>
            <p:extLst>
              <p:ext uri="{D42A27DB-BD31-4B8C-83A1-F6EECF244321}">
                <p14:modId xmlns:p14="http://schemas.microsoft.com/office/powerpoint/2010/main" val="2573104275"/>
              </p:ext>
            </p:extLst>
          </p:nvPr>
        </p:nvGraphicFramePr>
        <p:xfrm>
          <a:off x="358064" y="5115943"/>
          <a:ext cx="7490536" cy="894050"/>
        </p:xfrm>
        <a:graphic>
          <a:graphicData uri="http://schemas.openxmlformats.org/drawingml/2006/table">
            <a:tbl>
              <a:tblPr firstRow="1" firstCol="1" bandRow="1">
                <a:tableStyleId>{72833802-FEF1-4C79-8D5D-14CF1EAF98D9}</a:tableStyleId>
              </a:tblPr>
              <a:tblGrid>
                <a:gridCol w="2026793">
                  <a:extLst>
                    <a:ext uri="{9D8B030D-6E8A-4147-A177-3AD203B41FA5}">
                      <a16:colId xmlns:a16="http://schemas.microsoft.com/office/drawing/2014/main" val="1267748107"/>
                    </a:ext>
                  </a:extLst>
                </a:gridCol>
                <a:gridCol w="1860648">
                  <a:extLst>
                    <a:ext uri="{9D8B030D-6E8A-4147-A177-3AD203B41FA5}">
                      <a16:colId xmlns:a16="http://schemas.microsoft.com/office/drawing/2014/main" val="3917610362"/>
                    </a:ext>
                  </a:extLst>
                </a:gridCol>
                <a:gridCol w="1925949">
                  <a:extLst>
                    <a:ext uri="{9D8B030D-6E8A-4147-A177-3AD203B41FA5}">
                      <a16:colId xmlns:a16="http://schemas.microsoft.com/office/drawing/2014/main" val="2577796999"/>
                    </a:ext>
                  </a:extLst>
                </a:gridCol>
                <a:gridCol w="1677146">
                  <a:extLst>
                    <a:ext uri="{9D8B030D-6E8A-4147-A177-3AD203B41FA5}">
                      <a16:colId xmlns:a16="http://schemas.microsoft.com/office/drawing/2014/main" val="2488209303"/>
                    </a:ext>
                  </a:extLst>
                </a:gridCol>
              </a:tblGrid>
              <a:tr h="432700">
                <a:tc>
                  <a:txBody>
                    <a:bodyPr/>
                    <a:lstStyle/>
                    <a:p>
                      <a:pPr marL="0" marR="0" algn="ctr">
                        <a:lnSpc>
                          <a:spcPct val="107000"/>
                        </a:lnSpc>
                        <a:spcBef>
                          <a:spcPts val="0"/>
                        </a:spcBef>
                        <a:spcAft>
                          <a:spcPts val="0"/>
                        </a:spcAft>
                      </a:pPr>
                      <a:r>
                        <a:rPr lang="bg-BG" sz="1400" dirty="0">
                          <a:effectLst/>
                        </a:rPr>
                        <a:t>Data table</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bg-BG" sz="1400">
                          <a:effectLst/>
                        </a:rPr>
                        <a:t>Source </a:t>
                      </a:r>
                      <a:r>
                        <a:rPr lang="bg-BG" sz="1400" dirty="0">
                          <a:effectLst/>
                        </a:rPr>
                        <a:t>system</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bg-BG" sz="1400">
                          <a:effectLst/>
                        </a:rPr>
                        <a:t>Number of records extracted</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bg-BG" sz="1400" dirty="0">
                          <a:effectLst/>
                        </a:rPr>
                        <a:t>Time-span </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3618214"/>
                  </a:ext>
                </a:extLst>
              </a:tr>
              <a:tr h="447581">
                <a:tc>
                  <a:txBody>
                    <a:bodyPr/>
                    <a:lstStyle/>
                    <a:p>
                      <a:pPr marL="0" marR="0" algn="ctr">
                        <a:lnSpc>
                          <a:spcPct val="107000"/>
                        </a:lnSpc>
                        <a:spcBef>
                          <a:spcPts val="0"/>
                        </a:spcBef>
                        <a:spcAft>
                          <a:spcPts val="0"/>
                        </a:spcAft>
                      </a:pPr>
                      <a:r>
                        <a:rPr lang="en-US" sz="1400" dirty="0">
                          <a:effectLst/>
                        </a:rPr>
                        <a:t>PSI Sample Data</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effectLst/>
                        </a:rPr>
                        <a:t>Mambu</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4202</a:t>
                      </a:r>
                    </a:p>
                  </a:txBody>
                  <a:tcPr marL="68580" marR="68580" marT="0" marB="0"/>
                </a:tc>
                <a:tc>
                  <a:txBody>
                    <a:bodyPr/>
                    <a:lstStyle/>
                    <a:p>
                      <a:pPr marL="0" marR="0" algn="l">
                        <a:lnSpc>
                          <a:spcPct val="107000"/>
                        </a:lnSpc>
                        <a:spcBef>
                          <a:spcPts val="0"/>
                        </a:spcBef>
                        <a:spcAft>
                          <a:spcPts val="0"/>
                        </a:spcAft>
                      </a:pPr>
                      <a:r>
                        <a:rPr lang="en-US" sz="1400" dirty="0">
                          <a:effectLst/>
                        </a:rPr>
                        <a:t>Jan 2022 – Mar 2022</a:t>
                      </a: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3938492"/>
                  </a:ext>
                </a:extLst>
              </a:tr>
            </a:tbl>
          </a:graphicData>
        </a:graphic>
      </p:graphicFrame>
      <p:sp>
        <p:nvSpPr>
          <p:cNvPr id="6" name="TextBox 5">
            <a:extLst>
              <a:ext uri="{FF2B5EF4-FFF2-40B4-BE49-F238E27FC236}">
                <a16:creationId xmlns:a16="http://schemas.microsoft.com/office/drawing/2014/main" id="{7507BC5F-D06F-455C-80D6-77774E6655C7}"/>
              </a:ext>
            </a:extLst>
          </p:cNvPr>
          <p:cNvSpPr txBox="1"/>
          <p:nvPr/>
        </p:nvSpPr>
        <p:spPr>
          <a:xfrm>
            <a:off x="157483" y="6365557"/>
            <a:ext cx="5938517" cy="307777"/>
          </a:xfrm>
          <a:prstGeom prst="rect">
            <a:avLst/>
          </a:prstGeom>
          <a:noFill/>
        </p:spPr>
        <p:txBody>
          <a:bodyPr wrap="square" rtlCol="0">
            <a:spAutoFit/>
          </a:bodyPr>
          <a:lstStyle/>
          <a:p>
            <a:pPr marL="285750" indent="-285750">
              <a:buFont typeface="Arial" panose="020B0604020202020204" pitchFamily="34" charset="0"/>
              <a:buChar char="•"/>
            </a:pPr>
            <a:r>
              <a:rPr lang="en-US" sz="1400">
                <a:solidFill>
                  <a:srgbClr val="FF0000"/>
                </a:solidFill>
              </a:rPr>
              <a:t>Provenir – Credit Scoring </a:t>
            </a:r>
            <a:r>
              <a:rPr lang="en-US" sz="1400" dirty="0">
                <a:solidFill>
                  <a:srgbClr val="FF0000"/>
                </a:solidFill>
              </a:rPr>
              <a:t>Decision Engine </a:t>
            </a:r>
          </a:p>
        </p:txBody>
      </p:sp>
      <p:sp>
        <p:nvSpPr>
          <p:cNvPr id="5" name="TextBox 4">
            <a:extLst>
              <a:ext uri="{FF2B5EF4-FFF2-40B4-BE49-F238E27FC236}">
                <a16:creationId xmlns:a16="http://schemas.microsoft.com/office/drawing/2014/main" id="{BF7FA3D0-148E-43AF-9870-C9A9089A3029}"/>
              </a:ext>
            </a:extLst>
          </p:cNvPr>
          <p:cNvSpPr txBox="1"/>
          <p:nvPr/>
        </p:nvSpPr>
        <p:spPr>
          <a:xfrm>
            <a:off x="157483" y="4652140"/>
            <a:ext cx="2243580" cy="369332"/>
          </a:xfrm>
          <a:prstGeom prst="rect">
            <a:avLst/>
          </a:prstGeom>
          <a:noFill/>
        </p:spPr>
        <p:txBody>
          <a:bodyPr wrap="square" rtlCol="0">
            <a:spAutoFit/>
          </a:bodyPr>
          <a:lstStyle/>
          <a:p>
            <a:r>
              <a:rPr lang="en-US" u="sng" dirty="0"/>
              <a:t>Data Collection</a:t>
            </a:r>
          </a:p>
        </p:txBody>
      </p:sp>
    </p:spTree>
    <p:extLst>
      <p:ext uri="{BB962C8B-B14F-4D97-AF65-F5344CB8AC3E}">
        <p14:creationId xmlns:p14="http://schemas.microsoft.com/office/powerpoint/2010/main" val="240364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3</a:t>
            </a:fld>
            <a:endParaRPr lang="en-US" dirty="0"/>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22186"/>
            <a:ext cx="6797529" cy="532169"/>
          </a:xfrm>
        </p:spPr>
        <p:txBody>
          <a:bodyPr/>
          <a:lstStyle/>
          <a:p>
            <a:r>
              <a:rPr lang="en-US" sz="2400" dirty="0">
                <a:solidFill>
                  <a:srgbClr val="FFFFFF"/>
                </a:solidFill>
                <a:latin typeface="Lucida Sans Unicode" panose="020B0602030504020204" pitchFamily="34" charset="0"/>
                <a:cs typeface="Lucida Sans Unicode" panose="020B0602030504020204" pitchFamily="34" charset="0"/>
              </a:rPr>
              <a:t>Quality Assurance</a:t>
            </a:r>
          </a:p>
        </p:txBody>
      </p:sp>
    </p:spTree>
    <p:extLst>
      <p:ext uri="{BB962C8B-B14F-4D97-AF65-F5344CB8AC3E}">
        <p14:creationId xmlns:p14="http://schemas.microsoft.com/office/powerpoint/2010/main" val="260809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C9DE26-6956-4B9E-B315-655DFE3063E6}"/>
              </a:ext>
            </a:extLst>
          </p:cNvPr>
          <p:cNvSpPr>
            <a:spLocks noGrp="1"/>
          </p:cNvSpPr>
          <p:nvPr>
            <p:ph type="body" sz="quarter" idx="11"/>
          </p:nvPr>
        </p:nvSpPr>
        <p:spPr/>
        <p:txBody>
          <a:bodyPr/>
          <a:lstStyle/>
          <a:p>
            <a:r>
              <a:rPr lang="en-US" b="1" dirty="0"/>
              <a:t>Q&amp;</a:t>
            </a:r>
            <a:r>
              <a:rPr lang="en-US" b="1"/>
              <a:t>A Variance </a:t>
            </a:r>
            <a:r>
              <a:rPr lang="en-US" b="1" dirty="0"/>
              <a:t>Analysis – Final </a:t>
            </a:r>
            <a:r>
              <a:rPr lang="en-US" b="1"/>
              <a:t>/ Current </a:t>
            </a:r>
            <a:r>
              <a:rPr lang="en-US" b="1" dirty="0"/>
              <a:t>Phase</a:t>
            </a:r>
          </a:p>
          <a:p>
            <a:endParaRPr lang="en-US" dirty="0"/>
          </a:p>
        </p:txBody>
      </p:sp>
      <p:sp>
        <p:nvSpPr>
          <p:cNvPr id="5" name="Slide Number Placeholder 4">
            <a:extLst>
              <a:ext uri="{FF2B5EF4-FFF2-40B4-BE49-F238E27FC236}">
                <a16:creationId xmlns:a16="http://schemas.microsoft.com/office/drawing/2014/main" id="{103A0396-A03D-41A3-8339-1D49FC3E27E8}"/>
              </a:ext>
            </a:extLst>
          </p:cNvPr>
          <p:cNvSpPr>
            <a:spLocks noGrp="1"/>
          </p:cNvSpPr>
          <p:nvPr>
            <p:ph type="sldNum" sz="quarter" idx="1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3FE17F-A6D8-45A4-B48E-88B1038D213A}" type="slidenum">
              <a:rPr lang="en-US" smtClean="0"/>
              <a:pPr/>
              <a:t>4</a:t>
            </a:fld>
            <a:endParaRPr lang="en-US" dirty="0"/>
          </a:p>
        </p:txBody>
      </p:sp>
      <p:graphicFrame>
        <p:nvGraphicFramePr>
          <p:cNvPr id="15" name="Table 14">
            <a:extLst>
              <a:ext uri="{FF2B5EF4-FFF2-40B4-BE49-F238E27FC236}">
                <a16:creationId xmlns:a16="http://schemas.microsoft.com/office/drawing/2014/main" id="{A4C1896A-E995-48AF-BE36-09B074A0F019}"/>
              </a:ext>
            </a:extLst>
          </p:cNvPr>
          <p:cNvGraphicFramePr>
            <a:graphicFrameLocks noGrp="1"/>
          </p:cNvGraphicFramePr>
          <p:nvPr>
            <p:extLst>
              <p:ext uri="{D42A27DB-BD31-4B8C-83A1-F6EECF244321}">
                <p14:modId xmlns:p14="http://schemas.microsoft.com/office/powerpoint/2010/main" val="1525869639"/>
              </p:ext>
            </p:extLst>
          </p:nvPr>
        </p:nvGraphicFramePr>
        <p:xfrm>
          <a:off x="457200" y="3429000"/>
          <a:ext cx="8772525" cy="2892977"/>
        </p:xfrm>
        <a:graphic>
          <a:graphicData uri="http://schemas.openxmlformats.org/drawingml/2006/table">
            <a:tbl>
              <a:tblPr firstRow="1" firstCol="1" bandRow="1">
                <a:tableStyleId>{72833802-FEF1-4C79-8D5D-14CF1EAF98D9}</a:tableStyleId>
              </a:tblPr>
              <a:tblGrid>
                <a:gridCol w="4319186">
                  <a:extLst>
                    <a:ext uri="{9D8B030D-6E8A-4147-A177-3AD203B41FA5}">
                      <a16:colId xmlns:a16="http://schemas.microsoft.com/office/drawing/2014/main" val="3917610362"/>
                    </a:ext>
                  </a:extLst>
                </a:gridCol>
                <a:gridCol w="4453339">
                  <a:extLst>
                    <a:ext uri="{9D8B030D-6E8A-4147-A177-3AD203B41FA5}">
                      <a16:colId xmlns:a16="http://schemas.microsoft.com/office/drawing/2014/main" val="2577796999"/>
                    </a:ext>
                  </a:extLst>
                </a:gridCol>
              </a:tblGrid>
              <a:tr h="294818">
                <a:tc>
                  <a:txBody>
                    <a:bodyPr/>
                    <a:lstStyle/>
                    <a:p>
                      <a:pPr marL="0" marR="0" algn="ctr">
                        <a:lnSpc>
                          <a:spcPct val="107000"/>
                        </a:lnSpc>
                        <a:spcBef>
                          <a:spcPts val="0"/>
                        </a:spcBef>
                        <a:spcAft>
                          <a:spcPts val="0"/>
                        </a:spcAft>
                      </a:pPr>
                      <a:endParaRPr lang="en-US" sz="16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endParaRPr lang="en-US" sz="1600" dirty="0">
                        <a:solidFill>
                          <a:schemeClr val="bg1"/>
                        </a:solidFill>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3618214"/>
                  </a:ext>
                </a:extLst>
              </a:tr>
              <a:tr h="517544">
                <a:tc>
                  <a:txBody>
                    <a:bodyPr/>
                    <a:lstStyle/>
                    <a:p>
                      <a:pPr marL="0" marR="0" algn="ctr">
                        <a:lnSpc>
                          <a:spcPct val="107000"/>
                        </a:lnSpc>
                        <a:spcBef>
                          <a:spcPts val="0"/>
                        </a:spcBef>
                        <a:spcAft>
                          <a:spcPts val="0"/>
                        </a:spcAft>
                      </a:pPr>
                      <a:r>
                        <a:rPr lang="en-US" sz="1400">
                          <a:solidFill>
                            <a:schemeClr val="tx1">
                              <a:lumMod val="85000"/>
                              <a:lumOff val="15000"/>
                            </a:schemeClr>
                          </a:solidFill>
                          <a:effectLst/>
                          <a:latin typeface="+mn-lt"/>
                          <a:ea typeface="Calibri" panose="020F0502020204030204" pitchFamily="34" charset="0"/>
                          <a:cs typeface="Times New Roman" panose="02020603050405020304" pitchFamily="18" charset="0"/>
                        </a:rPr>
                        <a:t>Total number </a:t>
                      </a: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of Applications</a:t>
                      </a:r>
                    </a:p>
                  </a:txBody>
                  <a:tcPr marL="68580" marR="68580" marT="0" marB="0"/>
                </a:tc>
                <a:tc>
                  <a:txBody>
                    <a:bodyPr/>
                    <a:lstStyle/>
                    <a:p>
                      <a:pPr marL="0" marR="0" indent="45720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4202</a:t>
                      </a:r>
                    </a:p>
                  </a:txBody>
                  <a:tcPr marL="68580" marR="68580" marT="0" marB="0"/>
                </a:tc>
                <a:extLst>
                  <a:ext uri="{0D108BD9-81ED-4DB2-BD59-A6C34878D82A}">
                    <a16:rowId xmlns:a16="http://schemas.microsoft.com/office/drawing/2014/main" val="1767090837"/>
                  </a:ext>
                </a:extLst>
              </a:tr>
              <a:tr h="517544">
                <a:tc>
                  <a:txBody>
                    <a:bodyPr/>
                    <a:lstStyle/>
                    <a:p>
                      <a:pPr marL="0" marR="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Total Correctly decisioned Applications (Provenir vs Python)</a:t>
                      </a:r>
                    </a:p>
                  </a:txBody>
                  <a:tcPr marL="68580" marR="68580" marT="0" marB="0"/>
                </a:tc>
                <a:tc>
                  <a:txBody>
                    <a:bodyPr/>
                    <a:lstStyle/>
                    <a:p>
                      <a:pPr marL="0" marR="0" indent="45720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3666</a:t>
                      </a:r>
                    </a:p>
                  </a:txBody>
                  <a:tcPr marL="68580" marR="68580" marT="0" marB="0"/>
                </a:tc>
                <a:extLst>
                  <a:ext uri="{0D108BD9-81ED-4DB2-BD59-A6C34878D82A}">
                    <a16:rowId xmlns:a16="http://schemas.microsoft.com/office/drawing/2014/main" val="1277571177"/>
                  </a:ext>
                </a:extLst>
              </a:tr>
              <a:tr h="517544">
                <a:tc>
                  <a:txBody>
                    <a:bodyPr/>
                    <a:lstStyle/>
                    <a:p>
                      <a:pPr marL="0" marR="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Total Number of Decisioned Application Error (Provenir vs Python)</a:t>
                      </a:r>
                    </a:p>
                  </a:txBody>
                  <a:tcPr marL="68580" marR="68580" marT="0" marB="0"/>
                </a:tc>
                <a:tc>
                  <a:txBody>
                    <a:bodyPr/>
                    <a:lstStyle/>
                    <a:p>
                      <a:pPr marL="0" marR="0" indent="45720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536</a:t>
                      </a:r>
                    </a:p>
                  </a:txBody>
                  <a:tcPr marL="68580" marR="68580" marT="0" marB="0"/>
                </a:tc>
                <a:extLst>
                  <a:ext uri="{0D108BD9-81ED-4DB2-BD59-A6C34878D82A}">
                    <a16:rowId xmlns:a16="http://schemas.microsoft.com/office/drawing/2014/main" val="2641956325"/>
                  </a:ext>
                </a:extLst>
              </a:tr>
              <a:tr h="517544">
                <a:tc>
                  <a:txBody>
                    <a:bodyPr/>
                    <a:lstStyle/>
                    <a:p>
                      <a:pPr marL="0" marR="0" algn="ctr">
                        <a:lnSpc>
                          <a:spcPct val="107000"/>
                        </a:lnSpc>
                        <a:spcBef>
                          <a:spcPts val="0"/>
                        </a:spcBef>
                        <a:spcAft>
                          <a:spcPts val="0"/>
                        </a:spcAft>
                      </a:pPr>
                      <a:r>
                        <a:rPr lang="en-US" sz="1400">
                          <a:solidFill>
                            <a:schemeClr val="tx1">
                              <a:lumMod val="85000"/>
                              <a:lumOff val="15000"/>
                            </a:schemeClr>
                          </a:solidFill>
                          <a:effectLst/>
                          <a:latin typeface="+mn-lt"/>
                          <a:ea typeface="Calibri" panose="020F0502020204030204" pitchFamily="34" charset="0"/>
                          <a:cs typeface="Times New Roman" panose="02020603050405020304" pitchFamily="18" charset="0"/>
                        </a:rPr>
                        <a:t>Correctly </a:t>
                      </a: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Decisioned Applications (%)</a:t>
                      </a:r>
                    </a:p>
                  </a:txBody>
                  <a:tcPr marL="68580" marR="68580" marT="0" marB="0"/>
                </a:tc>
                <a:tc>
                  <a:txBody>
                    <a:bodyPr/>
                    <a:lstStyle/>
                    <a:p>
                      <a:pPr marL="0" marR="0" indent="45720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87%</a:t>
                      </a:r>
                    </a:p>
                  </a:txBody>
                  <a:tcPr marL="68580" marR="68580" marT="0" marB="0"/>
                </a:tc>
                <a:extLst>
                  <a:ext uri="{0D108BD9-81ED-4DB2-BD59-A6C34878D82A}">
                    <a16:rowId xmlns:a16="http://schemas.microsoft.com/office/drawing/2014/main" val="2450241349"/>
                  </a:ext>
                </a:extLst>
              </a:tr>
              <a:tr h="527983">
                <a:tc>
                  <a:txBody>
                    <a:bodyPr/>
                    <a:lstStyle/>
                    <a:p>
                      <a:pPr marL="0" marR="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Decisioned </a:t>
                      </a:r>
                      <a:r>
                        <a:rPr lang="en-US" sz="1400">
                          <a:solidFill>
                            <a:schemeClr val="tx1">
                              <a:lumMod val="85000"/>
                              <a:lumOff val="15000"/>
                            </a:schemeClr>
                          </a:solidFill>
                          <a:effectLst/>
                          <a:latin typeface="+mn-lt"/>
                          <a:ea typeface="Calibri" panose="020F0502020204030204" pitchFamily="34" charset="0"/>
                          <a:cs typeface="Times New Roman" panose="02020603050405020304" pitchFamily="18" charset="0"/>
                        </a:rPr>
                        <a:t>Application Error </a:t>
                      </a: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indent="457200" algn="ctr">
                        <a:lnSpc>
                          <a:spcPct val="107000"/>
                        </a:lnSpc>
                        <a:spcBef>
                          <a:spcPts val="0"/>
                        </a:spcBef>
                        <a:spcAft>
                          <a:spcPts val="0"/>
                        </a:spcAft>
                      </a:pPr>
                      <a:r>
                        <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rPr>
                        <a:t>13%</a:t>
                      </a:r>
                    </a:p>
                    <a:p>
                      <a:pPr marL="0" marR="0" indent="457200" algn="ctr">
                        <a:lnSpc>
                          <a:spcPct val="107000"/>
                        </a:lnSpc>
                        <a:spcBef>
                          <a:spcPts val="0"/>
                        </a:spcBef>
                        <a:spcAft>
                          <a:spcPts val="0"/>
                        </a:spcAft>
                      </a:pPr>
                      <a:endParaRPr lang="en-US" sz="1400" dirty="0">
                        <a:solidFill>
                          <a:schemeClr val="tx1">
                            <a:lumMod val="85000"/>
                            <a:lumOff val="15000"/>
                          </a:schemeClr>
                        </a:solidFill>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8342721"/>
                  </a:ext>
                </a:extLst>
              </a:tr>
            </a:tbl>
          </a:graphicData>
        </a:graphic>
      </p:graphicFrame>
      <p:sp>
        <p:nvSpPr>
          <p:cNvPr id="7" name="TextBox 6">
            <a:extLst>
              <a:ext uri="{FF2B5EF4-FFF2-40B4-BE49-F238E27FC236}">
                <a16:creationId xmlns:a16="http://schemas.microsoft.com/office/drawing/2014/main" id="{63135610-25BF-41B8-9640-D4788499198E}"/>
              </a:ext>
            </a:extLst>
          </p:cNvPr>
          <p:cNvSpPr txBox="1"/>
          <p:nvPr/>
        </p:nvSpPr>
        <p:spPr>
          <a:xfrm>
            <a:off x="457200" y="1076800"/>
            <a:ext cx="5561787" cy="369332"/>
          </a:xfrm>
          <a:prstGeom prst="rect">
            <a:avLst/>
          </a:prstGeom>
          <a:noFill/>
        </p:spPr>
        <p:txBody>
          <a:bodyPr wrap="square" rtlCol="0">
            <a:spAutoFit/>
          </a:bodyPr>
          <a:lstStyle/>
          <a:p>
            <a:r>
              <a:rPr lang="en-US" u="sng" dirty="0"/>
              <a:t>PSI Applications Validation Statistics on Provenir / Python</a:t>
            </a:r>
          </a:p>
        </p:txBody>
      </p:sp>
      <p:sp>
        <p:nvSpPr>
          <p:cNvPr id="10" name="TextBox 9">
            <a:extLst>
              <a:ext uri="{FF2B5EF4-FFF2-40B4-BE49-F238E27FC236}">
                <a16:creationId xmlns:a16="http://schemas.microsoft.com/office/drawing/2014/main" id="{5C4090BE-5D1D-417F-9FCD-675691C32361}"/>
              </a:ext>
            </a:extLst>
          </p:cNvPr>
          <p:cNvSpPr txBox="1"/>
          <p:nvPr/>
        </p:nvSpPr>
        <p:spPr>
          <a:xfrm>
            <a:off x="457200" y="1478548"/>
            <a:ext cx="9209862" cy="1569660"/>
          </a:xfrm>
          <a:prstGeom prst="rect">
            <a:avLst/>
          </a:prstGeom>
          <a:noFill/>
        </p:spPr>
        <p:txBody>
          <a:bodyPr wrap="square" rtlCol="0">
            <a:spAutoFit/>
          </a:bodyPr>
          <a:lstStyle/>
          <a:p>
            <a:r>
              <a:rPr lang="en-US" sz="1600" dirty="0"/>
              <a:t>The </a:t>
            </a:r>
            <a:r>
              <a:rPr lang="en-US" sz="1600" b="1" dirty="0"/>
              <a:t>table</a:t>
            </a:r>
            <a:r>
              <a:rPr lang="en-US" sz="1600" dirty="0"/>
              <a:t> below shows in summary, our current results obtained from the variance analysis carried out for the PSI Application data(after filtering out the accounts with incomplete bank statements) batch testing and validation of credit scoring outputs from both within </a:t>
            </a:r>
            <a:r>
              <a:rPr lang="en-US" sz="1600" b="1" dirty="0"/>
              <a:t>Python</a:t>
            </a:r>
            <a:r>
              <a:rPr lang="en-US" sz="1600" dirty="0"/>
              <a:t> and in the decisioning tool (</a:t>
            </a:r>
            <a:r>
              <a:rPr lang="en-US" sz="1600" b="1" dirty="0"/>
              <a:t>Provenir</a:t>
            </a:r>
            <a:r>
              <a:rPr lang="en-US" sz="1600" dirty="0"/>
              <a:t>). As it stands, we have an error rate of 13</a:t>
            </a:r>
            <a:r>
              <a:rPr lang="en-US" sz="1600" b="1" dirty="0"/>
              <a:t>%</a:t>
            </a:r>
            <a:r>
              <a:rPr lang="en-US" sz="1600" dirty="0"/>
              <a:t> from comparing both predicted outputs (</a:t>
            </a:r>
            <a:r>
              <a:rPr lang="en-US" sz="1600" b="1" dirty="0"/>
              <a:t>Python vs Provenir</a:t>
            </a:r>
            <a:r>
              <a:rPr lang="en-US" sz="1600" dirty="0"/>
              <a:t>). This is due to the inconsistencies in the </a:t>
            </a:r>
            <a:r>
              <a:rPr lang="en-US" sz="1600" dirty="0" err="1"/>
              <a:t>employerLGA</a:t>
            </a:r>
            <a:r>
              <a:rPr lang="en-US" sz="1600" dirty="0"/>
              <a:t> variable on </a:t>
            </a:r>
            <a:r>
              <a:rPr lang="en-US" sz="1600" dirty="0" err="1"/>
              <a:t>mambu</a:t>
            </a:r>
            <a:r>
              <a:rPr lang="en-US" sz="1600" dirty="0"/>
              <a:t>; which is used in python and the Provenir request file. There is also slight change in the age variables for some customers</a:t>
            </a:r>
            <a:endParaRPr lang="en-US" sz="1600" b="1" dirty="0"/>
          </a:p>
        </p:txBody>
      </p:sp>
    </p:spTree>
    <p:extLst>
      <p:ext uri="{BB962C8B-B14F-4D97-AF65-F5344CB8AC3E}">
        <p14:creationId xmlns:p14="http://schemas.microsoft.com/office/powerpoint/2010/main" val="69390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5</a:t>
            </a:fld>
            <a:endParaRPr lang="en-US" dirty="0"/>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22186"/>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KEY RESULTS</a:t>
            </a:r>
            <a:endParaRPr lang="en-US" sz="2400" dirty="0">
              <a:solidFill>
                <a:srgbClr val="FFFF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674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A29D34-BD03-4499-8FB5-C097691A9778}"/>
              </a:ext>
            </a:extLst>
          </p:cNvPr>
          <p:cNvSpPr>
            <a:spLocks noGrp="1"/>
          </p:cNvSpPr>
          <p:nvPr>
            <p:ph type="body" sz="quarter" idx="11"/>
          </p:nvPr>
        </p:nvSpPr>
        <p:spPr/>
        <p:txBody>
          <a:bodyPr/>
          <a:lstStyle/>
          <a:p>
            <a:r>
              <a:rPr lang="en-US" b="1" dirty="0"/>
              <a:t>KEY FINDINGS</a:t>
            </a:r>
          </a:p>
        </p:txBody>
      </p:sp>
      <p:sp>
        <p:nvSpPr>
          <p:cNvPr id="14" name="TextBox 13">
            <a:extLst>
              <a:ext uri="{FF2B5EF4-FFF2-40B4-BE49-F238E27FC236}">
                <a16:creationId xmlns:a16="http://schemas.microsoft.com/office/drawing/2014/main" id="{549F7442-5696-424E-8CE0-A0ED4A06CD73}"/>
              </a:ext>
            </a:extLst>
          </p:cNvPr>
          <p:cNvSpPr txBox="1"/>
          <p:nvPr/>
        </p:nvSpPr>
        <p:spPr>
          <a:xfrm>
            <a:off x="0" y="4511103"/>
            <a:ext cx="9982200"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Found that over some applications were throwing off as prediction errors because of the </a:t>
            </a:r>
            <a:r>
              <a:rPr lang="en-US" sz="1400" dirty="0" err="1"/>
              <a:t>EmployerLGA</a:t>
            </a:r>
            <a:r>
              <a:rPr lang="en-US" sz="1400" dirty="0"/>
              <a:t> and Age binning mismatch in </a:t>
            </a:r>
            <a:r>
              <a:rPr lang="en-US" sz="1400" b="1" dirty="0"/>
              <a:t>Provenir </a:t>
            </a:r>
            <a:r>
              <a:rPr lang="en-US" sz="1400" dirty="0"/>
              <a:t>considering the feature weights</a:t>
            </a:r>
            <a:r>
              <a:rPr lang="en-US" sz="1400" b="1" dirty="0"/>
              <a:t>. </a:t>
            </a:r>
            <a:r>
              <a:rPr lang="en-US" sz="1400" dirty="0"/>
              <a:t>This caused a significant number of variances in the observed Probabilities obtained.</a:t>
            </a:r>
          </a:p>
          <a:p>
            <a:endParaRPr lang="en-US" sz="1400" dirty="0"/>
          </a:p>
          <a:p>
            <a:pPr marL="285750" indent="-285750">
              <a:buFont typeface="Arial" panose="020B0604020202020204" pitchFamily="34" charset="0"/>
              <a:buChar char="•"/>
            </a:pPr>
            <a:r>
              <a:rPr lang="en-US" sz="1400" dirty="0"/>
              <a:t>It was discovered that the age computation applied in </a:t>
            </a:r>
            <a:r>
              <a:rPr lang="en-US" sz="1400" b="1" dirty="0"/>
              <a:t>Python</a:t>
            </a:r>
            <a:r>
              <a:rPr lang="en-US" sz="1400" dirty="0"/>
              <a:t> was as at the point of customer’s last loan modification date which is an earlier date in direct contrast to Scoring same application with the usage of system date on the live Provenir server. This caused variances in </a:t>
            </a:r>
            <a:r>
              <a:rPr lang="en-US" sz="1400" b="1" dirty="0"/>
              <a:t>PD’s</a:t>
            </a:r>
            <a:r>
              <a:rPr lang="en-US" sz="1400" dirty="0"/>
              <a:t> obtained in several cases observed during batch testing and Q/A checks.</a:t>
            </a:r>
          </a:p>
          <a:p>
            <a:endParaRPr lang="en-US" sz="1400" dirty="0"/>
          </a:p>
          <a:p>
            <a:pPr marL="285750" indent="-285750">
              <a:buFont typeface="Arial" panose="020B0604020202020204" pitchFamily="34" charset="0"/>
              <a:buChar char="•"/>
            </a:pPr>
            <a:r>
              <a:rPr lang="en-US" sz="1400" dirty="0"/>
              <a:t>Figure 10 shows some of the loan ids with </a:t>
            </a:r>
            <a:r>
              <a:rPr lang="en-US" sz="1400" dirty="0" err="1"/>
              <a:t>EmployerLGA</a:t>
            </a:r>
            <a:r>
              <a:rPr lang="en-US" sz="1400" dirty="0"/>
              <a:t> mismatch</a:t>
            </a:r>
          </a:p>
          <a:p>
            <a:endParaRPr lang="en-US" sz="1400" dirty="0"/>
          </a:p>
        </p:txBody>
      </p:sp>
      <p:sp>
        <p:nvSpPr>
          <p:cNvPr id="15" name="Rectangle 14">
            <a:extLst>
              <a:ext uri="{FF2B5EF4-FFF2-40B4-BE49-F238E27FC236}">
                <a16:creationId xmlns:a16="http://schemas.microsoft.com/office/drawing/2014/main" id="{F6568706-8450-4E71-884B-D7A57ACA2A88}"/>
              </a:ext>
            </a:extLst>
          </p:cNvPr>
          <p:cNvSpPr/>
          <p:nvPr/>
        </p:nvSpPr>
        <p:spPr>
          <a:xfrm>
            <a:off x="440191" y="888310"/>
            <a:ext cx="5111923" cy="5313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Figure </a:t>
            </a:r>
            <a:r>
              <a:rPr lang="en-US" dirty="0"/>
              <a:t>1.0:</a:t>
            </a:r>
          </a:p>
        </p:txBody>
      </p:sp>
      <p:graphicFrame>
        <p:nvGraphicFramePr>
          <p:cNvPr id="2" name="Object 1">
            <a:extLst>
              <a:ext uri="{FF2B5EF4-FFF2-40B4-BE49-F238E27FC236}">
                <a16:creationId xmlns:a16="http://schemas.microsoft.com/office/drawing/2014/main" id="{E44F0388-5EC8-3916-BA0A-F9CB7AC0E041}"/>
              </a:ext>
            </a:extLst>
          </p:cNvPr>
          <p:cNvGraphicFramePr>
            <a:graphicFrameLocks noChangeAspect="1"/>
          </p:cNvGraphicFramePr>
          <p:nvPr>
            <p:extLst>
              <p:ext uri="{D42A27DB-BD31-4B8C-83A1-F6EECF244321}">
                <p14:modId xmlns:p14="http://schemas.microsoft.com/office/powerpoint/2010/main" val="2743196638"/>
              </p:ext>
            </p:extLst>
          </p:nvPr>
        </p:nvGraphicFramePr>
        <p:xfrm>
          <a:off x="440191" y="1546678"/>
          <a:ext cx="5111923" cy="2550537"/>
        </p:xfrm>
        <a:graphic>
          <a:graphicData uri="http://schemas.openxmlformats.org/presentationml/2006/ole">
            <mc:AlternateContent xmlns:mc="http://schemas.openxmlformats.org/markup-compatibility/2006">
              <mc:Choice xmlns:v="urn:schemas-microsoft-com:vml" Requires="v">
                <p:oleObj name="Worksheet" r:id="rId2" imgW="5402358" imgH="3337718" progId="Excel.Sheet.12">
                  <p:embed/>
                </p:oleObj>
              </mc:Choice>
              <mc:Fallback>
                <p:oleObj name="Worksheet" r:id="rId2" imgW="5402358" imgH="3337718" progId="Excel.Sheet.12">
                  <p:embed/>
                  <p:pic>
                    <p:nvPicPr>
                      <p:cNvPr id="0" name=""/>
                      <p:cNvPicPr/>
                      <p:nvPr/>
                    </p:nvPicPr>
                    <p:blipFill>
                      <a:blip r:embed="rId3"/>
                      <a:stretch>
                        <a:fillRect/>
                      </a:stretch>
                    </p:blipFill>
                    <p:spPr>
                      <a:xfrm>
                        <a:off x="440191" y="1546678"/>
                        <a:ext cx="5111923" cy="2550537"/>
                      </a:xfrm>
                      <a:prstGeom prst="rect">
                        <a:avLst/>
                      </a:prstGeom>
                    </p:spPr>
                  </p:pic>
                </p:oleObj>
              </mc:Fallback>
            </mc:AlternateContent>
          </a:graphicData>
        </a:graphic>
      </p:graphicFrame>
    </p:spTree>
    <p:extLst>
      <p:ext uri="{BB962C8B-B14F-4D97-AF65-F5344CB8AC3E}">
        <p14:creationId xmlns:p14="http://schemas.microsoft.com/office/powerpoint/2010/main" val="1150132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47DBF7-E9E9-49C6-9933-FDB32E313194}"/>
              </a:ext>
            </a:extLst>
          </p:cNvPr>
          <p:cNvSpPr>
            <a:spLocks noGrp="1"/>
          </p:cNvSpPr>
          <p:nvPr>
            <p:ph type="sldNum" sz="quarter" idx="15"/>
          </p:nvPr>
        </p:nvSpPr>
        <p:spPr/>
        <p:txBody>
          <a:bodyPr/>
          <a:lstStyle/>
          <a:p>
            <a:fld id="{AF3FE17F-A6D8-45A4-B48E-88B1038D213A}" type="slidenum">
              <a:rPr lang="en-US" smtClean="0"/>
              <a:t>7</a:t>
            </a:fld>
            <a:endParaRPr lang="en-US" dirty="0"/>
          </a:p>
        </p:txBody>
      </p:sp>
      <p:sp>
        <p:nvSpPr>
          <p:cNvPr id="5" name="Text Placeholder 1">
            <a:extLst>
              <a:ext uri="{FF2B5EF4-FFF2-40B4-BE49-F238E27FC236}">
                <a16:creationId xmlns:a16="http://schemas.microsoft.com/office/drawing/2014/main" id="{39A73790-C1C9-4E36-9CA1-775B7CEE5504}"/>
              </a:ext>
            </a:extLst>
          </p:cNvPr>
          <p:cNvSpPr>
            <a:spLocks noGrp="1"/>
          </p:cNvSpPr>
          <p:nvPr>
            <p:ph type="body" sz="quarter" idx="10"/>
          </p:nvPr>
        </p:nvSpPr>
        <p:spPr>
          <a:xfrm>
            <a:off x="3358267" y="3170853"/>
            <a:ext cx="5114441" cy="672728"/>
          </a:xfrm>
        </p:spPr>
        <p:txBody>
          <a:bodyPr/>
          <a:lstStyle/>
          <a:p>
            <a:r>
              <a:rPr lang="en-US" sz="2400" dirty="0">
                <a:latin typeface="Lucida Sans Unicode" panose="020B0602030504020204" pitchFamily="34" charset="0"/>
                <a:cs typeface="Lucida Sans Unicode" panose="020B0602030504020204" pitchFamily="34" charset="0"/>
              </a:rPr>
              <a:t>Thank You!</a:t>
            </a:r>
          </a:p>
        </p:txBody>
      </p:sp>
    </p:spTree>
    <p:extLst>
      <p:ext uri="{BB962C8B-B14F-4D97-AF65-F5344CB8AC3E}">
        <p14:creationId xmlns:p14="http://schemas.microsoft.com/office/powerpoint/2010/main" val="193454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4dd7ac7-9eb1-4caf-ae2c-1ea8333f5aa5" xsi:nil="true"/>
    <lcf76f155ced4ddcb4097134ff3c332f xmlns="2a08bfe5-254a-4388-8c28-de312c8d83a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8C5959990ADD4687B0DB3A7B136028" ma:contentTypeVersion="16" ma:contentTypeDescription="Create a new document." ma:contentTypeScope="" ma:versionID="47f52aef3f18b342df7071cf32252d2e">
  <xsd:schema xmlns:xsd="http://www.w3.org/2001/XMLSchema" xmlns:xs="http://www.w3.org/2001/XMLSchema" xmlns:p="http://schemas.microsoft.com/office/2006/metadata/properties" xmlns:ns2="64dd7ac7-9eb1-4caf-ae2c-1ea8333f5aa5" xmlns:ns3="2a08bfe5-254a-4388-8c28-de312c8d83a9" targetNamespace="http://schemas.microsoft.com/office/2006/metadata/properties" ma:root="true" ma:fieldsID="954baaf6b51bdf7a3c3f6176dfd868b7" ns2:_="" ns3:_="">
    <xsd:import namespace="64dd7ac7-9eb1-4caf-ae2c-1ea8333f5aa5"/>
    <xsd:import namespace="2a08bfe5-254a-4388-8c28-de312c8d83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dd7ac7-9eb1-4caf-ae2c-1ea8333f5a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d184b9ac-c9fa-44e3-a941-2417719e29b5}" ma:internalName="TaxCatchAll" ma:showField="CatchAllData" ma:web="64dd7ac7-9eb1-4caf-ae2c-1ea8333f5aa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a08bfe5-254a-4388-8c28-de312c8d83a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28b8fa5-2c1b-438d-ba71-353d81796aa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D390A2-AC82-45E8-8042-54A7485D62F6}">
  <ds:schemaRefs>
    <ds:schemaRef ds:uri="http://schemas.microsoft.com/office/2006/metadata/properties"/>
    <ds:schemaRef ds:uri="http://schemas.microsoft.com/office/infopath/2007/PartnerControls"/>
    <ds:schemaRef ds:uri="64dd7ac7-9eb1-4caf-ae2c-1ea8333f5aa5"/>
    <ds:schemaRef ds:uri="2a08bfe5-254a-4388-8c28-de312c8d83a9"/>
  </ds:schemaRefs>
</ds:datastoreItem>
</file>

<file path=customXml/itemProps2.xml><?xml version="1.0" encoding="utf-8"?>
<ds:datastoreItem xmlns:ds="http://schemas.openxmlformats.org/officeDocument/2006/customXml" ds:itemID="{BDF1B151-2654-430A-8ECD-4C15ABE94F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dd7ac7-9eb1-4caf-ae2c-1ea8333f5aa5"/>
    <ds:schemaRef ds:uri="2a08bfe5-254a-4388-8c28-de312c8d83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DA79B3-D8B5-424F-BF1E-9EFD1F5E66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20609</TotalTime>
  <Words>415</Words>
  <Application>Microsoft Office PowerPoint</Application>
  <PresentationFormat>Widescreen</PresentationFormat>
  <Paragraphs>51</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vt:lpstr>
      <vt:lpstr>Calibri Light</vt:lpstr>
      <vt:lpstr>Lucida Sans Unicode</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Favour Oyelami</dc:creator>
  <cp:lastModifiedBy>Maryam Fajobi</cp:lastModifiedBy>
  <cp:revision>534</cp:revision>
  <dcterms:created xsi:type="dcterms:W3CDTF">2021-05-31T20:42:57Z</dcterms:created>
  <dcterms:modified xsi:type="dcterms:W3CDTF">2022-08-24T06:21:11Z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0x010100688C5959990ADD4687B0DB3A7B136028</vt:lpwstr>
  </property>
  <property fmtid="{D5CDD505-2E9C-101B-9397-08002B2CF9AE}" pid="3" name="MediaServiceImageTags">
    <vt:lpwstr/>
  </property>
</Properties>
</file>