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Ex1.xml" ContentType="application/vnd.ms-office.chartex+xml"/>
  <Override PartName="/ppt/charts/style6.xml" ContentType="application/vnd.ms-office.chartstyle+xml"/>
  <Override PartName="/ppt/charts/colors6.xml" ContentType="application/vnd.ms-office.chartcolorstyle+xml"/>
  <Override PartName="/ppt/notesSlides/notesSlide3.xml" ContentType="application/vnd.openxmlformats-officedocument.presentationml.notesSlid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ppt/charts/chart8.xml" ContentType="application/vnd.openxmlformats-officedocument.drawingml.chart+xml"/>
  <Override PartName="/ppt/charts/style9.xml" ContentType="application/vnd.ms-office.chartstyle+xml"/>
  <Override PartName="/ppt/charts/colors9.xml" ContentType="application/vnd.ms-office.chartcolorstyle+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2"/>
  </p:notesMasterIdLst>
  <p:handoutMasterIdLst>
    <p:handoutMasterId r:id="rId33"/>
  </p:handoutMasterIdLst>
  <p:sldIdLst>
    <p:sldId id="1222" r:id="rId5"/>
    <p:sldId id="1230" r:id="rId6"/>
    <p:sldId id="1219" r:id="rId7"/>
    <p:sldId id="1217" r:id="rId8"/>
    <p:sldId id="1238" r:id="rId9"/>
    <p:sldId id="1223" r:id="rId10"/>
    <p:sldId id="1239" r:id="rId11"/>
    <p:sldId id="1224" r:id="rId12"/>
    <p:sldId id="1225" r:id="rId13"/>
    <p:sldId id="1240" r:id="rId14"/>
    <p:sldId id="1263" r:id="rId15"/>
    <p:sldId id="1262" r:id="rId16"/>
    <p:sldId id="1227" r:id="rId17"/>
    <p:sldId id="1241" r:id="rId18"/>
    <p:sldId id="1226" r:id="rId19"/>
    <p:sldId id="1242" r:id="rId20"/>
    <p:sldId id="1231" r:id="rId21"/>
    <p:sldId id="1266" r:id="rId22"/>
    <p:sldId id="1243" r:id="rId23"/>
    <p:sldId id="1229" r:id="rId24"/>
    <p:sldId id="1257" r:id="rId25"/>
    <p:sldId id="1258" r:id="rId26"/>
    <p:sldId id="900" r:id="rId27"/>
    <p:sldId id="1244" r:id="rId28"/>
    <p:sldId id="1265" r:id="rId29"/>
    <p:sldId id="1267" r:id="rId30"/>
    <p:sldId id="126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ODERIN O. EZEKIEL" initials="AOE" lastIdx="0" clrIdx="0">
    <p:extLst>
      <p:ext uri="{19B8F6BF-5375-455C-9EA6-DF929625EA0E}">
        <p15:presenceInfo xmlns:p15="http://schemas.microsoft.com/office/powerpoint/2012/main" userId="S-1-5-21-1863501769-3641483655-2301906090-2349" providerId="AD"/>
      </p:ext>
    </p:extLst>
  </p:cmAuthor>
  <p:cmAuthor id="2" name="Nikolay Nikolov" initials="NN" lastIdx="2" clrIdx="1">
    <p:extLst>
      <p:ext uri="{19B8F6BF-5375-455C-9EA6-DF929625EA0E}">
        <p15:presenceInfo xmlns:p15="http://schemas.microsoft.com/office/powerpoint/2012/main" userId="2a50e7ae9a8658a4" providerId="Windows Live"/>
      </p:ext>
    </p:extLst>
  </p:cmAuthor>
  <p:cmAuthor id="3" name="Nikolay Nikolov" initials="NN [2]" lastIdx="4" clrIdx="2">
    <p:extLst>
      <p:ext uri="{19B8F6BF-5375-455C-9EA6-DF929625EA0E}">
        <p15:presenceInfo xmlns:p15="http://schemas.microsoft.com/office/powerpoint/2012/main" userId="Nikolay Nikolov" providerId="None"/>
      </p:ext>
    </p:extLst>
  </p:cmAuthor>
  <p:cmAuthor id="4" name="Maryam Fajobi" initials="MF" lastIdx="1" clrIdx="3">
    <p:extLst>
      <p:ext uri="{19B8F6BF-5375-455C-9EA6-DF929625EA0E}">
        <p15:presenceInfo xmlns:p15="http://schemas.microsoft.com/office/powerpoint/2012/main" userId="S::mfajobi@renmoney.com::53e13e82-995a-45e4-b8e5-7833dbf10ff2" providerId="AD"/>
      </p:ext>
    </p:extLst>
  </p:cmAuthor>
  <p:cmAuthor id="5" name="Nikolay Nikolov" initials="NN [3]" lastIdx="1" clrIdx="4">
    <p:extLst>
      <p:ext uri="{19B8F6BF-5375-455C-9EA6-DF929625EA0E}">
        <p15:presenceInfo xmlns:p15="http://schemas.microsoft.com/office/powerpoint/2012/main" userId="S::nnikolov@renmoney.com::cdfc40ec-0d21-4704-afbb-c8b613e5dfa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822"/>
    <a:srgbClr val="990000"/>
    <a:srgbClr val="FFCD33"/>
    <a:srgbClr val="ED7D31"/>
    <a:srgbClr val="4472C4"/>
    <a:srgbClr val="70AD47"/>
    <a:srgbClr val="636363"/>
    <a:srgbClr val="335AA1"/>
    <a:srgbClr val="54C4CF"/>
    <a:srgbClr val="F359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21FA5A-D58B-9504-CC26-BE669143219D}" v="261" dt="2022-07-22T06:21:33.826"/>
    <p1510:client id="{12924A27-0B9A-B064-4E99-0A025028ADB8}" v="1" dt="2022-06-16T08:12:30.233"/>
    <p1510:client id="{145700FF-3EE3-1398-727D-17BD29B4BB08}" v="2" dt="2022-06-21T09:32:21.056"/>
    <p1510:client id="{3C544E66-8C6D-A103-A046-8709C279ED67}" v="236" dt="2022-06-16T11:31:17.685"/>
    <p1510:client id="{8984AA29-9DDF-2C6D-CC96-16C053C7EF41}" v="302" dt="2022-06-15T16:50:37.951"/>
    <p1510:client id="{9FD61314-2B1C-F14D-E7CB-9C53B79E52BE}" v="698" dt="2022-06-15T15:58:57.402"/>
    <p1510:client id="{AF4BE28F-B777-4A30-9D92-3B3BD0DA9E37}" v="409" dt="2022-06-16T01:33:22.146"/>
    <p1510:client id="{D1986D96-EBA2-80F6-3B19-8E8319CC497A}" v="24" dt="2022-06-16T11:21:20.956"/>
    <p1510:client id="{DBA63771-CF06-E15E-CC39-4BB76E699FFA}" v="66" dt="2022-06-20T05:46:18.0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yam Fajobi" userId="S::mfajobi@renmoney.com::53e13e82-995a-45e4-b8e5-7833dbf10ff2" providerId="AD" clId="Web-{DBA63771-CF06-E15E-CC39-4BB76E699FFA}"/>
    <pc:docChg chg="modSld">
      <pc:chgData name="Maryam Fajobi" userId="S::mfajobi@renmoney.com::53e13e82-995a-45e4-b8e5-7833dbf10ff2" providerId="AD" clId="Web-{DBA63771-CF06-E15E-CC39-4BB76E699FFA}" dt="2022-06-20T05:46:10.555" v="15"/>
      <pc:docMkLst>
        <pc:docMk/>
      </pc:docMkLst>
      <pc:sldChg chg="modSp">
        <pc:chgData name="Maryam Fajobi" userId="S::mfajobi@renmoney.com::53e13e82-995a-45e4-b8e5-7833dbf10ff2" providerId="AD" clId="Web-{DBA63771-CF06-E15E-CC39-4BB76E699FFA}" dt="2022-06-20T05:46:10.555" v="15"/>
        <pc:sldMkLst>
          <pc:docMk/>
          <pc:sldMk cId="1634949252" sldId="1226"/>
        </pc:sldMkLst>
        <pc:graphicFrameChg chg="mod modGraphic">
          <ac:chgData name="Maryam Fajobi" userId="S::mfajobi@renmoney.com::53e13e82-995a-45e4-b8e5-7833dbf10ff2" providerId="AD" clId="Web-{DBA63771-CF06-E15E-CC39-4BB76E699FFA}" dt="2022-06-20T05:46:10.555" v="15"/>
          <ac:graphicFrameMkLst>
            <pc:docMk/>
            <pc:sldMk cId="1634949252" sldId="1226"/>
            <ac:graphicFrameMk id="11" creationId="{3335B556-7B42-03B5-9339-31A50DA3EE28}"/>
          </ac:graphicFrameMkLst>
        </pc:graphicFrameChg>
      </pc:sldChg>
    </pc:docChg>
  </pc:docChgLst>
  <pc:docChgLst>
    <pc:chgData name="Maryam Fajobi" userId="S::mfajobi@renmoney.com::53e13e82-995a-45e4-b8e5-7833dbf10ff2" providerId="AD" clId="Web-{0E21FA5A-D58B-9504-CC26-BE669143219D}"/>
    <pc:docChg chg="modSld">
      <pc:chgData name="Maryam Fajobi" userId="S::mfajobi@renmoney.com::53e13e82-995a-45e4-b8e5-7833dbf10ff2" providerId="AD" clId="Web-{0E21FA5A-D58B-9504-CC26-BE669143219D}" dt="2022-07-22T06:21:33.826" v="159"/>
      <pc:docMkLst>
        <pc:docMk/>
      </pc:docMkLst>
      <pc:sldChg chg="addSp delSp modSp">
        <pc:chgData name="Maryam Fajobi" userId="S::mfajobi@renmoney.com::53e13e82-995a-45e4-b8e5-7833dbf10ff2" providerId="AD" clId="Web-{0E21FA5A-D58B-9504-CC26-BE669143219D}" dt="2022-07-22T06:21:33.826" v="159"/>
        <pc:sldMkLst>
          <pc:docMk/>
          <pc:sldMk cId="1634949252" sldId="1226"/>
        </pc:sldMkLst>
        <pc:graphicFrameChg chg="add del mod">
          <ac:chgData name="Maryam Fajobi" userId="S::mfajobi@renmoney.com::53e13e82-995a-45e4-b8e5-7833dbf10ff2" providerId="AD" clId="Web-{0E21FA5A-D58B-9504-CC26-BE669143219D}" dt="2022-07-22T05:14:21.871" v="74"/>
          <ac:graphicFrameMkLst>
            <pc:docMk/>
            <pc:sldMk cId="1634949252" sldId="1226"/>
            <ac:graphicFrameMk id="7" creationId="{0D21D9E8-A6C9-7D13-763B-F81F3397BD15}"/>
          </ac:graphicFrameMkLst>
        </pc:graphicFrameChg>
        <pc:graphicFrameChg chg="add del mod">
          <ac:chgData name="Maryam Fajobi" userId="S::mfajobi@renmoney.com::53e13e82-995a-45e4-b8e5-7833dbf10ff2" providerId="AD" clId="Web-{0E21FA5A-D58B-9504-CC26-BE669143219D}" dt="2022-07-22T06:21:33.826" v="159"/>
          <ac:graphicFrameMkLst>
            <pc:docMk/>
            <pc:sldMk cId="1634949252" sldId="1226"/>
            <ac:graphicFrameMk id="7" creationId="{CA598D97-F084-1248-A89D-B42E58A0DAA3}"/>
          </ac:graphicFrameMkLst>
        </pc:graphicFrameChg>
        <pc:graphicFrameChg chg="mod modGraphic">
          <ac:chgData name="Maryam Fajobi" userId="S::mfajobi@renmoney.com::53e13e82-995a-45e4-b8e5-7833dbf10ff2" providerId="AD" clId="Web-{0E21FA5A-D58B-9504-CC26-BE669143219D}" dt="2022-07-22T06:21:29.373" v="157"/>
          <ac:graphicFrameMkLst>
            <pc:docMk/>
            <pc:sldMk cId="1634949252" sldId="1226"/>
            <ac:graphicFrameMk id="8" creationId="{C630D3DF-1B1F-077E-23D2-8B7C6CCF9A05}"/>
          </ac:graphicFrameMkLst>
        </pc:graphicFrameChg>
        <pc:graphicFrameChg chg="add del mod">
          <ac:chgData name="Maryam Fajobi" userId="S::mfajobi@renmoney.com::53e13e82-995a-45e4-b8e5-7833dbf10ff2" providerId="AD" clId="Web-{0E21FA5A-D58B-9504-CC26-BE669143219D}" dt="2022-07-22T05:14:40.199" v="76"/>
          <ac:graphicFrameMkLst>
            <pc:docMk/>
            <pc:sldMk cId="1634949252" sldId="1226"/>
            <ac:graphicFrameMk id="10" creationId="{1329DB04-15B5-8C10-5C67-52EB85D5353B}"/>
          </ac:graphicFrameMkLst>
        </pc:graphicFrameChg>
        <pc:graphicFrameChg chg="modGraphic">
          <ac:chgData name="Maryam Fajobi" userId="S::mfajobi@renmoney.com::53e13e82-995a-45e4-b8e5-7833dbf10ff2" providerId="AD" clId="Web-{0E21FA5A-D58B-9504-CC26-BE669143219D}" dt="2022-07-22T06:20:33.356" v="150"/>
          <ac:graphicFrameMkLst>
            <pc:docMk/>
            <pc:sldMk cId="1634949252" sldId="1226"/>
            <ac:graphicFrameMk id="11" creationId="{3335B556-7B42-03B5-9339-31A50DA3EE28}"/>
          </ac:graphicFrameMkLst>
        </pc:graphicFrameChg>
      </pc:sldChg>
    </pc:docChg>
  </pc:docChgLst>
  <pc:docChgLst>
    <pc:chgData name="Nikolay Nikolov" userId="S::nnikolov@renmoney.com::cdfc40ec-0d21-4704-afbb-c8b613e5dfa0" providerId="AD" clId="Web-{3C544E66-8C6D-A103-A046-8709C279ED67}"/>
    <pc:docChg chg="modSld">
      <pc:chgData name="Nikolay Nikolov" userId="S::nnikolov@renmoney.com::cdfc40ec-0d21-4704-afbb-c8b613e5dfa0" providerId="AD" clId="Web-{3C544E66-8C6D-A103-A046-8709C279ED67}" dt="2022-06-16T11:31:17.341" v="114" actId="20577"/>
      <pc:docMkLst>
        <pc:docMk/>
      </pc:docMkLst>
      <pc:sldChg chg="modSp">
        <pc:chgData name="Nikolay Nikolov" userId="S::nnikolov@renmoney.com::cdfc40ec-0d21-4704-afbb-c8b613e5dfa0" providerId="AD" clId="Web-{3C544E66-8C6D-A103-A046-8709C279ED67}" dt="2022-06-16T11:31:17.341" v="114" actId="20577"/>
        <pc:sldMkLst>
          <pc:docMk/>
          <pc:sldMk cId="1046140878" sldId="1258"/>
        </pc:sldMkLst>
        <pc:spChg chg="mod">
          <ac:chgData name="Nikolay Nikolov" userId="S::nnikolov@renmoney.com::cdfc40ec-0d21-4704-afbb-c8b613e5dfa0" providerId="AD" clId="Web-{3C544E66-8C6D-A103-A046-8709C279ED67}" dt="2022-06-16T11:31:17.341" v="114" actId="20577"/>
          <ac:spMkLst>
            <pc:docMk/>
            <pc:sldMk cId="1046140878" sldId="1258"/>
            <ac:spMk id="13" creationId="{94CCB9FE-B0EC-462D-B2E7-277FDA910A40}"/>
          </ac:spMkLst>
        </pc:spChg>
      </pc:sldChg>
    </pc:docChg>
  </pc:docChgLst>
  <pc:docChgLst>
    <pc:chgData name="Maryam Fajobi" userId="S::mfajobi@renmoney.com::53e13e82-995a-45e4-b8e5-7833dbf10ff2" providerId="AD" clId="Web-{145700FF-3EE3-1398-727D-17BD29B4BB08}"/>
    <pc:docChg chg="modSld">
      <pc:chgData name="Maryam Fajobi" userId="S::mfajobi@renmoney.com::53e13e82-995a-45e4-b8e5-7833dbf10ff2" providerId="AD" clId="Web-{145700FF-3EE3-1398-727D-17BD29B4BB08}" dt="2022-06-21T09:32:21.056" v="1"/>
      <pc:docMkLst>
        <pc:docMk/>
      </pc:docMkLst>
      <pc:sldChg chg="modSp">
        <pc:chgData name="Maryam Fajobi" userId="S::mfajobi@renmoney.com::53e13e82-995a-45e4-b8e5-7833dbf10ff2" providerId="AD" clId="Web-{145700FF-3EE3-1398-727D-17BD29B4BB08}" dt="2022-06-21T09:32:21.056" v="1"/>
        <pc:sldMkLst>
          <pc:docMk/>
          <pc:sldMk cId="385151119" sldId="1267"/>
        </pc:sldMkLst>
        <pc:graphicFrameChg chg="modGraphic">
          <ac:chgData name="Maryam Fajobi" userId="S::mfajobi@renmoney.com::53e13e82-995a-45e4-b8e5-7833dbf10ff2" providerId="AD" clId="Web-{145700FF-3EE3-1398-727D-17BD29B4BB08}" dt="2022-06-21T09:32:21.056" v="1"/>
          <ac:graphicFrameMkLst>
            <pc:docMk/>
            <pc:sldMk cId="385151119" sldId="1267"/>
            <ac:graphicFrameMk id="9" creationId="{8AFD629F-6457-772E-23E8-03B56822AEE6}"/>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mfajobi\Downloads\Lite%20Loans%20Behavioral%20Analytics%20(2022-06-07).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fajobi\Downloads\Lite%20Loans%20Behavioral%20Analytics%20(2022-06-07).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fajobi\Downloads\Lite%20Loans%20Behavioral%20Analytics%20(2022-06-07).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fajobi\Downloads\Lite%20Loans%20Behavioral%20Analytics%20(2022-06-07).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10.0.10.20\NetworkShare\1.%20Active%20Projects\Lite%20loans%20sc\CA%20-%20new.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192.168.88.150\Active\Renmoney\Projects\LiteLoans%20scorecard\Final%20Model\lite%20loans%20cut%20off%2015-06-22.xlsx" TargetMode="External"/><Relationship Id="rId2" Type="http://schemas.microsoft.com/office/2011/relationships/chartColorStyle" Target="colors7.xml"/><Relationship Id="rId1" Type="http://schemas.microsoft.com/office/2011/relationships/chartStyle" Target="style7.xml"/></Relationships>
</file>

<file path=ppt/charts/_rels/chart7.xml.rels><?xml version="1.0" encoding="UTF-8" standalone="yes"?>
<Relationships xmlns="http://schemas.openxmlformats.org/package/2006/relationships"><Relationship Id="rId3" Type="http://schemas.openxmlformats.org/officeDocument/2006/relationships/oleObject" Target="file:///\\192.168.88.150\Active\Renmoney\Projects\LiteLoans%20scorecard\Final%20Model\lite%20loans%20cut%20off%2015-06-22.xlsx" TargetMode="External"/><Relationship Id="rId2" Type="http://schemas.microsoft.com/office/2011/relationships/chartColorStyle" Target="colors8.xml"/><Relationship Id="rId1" Type="http://schemas.microsoft.com/office/2011/relationships/chartStyle" Target="style8.xml"/></Relationships>
</file>

<file path=ppt/charts/_rels/chart8.xml.rels><?xml version="1.0" encoding="UTF-8" standalone="yes"?>
<Relationships xmlns="http://schemas.openxmlformats.org/package/2006/relationships"><Relationship Id="rId3" Type="http://schemas.openxmlformats.org/officeDocument/2006/relationships/oleObject" Target="file:///\\192.168.88.150\Active\Renmoney\Projects\LiteLoans%20scorecard\Final%20Model\lite%20loans%20cut%20off%2015-06-22%20v2.xlsx" TargetMode="External"/><Relationship Id="rId2" Type="http://schemas.microsoft.com/office/2011/relationships/chartColorStyle" Target="colors9.xml"/><Relationship Id="rId1" Type="http://schemas.microsoft.com/office/2011/relationships/chartStyle" Target="style9.xml"/></Relationships>
</file>

<file path=ppt/charts/_rels/chartEx1.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10.0.10.20\NetworkShare\1.%20Active%20Projects\Lite%20loans%20sc\lite%20loans%20cut%20off%2015-06-2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200" b="0" i="0" baseline="0">
                <a:effectLst/>
              </a:rPr>
              <a:t>Trend Analysis of Acceptance Rates </a:t>
            </a:r>
            <a:endParaRPr lang="en-US" sz="1200">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r>
              <a:rPr lang="en-US"/>
              <a:t> </a:t>
            </a:r>
          </a:p>
        </c:rich>
      </c:tx>
      <c:layout>
        <c:manualLayout>
          <c:xMode val="edge"/>
          <c:yMode val="edge"/>
          <c:x val="0.47693094895453259"/>
          <c:y val="6.0185185185185182E-2"/>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barChart>
        <c:barDir val="col"/>
        <c:grouping val="clustered"/>
        <c:varyColors val="0"/>
        <c:ser>
          <c:idx val="3"/>
          <c:order val="3"/>
          <c:tx>
            <c:strRef>
              <c:f>Summary!$E$5</c:f>
              <c:strCache>
                <c:ptCount val="1"/>
                <c:pt idx="0">
                  <c:v>Total.Applications</c:v>
                </c:pt>
              </c:strCache>
            </c:strRef>
          </c:tx>
          <c:spPr>
            <a:solidFill>
              <a:schemeClr val="accent4"/>
            </a:solidFill>
            <a:ln>
              <a:noFill/>
            </a:ln>
            <a:effectLst/>
          </c:spPr>
          <c:invertIfNegative val="0"/>
          <c:cat>
            <c:numRef>
              <c:f>Summary!$A$6:$A$15</c:f>
              <c:numCache>
                <c:formatCode>mmm\-yy</c:formatCode>
                <c:ptCount val="10"/>
                <c:pt idx="0">
                  <c:v>44256</c:v>
                </c:pt>
                <c:pt idx="1">
                  <c:v>44287</c:v>
                </c:pt>
                <c:pt idx="2">
                  <c:v>44317</c:v>
                </c:pt>
                <c:pt idx="3">
                  <c:v>44348</c:v>
                </c:pt>
                <c:pt idx="4">
                  <c:v>44378</c:v>
                </c:pt>
                <c:pt idx="5">
                  <c:v>44409</c:v>
                </c:pt>
                <c:pt idx="6">
                  <c:v>44440</c:v>
                </c:pt>
                <c:pt idx="7">
                  <c:v>44470</c:v>
                </c:pt>
                <c:pt idx="8">
                  <c:v>44501</c:v>
                </c:pt>
                <c:pt idx="9">
                  <c:v>44531</c:v>
                </c:pt>
              </c:numCache>
            </c:numRef>
          </c:cat>
          <c:val>
            <c:numRef>
              <c:f>Summary!$E$6:$E$15</c:f>
              <c:numCache>
                <c:formatCode>General</c:formatCode>
                <c:ptCount val="10"/>
                <c:pt idx="0">
                  <c:v>7636</c:v>
                </c:pt>
                <c:pt idx="1">
                  <c:v>8292</c:v>
                </c:pt>
                <c:pt idx="2">
                  <c:v>12074</c:v>
                </c:pt>
                <c:pt idx="3">
                  <c:v>14975</c:v>
                </c:pt>
                <c:pt idx="4">
                  <c:v>12379</c:v>
                </c:pt>
                <c:pt idx="5">
                  <c:v>16433</c:v>
                </c:pt>
                <c:pt idx="6">
                  <c:v>19331</c:v>
                </c:pt>
                <c:pt idx="7">
                  <c:v>17264</c:v>
                </c:pt>
                <c:pt idx="8">
                  <c:v>17010</c:v>
                </c:pt>
                <c:pt idx="9">
                  <c:v>15750</c:v>
                </c:pt>
              </c:numCache>
            </c:numRef>
          </c:val>
          <c:extLst>
            <c:ext xmlns:c16="http://schemas.microsoft.com/office/drawing/2014/chart" uri="{C3380CC4-5D6E-409C-BE32-E72D297353CC}">
              <c16:uniqueId val="{00000000-001A-453B-82F5-582C4EA754C6}"/>
            </c:ext>
          </c:extLst>
        </c:ser>
        <c:dLbls>
          <c:showLegendKey val="0"/>
          <c:showVal val="0"/>
          <c:showCatName val="0"/>
          <c:showSerName val="0"/>
          <c:showPercent val="0"/>
          <c:showBubbleSize val="0"/>
        </c:dLbls>
        <c:gapWidth val="219"/>
        <c:overlap val="-27"/>
        <c:axId val="653308920"/>
        <c:axId val="653312856"/>
        <c:extLst>
          <c:ext xmlns:c15="http://schemas.microsoft.com/office/drawing/2012/chart" uri="{02D57815-91ED-43cb-92C2-25804820EDAC}">
            <c15:filteredBarSeries>
              <c15:ser>
                <c:idx val="0"/>
                <c:order val="0"/>
                <c:tx>
                  <c:strRef>
                    <c:extLst>
                      <c:ext uri="{02D57815-91ED-43cb-92C2-25804820EDAC}">
                        <c15:formulaRef>
                          <c15:sqref>Summary!$B$5</c15:sqref>
                        </c15:formulaRef>
                      </c:ext>
                    </c:extLst>
                    <c:strCache>
                      <c:ptCount val="1"/>
                      <c:pt idx="0">
                        <c:v>Accept</c:v>
                      </c:pt>
                    </c:strCache>
                  </c:strRef>
                </c:tx>
                <c:spPr>
                  <a:solidFill>
                    <a:schemeClr val="accent1"/>
                  </a:solidFill>
                  <a:ln>
                    <a:noFill/>
                  </a:ln>
                  <a:effectLst/>
                </c:spPr>
                <c:invertIfNegative val="0"/>
                <c:cat>
                  <c:numRef>
                    <c:extLst>
                      <c:ext uri="{02D57815-91ED-43cb-92C2-25804820EDAC}">
                        <c15:formulaRef>
                          <c15:sqref>Summary!$A$6:$A$15</c15:sqref>
                        </c15:formulaRef>
                      </c:ext>
                    </c:extLst>
                    <c:numCache>
                      <c:formatCode>mmm\-yy</c:formatCode>
                      <c:ptCount val="10"/>
                      <c:pt idx="0">
                        <c:v>44256</c:v>
                      </c:pt>
                      <c:pt idx="1">
                        <c:v>44287</c:v>
                      </c:pt>
                      <c:pt idx="2">
                        <c:v>44317</c:v>
                      </c:pt>
                      <c:pt idx="3">
                        <c:v>44348</c:v>
                      </c:pt>
                      <c:pt idx="4">
                        <c:v>44378</c:v>
                      </c:pt>
                      <c:pt idx="5">
                        <c:v>44409</c:v>
                      </c:pt>
                      <c:pt idx="6">
                        <c:v>44440</c:v>
                      </c:pt>
                      <c:pt idx="7">
                        <c:v>44470</c:v>
                      </c:pt>
                      <c:pt idx="8">
                        <c:v>44501</c:v>
                      </c:pt>
                      <c:pt idx="9">
                        <c:v>44531</c:v>
                      </c:pt>
                    </c:numCache>
                  </c:numRef>
                </c:cat>
                <c:val>
                  <c:numRef>
                    <c:extLst>
                      <c:ext uri="{02D57815-91ED-43cb-92C2-25804820EDAC}">
                        <c15:formulaRef>
                          <c15:sqref>Summary!$B$6:$B$14</c15:sqref>
                        </c15:formulaRef>
                      </c:ext>
                    </c:extLst>
                    <c:numCache>
                      <c:formatCode>General</c:formatCode>
                      <c:ptCount val="9"/>
                      <c:pt idx="0">
                        <c:v>6683</c:v>
                      </c:pt>
                      <c:pt idx="1">
                        <c:v>7896</c:v>
                      </c:pt>
                      <c:pt idx="2">
                        <c:v>11723</c:v>
                      </c:pt>
                      <c:pt idx="3">
                        <c:v>14570</c:v>
                      </c:pt>
                      <c:pt idx="4">
                        <c:v>12203</c:v>
                      </c:pt>
                      <c:pt idx="5">
                        <c:v>16100</c:v>
                      </c:pt>
                      <c:pt idx="6">
                        <c:v>18932</c:v>
                      </c:pt>
                      <c:pt idx="7">
                        <c:v>16864</c:v>
                      </c:pt>
                      <c:pt idx="8">
                        <c:v>16656</c:v>
                      </c:pt>
                    </c:numCache>
                  </c:numRef>
                </c:val>
                <c:extLst>
                  <c:ext xmlns:c16="http://schemas.microsoft.com/office/drawing/2014/chart" uri="{C3380CC4-5D6E-409C-BE32-E72D297353CC}">
                    <c16:uniqueId val="{0000000D-001A-453B-82F5-582C4EA754C6}"/>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Summary!$C$5</c15:sqref>
                        </c15:formulaRef>
                      </c:ext>
                    </c:extLst>
                    <c:strCache>
                      <c:ptCount val="1"/>
                      <c:pt idx="0">
                        <c:v>Decline - Low Score</c:v>
                      </c:pt>
                    </c:strCache>
                  </c:strRef>
                </c:tx>
                <c:spPr>
                  <a:solidFill>
                    <a:schemeClr val="accent2"/>
                  </a:solidFill>
                  <a:ln>
                    <a:noFill/>
                  </a:ln>
                  <a:effectLst/>
                </c:spPr>
                <c:invertIfNegative val="0"/>
                <c:cat>
                  <c:numRef>
                    <c:extLst xmlns:c15="http://schemas.microsoft.com/office/drawing/2012/chart">
                      <c:ext xmlns:c15="http://schemas.microsoft.com/office/drawing/2012/chart" uri="{02D57815-91ED-43cb-92C2-25804820EDAC}">
                        <c15:formulaRef>
                          <c15:sqref>Summary!$A$6:$A$15</c15:sqref>
                        </c15:formulaRef>
                      </c:ext>
                    </c:extLst>
                    <c:numCache>
                      <c:formatCode>mmm\-yy</c:formatCode>
                      <c:ptCount val="10"/>
                      <c:pt idx="0">
                        <c:v>44256</c:v>
                      </c:pt>
                      <c:pt idx="1">
                        <c:v>44287</c:v>
                      </c:pt>
                      <c:pt idx="2">
                        <c:v>44317</c:v>
                      </c:pt>
                      <c:pt idx="3">
                        <c:v>44348</c:v>
                      </c:pt>
                      <c:pt idx="4">
                        <c:v>44378</c:v>
                      </c:pt>
                      <c:pt idx="5">
                        <c:v>44409</c:v>
                      </c:pt>
                      <c:pt idx="6">
                        <c:v>44440</c:v>
                      </c:pt>
                      <c:pt idx="7">
                        <c:v>44470</c:v>
                      </c:pt>
                      <c:pt idx="8">
                        <c:v>44501</c:v>
                      </c:pt>
                      <c:pt idx="9">
                        <c:v>44531</c:v>
                      </c:pt>
                    </c:numCache>
                  </c:numRef>
                </c:cat>
                <c:val>
                  <c:numRef>
                    <c:extLst xmlns:c15="http://schemas.microsoft.com/office/drawing/2012/chart">
                      <c:ext xmlns:c15="http://schemas.microsoft.com/office/drawing/2012/chart" uri="{02D57815-91ED-43cb-92C2-25804820EDAC}">
                        <c15:formulaRef>
                          <c15:sqref>Summary!$C$6:$C$14</c15:sqref>
                        </c15:formulaRef>
                      </c:ext>
                    </c:extLst>
                    <c:numCache>
                      <c:formatCode>General</c:formatCode>
                      <c:ptCount val="9"/>
                      <c:pt idx="0">
                        <c:v>34</c:v>
                      </c:pt>
                      <c:pt idx="1">
                        <c:v>40</c:v>
                      </c:pt>
                      <c:pt idx="2">
                        <c:v>0</c:v>
                      </c:pt>
                      <c:pt idx="3">
                        <c:v>0</c:v>
                      </c:pt>
                      <c:pt idx="4">
                        <c:v>0</c:v>
                      </c:pt>
                      <c:pt idx="5">
                        <c:v>0</c:v>
                      </c:pt>
                      <c:pt idx="6">
                        <c:v>0</c:v>
                      </c:pt>
                      <c:pt idx="7">
                        <c:v>0</c:v>
                      </c:pt>
                      <c:pt idx="8">
                        <c:v>0</c:v>
                      </c:pt>
                    </c:numCache>
                  </c:numRef>
                </c:val>
                <c:extLst xmlns:c15="http://schemas.microsoft.com/office/drawing/2012/chart">
                  <c:ext xmlns:c16="http://schemas.microsoft.com/office/drawing/2014/chart" uri="{C3380CC4-5D6E-409C-BE32-E72D297353CC}">
                    <c16:uniqueId val="{0000000E-001A-453B-82F5-582C4EA754C6}"/>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Summary!$D$5</c15:sqref>
                        </c15:formulaRef>
                      </c:ext>
                    </c:extLst>
                    <c:strCache>
                      <c:ptCount val="1"/>
                      <c:pt idx="0">
                        <c:v>Decline - Policy Decline</c:v>
                      </c:pt>
                    </c:strCache>
                  </c:strRef>
                </c:tx>
                <c:spPr>
                  <a:solidFill>
                    <a:schemeClr val="accent3"/>
                  </a:solidFill>
                  <a:ln>
                    <a:noFill/>
                  </a:ln>
                  <a:effectLst/>
                </c:spPr>
                <c:invertIfNegative val="0"/>
                <c:cat>
                  <c:numRef>
                    <c:extLst xmlns:c15="http://schemas.microsoft.com/office/drawing/2012/chart">
                      <c:ext xmlns:c15="http://schemas.microsoft.com/office/drawing/2012/chart" uri="{02D57815-91ED-43cb-92C2-25804820EDAC}">
                        <c15:formulaRef>
                          <c15:sqref>Summary!$A$6:$A$15</c15:sqref>
                        </c15:formulaRef>
                      </c:ext>
                    </c:extLst>
                    <c:numCache>
                      <c:formatCode>mmm\-yy</c:formatCode>
                      <c:ptCount val="10"/>
                      <c:pt idx="0">
                        <c:v>44256</c:v>
                      </c:pt>
                      <c:pt idx="1">
                        <c:v>44287</c:v>
                      </c:pt>
                      <c:pt idx="2">
                        <c:v>44317</c:v>
                      </c:pt>
                      <c:pt idx="3">
                        <c:v>44348</c:v>
                      </c:pt>
                      <c:pt idx="4">
                        <c:v>44378</c:v>
                      </c:pt>
                      <c:pt idx="5">
                        <c:v>44409</c:v>
                      </c:pt>
                      <c:pt idx="6">
                        <c:v>44440</c:v>
                      </c:pt>
                      <c:pt idx="7">
                        <c:v>44470</c:v>
                      </c:pt>
                      <c:pt idx="8">
                        <c:v>44501</c:v>
                      </c:pt>
                      <c:pt idx="9">
                        <c:v>44531</c:v>
                      </c:pt>
                    </c:numCache>
                  </c:numRef>
                </c:cat>
                <c:val>
                  <c:numRef>
                    <c:extLst xmlns:c15="http://schemas.microsoft.com/office/drawing/2012/chart">
                      <c:ext xmlns:c15="http://schemas.microsoft.com/office/drawing/2012/chart" uri="{02D57815-91ED-43cb-92C2-25804820EDAC}">
                        <c15:formulaRef>
                          <c15:sqref>Summary!$D$6:$D$14</c15:sqref>
                        </c15:formulaRef>
                      </c:ext>
                    </c:extLst>
                    <c:numCache>
                      <c:formatCode>General</c:formatCode>
                      <c:ptCount val="9"/>
                      <c:pt idx="0">
                        <c:v>919</c:v>
                      </c:pt>
                      <c:pt idx="1">
                        <c:v>356</c:v>
                      </c:pt>
                      <c:pt idx="2">
                        <c:v>351</c:v>
                      </c:pt>
                      <c:pt idx="3">
                        <c:v>405</c:v>
                      </c:pt>
                      <c:pt idx="4">
                        <c:v>178</c:v>
                      </c:pt>
                      <c:pt idx="5">
                        <c:v>334</c:v>
                      </c:pt>
                      <c:pt idx="6">
                        <c:v>399</c:v>
                      </c:pt>
                      <c:pt idx="7">
                        <c:v>400</c:v>
                      </c:pt>
                      <c:pt idx="8">
                        <c:v>359</c:v>
                      </c:pt>
                    </c:numCache>
                  </c:numRef>
                </c:val>
                <c:extLst xmlns:c15="http://schemas.microsoft.com/office/drawing/2012/chart">
                  <c:ext xmlns:c16="http://schemas.microsoft.com/office/drawing/2014/chart" uri="{C3380CC4-5D6E-409C-BE32-E72D297353CC}">
                    <c16:uniqueId val="{0000000F-001A-453B-82F5-582C4EA754C6}"/>
                  </c:ext>
                </c:extLst>
              </c15:ser>
            </c15:filteredBarSeries>
            <c15:filteredBarSeries>
              <c15:ser>
                <c:idx val="4"/>
                <c:order val="5"/>
                <c:tx>
                  <c:strRef>
                    <c:extLst xmlns:c15="http://schemas.microsoft.com/office/drawing/2012/chart">
                      <c:ext xmlns:c15="http://schemas.microsoft.com/office/drawing/2012/chart" uri="{02D57815-91ED-43cb-92C2-25804820EDAC}">
                        <c15:formulaRef>
                          <c15:sqref>Summary!$F$5</c15:sqref>
                        </c15:formulaRef>
                      </c:ext>
                    </c:extLst>
                    <c:strCache>
                      <c:ptCount val="1"/>
                      <c:pt idx="0">
                        <c:v>Total.Disbursed</c:v>
                      </c:pt>
                    </c:strCache>
                  </c:strRef>
                </c:tx>
                <c:spPr>
                  <a:solidFill>
                    <a:schemeClr val="accent5"/>
                  </a:solidFill>
                  <a:ln>
                    <a:noFill/>
                  </a:ln>
                  <a:effectLst/>
                </c:spPr>
                <c:invertIfNegative val="0"/>
                <c:cat>
                  <c:numRef>
                    <c:extLst xmlns:c15="http://schemas.microsoft.com/office/drawing/2012/chart">
                      <c:ext xmlns:c15="http://schemas.microsoft.com/office/drawing/2012/chart" uri="{02D57815-91ED-43cb-92C2-25804820EDAC}">
                        <c15:formulaRef>
                          <c15:sqref>Summary!$A$6:$A$15</c15:sqref>
                        </c15:formulaRef>
                      </c:ext>
                    </c:extLst>
                    <c:numCache>
                      <c:formatCode>mmm\-yy</c:formatCode>
                      <c:ptCount val="10"/>
                      <c:pt idx="0">
                        <c:v>44256</c:v>
                      </c:pt>
                      <c:pt idx="1">
                        <c:v>44287</c:v>
                      </c:pt>
                      <c:pt idx="2">
                        <c:v>44317</c:v>
                      </c:pt>
                      <c:pt idx="3">
                        <c:v>44348</c:v>
                      </c:pt>
                      <c:pt idx="4">
                        <c:v>44378</c:v>
                      </c:pt>
                      <c:pt idx="5">
                        <c:v>44409</c:v>
                      </c:pt>
                      <c:pt idx="6">
                        <c:v>44440</c:v>
                      </c:pt>
                      <c:pt idx="7">
                        <c:v>44470</c:v>
                      </c:pt>
                      <c:pt idx="8">
                        <c:v>44501</c:v>
                      </c:pt>
                      <c:pt idx="9">
                        <c:v>44531</c:v>
                      </c:pt>
                    </c:numCache>
                  </c:numRef>
                </c:cat>
                <c:val>
                  <c:numRef>
                    <c:extLst xmlns:c15="http://schemas.microsoft.com/office/drawing/2012/chart">
                      <c:ext xmlns:c15="http://schemas.microsoft.com/office/drawing/2012/chart" uri="{02D57815-91ED-43cb-92C2-25804820EDAC}">
                        <c15:formulaRef>
                          <c15:sqref>Summary!$F$6:$F$14</c15:sqref>
                        </c15:formulaRef>
                      </c:ext>
                    </c:extLst>
                    <c:numCache>
                      <c:formatCode>General</c:formatCode>
                      <c:ptCount val="9"/>
                      <c:pt idx="0">
                        <c:v>529</c:v>
                      </c:pt>
                      <c:pt idx="1">
                        <c:v>468</c:v>
                      </c:pt>
                      <c:pt idx="2">
                        <c:v>488</c:v>
                      </c:pt>
                      <c:pt idx="3">
                        <c:v>461</c:v>
                      </c:pt>
                      <c:pt idx="4">
                        <c:v>267</c:v>
                      </c:pt>
                      <c:pt idx="5">
                        <c:v>665</c:v>
                      </c:pt>
                      <c:pt idx="6">
                        <c:v>236</c:v>
                      </c:pt>
                      <c:pt idx="7">
                        <c:v>675</c:v>
                      </c:pt>
                      <c:pt idx="8">
                        <c:v>678</c:v>
                      </c:pt>
                    </c:numCache>
                  </c:numRef>
                </c:val>
                <c:extLst xmlns:c15="http://schemas.microsoft.com/office/drawing/2012/chart">
                  <c:ext xmlns:c16="http://schemas.microsoft.com/office/drawing/2014/chart" uri="{C3380CC4-5D6E-409C-BE32-E72D297353CC}">
                    <c16:uniqueId val="{00000010-001A-453B-82F5-582C4EA754C6}"/>
                  </c:ext>
                </c:extLst>
              </c15:ser>
            </c15:filteredBarSeries>
          </c:ext>
        </c:extLst>
      </c:barChart>
      <c:lineChart>
        <c:grouping val="standard"/>
        <c:varyColors val="0"/>
        <c:ser>
          <c:idx val="5"/>
          <c:order val="4"/>
          <c:tx>
            <c:strRef>
              <c:f>Summary!$G$5</c:f>
              <c:strCache>
                <c:ptCount val="1"/>
                <c:pt idx="0">
                  <c:v>Accept.Rates</c:v>
                </c:pt>
              </c:strCache>
            </c:strRef>
          </c:tx>
          <c:spPr>
            <a:ln w="28575" cap="rnd">
              <a:solidFill>
                <a:schemeClr val="accent6"/>
              </a:solidFill>
              <a:round/>
            </a:ln>
            <a:effectLst/>
          </c:spPr>
          <c:marker>
            <c:symbol val="none"/>
          </c:marker>
          <c:dLbls>
            <c:dLbl>
              <c:idx val="0"/>
              <c:layout>
                <c:manualLayout>
                  <c:x val="-2.5583212756868732E-2"/>
                  <c:y val="-3.815714900271088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01A-453B-82F5-582C4EA754C6}"/>
                </c:ext>
              </c:extLst>
            </c:dLbl>
            <c:dLbl>
              <c:idx val="1"/>
              <c:layout>
                <c:manualLayout>
                  <c:x val="-2.5583212756868718E-2"/>
                  <c:y val="-3.815714900271088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01A-453B-82F5-582C4EA754C6}"/>
                </c:ext>
              </c:extLst>
            </c:dLbl>
            <c:dLbl>
              <c:idx val="2"/>
              <c:layout>
                <c:manualLayout>
                  <c:x val="-2.984708154968017E-2"/>
                  <c:y val="-4.162598073023007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01A-453B-82F5-582C4EA754C6}"/>
                </c:ext>
              </c:extLst>
            </c:dLbl>
            <c:dLbl>
              <c:idx val="3"/>
              <c:layout>
                <c:manualLayout>
                  <c:x val="-2.5583212756868718E-2"/>
                  <c:y val="-4.509481245774921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001A-453B-82F5-582C4EA754C6}"/>
                </c:ext>
              </c:extLst>
            </c:dLbl>
            <c:dLbl>
              <c:idx val="4"/>
              <c:layout>
                <c:manualLayout>
                  <c:x val="-2.2740633561661082E-2"/>
                  <c:y val="-4.16259807302300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01A-453B-82F5-582C4EA754C6}"/>
                </c:ext>
              </c:extLst>
            </c:dLbl>
            <c:dLbl>
              <c:idx val="5"/>
              <c:layout>
                <c:manualLayout>
                  <c:x val="-2.2740633561661186E-2"/>
                  <c:y val="-2.775065382015336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01A-453B-82F5-582C4EA754C6}"/>
                </c:ext>
              </c:extLst>
            </c:dLbl>
            <c:dLbl>
              <c:idx val="6"/>
              <c:layout>
                <c:manualLayout>
                  <c:x val="-2.8425791952076354E-2"/>
                  <c:y val="-4.856364418526845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001A-453B-82F5-582C4EA754C6}"/>
                </c:ext>
              </c:extLst>
            </c:dLbl>
            <c:dLbl>
              <c:idx val="7"/>
              <c:layout>
                <c:manualLayout>
                  <c:x val="-2.8425791952076458E-2"/>
                  <c:y val="-4.509481245774921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001A-453B-82F5-582C4EA754C6}"/>
                </c:ext>
              </c:extLst>
            </c:dLbl>
            <c:dLbl>
              <c:idx val="8"/>
              <c:layout>
                <c:manualLayout>
                  <c:x val="-2.8425791952076354E-2"/>
                  <c:y val="-4.509481245774921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001A-453B-82F5-582C4EA754C6}"/>
                </c:ext>
              </c:extLst>
            </c:dLbl>
            <c:dLbl>
              <c:idx val="9"/>
              <c:layout>
                <c:manualLayout>
                  <c:x val="-2.8425791952076458E-2"/>
                  <c:y val="-4.162598073023007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001A-453B-82F5-582C4EA754C6}"/>
                </c:ext>
              </c:extLst>
            </c:dLbl>
            <c:dLbl>
              <c:idx val="10"/>
              <c:layout>
                <c:manualLayout>
                  <c:x val="-2.2740633561661082E-2"/>
                  <c:y val="-3.121948554767256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001A-453B-82F5-582C4EA754C6}"/>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Summary!$A$6:$A$14</c:f>
              <c:numCache>
                <c:formatCode>mmm\-yy</c:formatCode>
                <c:ptCount val="9"/>
                <c:pt idx="0">
                  <c:v>44256</c:v>
                </c:pt>
                <c:pt idx="1">
                  <c:v>44287</c:v>
                </c:pt>
                <c:pt idx="2">
                  <c:v>44317</c:v>
                </c:pt>
                <c:pt idx="3">
                  <c:v>44348</c:v>
                </c:pt>
                <c:pt idx="4">
                  <c:v>44378</c:v>
                </c:pt>
                <c:pt idx="5">
                  <c:v>44409</c:v>
                </c:pt>
                <c:pt idx="6">
                  <c:v>44440</c:v>
                </c:pt>
                <c:pt idx="7">
                  <c:v>44470</c:v>
                </c:pt>
                <c:pt idx="8">
                  <c:v>44501</c:v>
                </c:pt>
              </c:numCache>
            </c:numRef>
          </c:cat>
          <c:val>
            <c:numRef>
              <c:f>Summary!$G$6:$G$15</c:f>
              <c:numCache>
                <c:formatCode>0%</c:formatCode>
                <c:ptCount val="10"/>
                <c:pt idx="0">
                  <c:v>0.87519643792561497</c:v>
                </c:pt>
                <c:pt idx="1">
                  <c:v>0.95224312590448601</c:v>
                </c:pt>
                <c:pt idx="2">
                  <c:v>0.97092926950472003</c:v>
                </c:pt>
                <c:pt idx="3">
                  <c:v>0.97295492487479096</c:v>
                </c:pt>
                <c:pt idx="4">
                  <c:v>0.985623132218722</c:v>
                </c:pt>
                <c:pt idx="5">
                  <c:v>0.97967628088110004</c:v>
                </c:pt>
                <c:pt idx="6">
                  <c:v>0.97935957788008898</c:v>
                </c:pt>
                <c:pt idx="7">
                  <c:v>0.97683039851714504</c:v>
                </c:pt>
                <c:pt idx="8">
                  <c:v>0.978900969732588</c:v>
                </c:pt>
                <c:pt idx="9">
                  <c:v>0.98032870105971104</c:v>
                </c:pt>
              </c:numCache>
            </c:numRef>
          </c:val>
          <c:smooth val="0"/>
          <c:extLst>
            <c:ext xmlns:c16="http://schemas.microsoft.com/office/drawing/2014/chart" uri="{C3380CC4-5D6E-409C-BE32-E72D297353CC}">
              <c16:uniqueId val="{0000000C-001A-453B-82F5-582C4EA754C6}"/>
            </c:ext>
          </c:extLst>
        </c:ser>
        <c:dLbls>
          <c:showLegendKey val="0"/>
          <c:showVal val="0"/>
          <c:showCatName val="0"/>
          <c:showSerName val="0"/>
          <c:showPercent val="0"/>
          <c:showBubbleSize val="0"/>
        </c:dLbls>
        <c:marker val="1"/>
        <c:smooth val="0"/>
        <c:axId val="653317448"/>
        <c:axId val="653315152"/>
      </c:lineChart>
      <c:dateAx>
        <c:axId val="653308920"/>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3312856"/>
        <c:crosses val="autoZero"/>
        <c:auto val="1"/>
        <c:lblOffset val="100"/>
        <c:baseTimeUnit val="months"/>
      </c:dateAx>
      <c:valAx>
        <c:axId val="653312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3308920"/>
        <c:crosses val="autoZero"/>
        <c:crossBetween val="between"/>
      </c:valAx>
      <c:valAx>
        <c:axId val="653315152"/>
        <c:scaling>
          <c:orientation val="minMax"/>
        </c:scaling>
        <c:delete val="0"/>
        <c:axPos val="r"/>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3317448"/>
        <c:crosses val="max"/>
        <c:crossBetween val="between"/>
      </c:valAx>
      <c:dateAx>
        <c:axId val="653317448"/>
        <c:scaling>
          <c:orientation val="minMax"/>
        </c:scaling>
        <c:delete val="1"/>
        <c:axPos val="b"/>
        <c:numFmt formatCode="mmm\-yy" sourceLinked="1"/>
        <c:majorTickMark val="out"/>
        <c:minorTickMark val="none"/>
        <c:tickLblPos val="nextTo"/>
        <c:crossAx val="653315152"/>
        <c:crosses val="autoZero"/>
        <c:auto val="1"/>
        <c:lblOffset val="100"/>
        <c:baseTimeUnit val="months"/>
      </c:date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200" b="0" i="0" baseline="0">
                <a:effectLst/>
              </a:rPr>
              <a:t>Trend Analysis of Take-Up Rates </a:t>
            </a:r>
            <a:endParaRPr lang="en-US" sz="1200">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barChart>
        <c:barDir val="col"/>
        <c:grouping val="clustered"/>
        <c:varyColors val="0"/>
        <c:ser>
          <c:idx val="3"/>
          <c:order val="3"/>
          <c:tx>
            <c:strRef>
              <c:f>Summary!$E$5</c:f>
              <c:strCache>
                <c:ptCount val="1"/>
                <c:pt idx="0">
                  <c:v>Total.Applications</c:v>
                </c:pt>
              </c:strCache>
            </c:strRef>
          </c:tx>
          <c:spPr>
            <a:solidFill>
              <a:schemeClr val="accent4"/>
            </a:solidFill>
            <a:ln>
              <a:noFill/>
            </a:ln>
            <a:effectLst/>
          </c:spPr>
          <c:invertIfNegative val="0"/>
          <c:cat>
            <c:numRef>
              <c:f>Summary!$A$6:$A$15</c:f>
              <c:numCache>
                <c:formatCode>mmm\-yy</c:formatCode>
                <c:ptCount val="10"/>
                <c:pt idx="0">
                  <c:v>44256</c:v>
                </c:pt>
                <c:pt idx="1">
                  <c:v>44287</c:v>
                </c:pt>
                <c:pt idx="2">
                  <c:v>44317</c:v>
                </c:pt>
                <c:pt idx="3">
                  <c:v>44348</c:v>
                </c:pt>
                <c:pt idx="4">
                  <c:v>44378</c:v>
                </c:pt>
                <c:pt idx="5">
                  <c:v>44409</c:v>
                </c:pt>
                <c:pt idx="6">
                  <c:v>44440</c:v>
                </c:pt>
                <c:pt idx="7">
                  <c:v>44470</c:v>
                </c:pt>
                <c:pt idx="8">
                  <c:v>44501</c:v>
                </c:pt>
                <c:pt idx="9">
                  <c:v>44531</c:v>
                </c:pt>
              </c:numCache>
            </c:numRef>
          </c:cat>
          <c:val>
            <c:numRef>
              <c:f>Summary!$E$6:$E$15</c:f>
              <c:numCache>
                <c:formatCode>General</c:formatCode>
                <c:ptCount val="10"/>
                <c:pt idx="0">
                  <c:v>7636</c:v>
                </c:pt>
                <c:pt idx="1">
                  <c:v>8292</c:v>
                </c:pt>
                <c:pt idx="2">
                  <c:v>12074</c:v>
                </c:pt>
                <c:pt idx="3">
                  <c:v>14975</c:v>
                </c:pt>
                <c:pt idx="4">
                  <c:v>12379</c:v>
                </c:pt>
                <c:pt idx="5">
                  <c:v>16433</c:v>
                </c:pt>
                <c:pt idx="6">
                  <c:v>19331</c:v>
                </c:pt>
                <c:pt idx="7">
                  <c:v>17264</c:v>
                </c:pt>
                <c:pt idx="8">
                  <c:v>17010</c:v>
                </c:pt>
                <c:pt idx="9">
                  <c:v>15750</c:v>
                </c:pt>
              </c:numCache>
            </c:numRef>
          </c:val>
          <c:extLst>
            <c:ext xmlns:c16="http://schemas.microsoft.com/office/drawing/2014/chart" uri="{C3380CC4-5D6E-409C-BE32-E72D297353CC}">
              <c16:uniqueId val="{00000000-8721-4345-A60D-6EA2EBEDBA40}"/>
            </c:ext>
          </c:extLst>
        </c:ser>
        <c:dLbls>
          <c:showLegendKey val="0"/>
          <c:showVal val="0"/>
          <c:showCatName val="0"/>
          <c:showSerName val="0"/>
          <c:showPercent val="0"/>
          <c:showBubbleSize val="0"/>
        </c:dLbls>
        <c:gapWidth val="219"/>
        <c:overlap val="-27"/>
        <c:axId val="653310888"/>
        <c:axId val="653314168"/>
        <c:extLst>
          <c:ext xmlns:c15="http://schemas.microsoft.com/office/drawing/2012/chart" uri="{02D57815-91ED-43cb-92C2-25804820EDAC}">
            <c15:filteredBarSeries>
              <c15:ser>
                <c:idx val="0"/>
                <c:order val="0"/>
                <c:tx>
                  <c:strRef>
                    <c:extLst>
                      <c:ext uri="{02D57815-91ED-43cb-92C2-25804820EDAC}">
                        <c15:formulaRef>
                          <c15:sqref>Summary!$B$5</c15:sqref>
                        </c15:formulaRef>
                      </c:ext>
                    </c:extLst>
                    <c:strCache>
                      <c:ptCount val="1"/>
                      <c:pt idx="0">
                        <c:v>Accept</c:v>
                      </c:pt>
                    </c:strCache>
                  </c:strRef>
                </c:tx>
                <c:spPr>
                  <a:solidFill>
                    <a:schemeClr val="accent1"/>
                  </a:solidFill>
                  <a:ln>
                    <a:noFill/>
                  </a:ln>
                  <a:effectLst/>
                </c:spPr>
                <c:invertIfNegative val="0"/>
                <c:cat>
                  <c:numRef>
                    <c:extLst>
                      <c:ext uri="{02D57815-91ED-43cb-92C2-25804820EDAC}">
                        <c15:formulaRef>
                          <c15:sqref>Summary!$A$6:$A$15</c15:sqref>
                        </c15:formulaRef>
                      </c:ext>
                    </c:extLst>
                    <c:numCache>
                      <c:formatCode>mmm\-yy</c:formatCode>
                      <c:ptCount val="10"/>
                      <c:pt idx="0">
                        <c:v>44256</c:v>
                      </c:pt>
                      <c:pt idx="1">
                        <c:v>44287</c:v>
                      </c:pt>
                      <c:pt idx="2">
                        <c:v>44317</c:v>
                      </c:pt>
                      <c:pt idx="3">
                        <c:v>44348</c:v>
                      </c:pt>
                      <c:pt idx="4">
                        <c:v>44378</c:v>
                      </c:pt>
                      <c:pt idx="5">
                        <c:v>44409</c:v>
                      </c:pt>
                      <c:pt idx="6">
                        <c:v>44440</c:v>
                      </c:pt>
                      <c:pt idx="7">
                        <c:v>44470</c:v>
                      </c:pt>
                      <c:pt idx="8">
                        <c:v>44501</c:v>
                      </c:pt>
                      <c:pt idx="9">
                        <c:v>44531</c:v>
                      </c:pt>
                    </c:numCache>
                  </c:numRef>
                </c:cat>
                <c:val>
                  <c:numRef>
                    <c:extLst>
                      <c:ext uri="{02D57815-91ED-43cb-92C2-25804820EDAC}">
                        <c15:formulaRef>
                          <c15:sqref>Summary!$B$6:$B$14</c15:sqref>
                        </c15:formulaRef>
                      </c:ext>
                    </c:extLst>
                    <c:numCache>
                      <c:formatCode>General</c:formatCode>
                      <c:ptCount val="9"/>
                      <c:pt idx="0">
                        <c:v>6683</c:v>
                      </c:pt>
                      <c:pt idx="1">
                        <c:v>7896</c:v>
                      </c:pt>
                      <c:pt idx="2">
                        <c:v>11723</c:v>
                      </c:pt>
                      <c:pt idx="3">
                        <c:v>14570</c:v>
                      </c:pt>
                      <c:pt idx="4">
                        <c:v>12203</c:v>
                      </c:pt>
                      <c:pt idx="5">
                        <c:v>16100</c:v>
                      </c:pt>
                      <c:pt idx="6">
                        <c:v>18932</c:v>
                      </c:pt>
                      <c:pt idx="7">
                        <c:v>16864</c:v>
                      </c:pt>
                      <c:pt idx="8">
                        <c:v>16656</c:v>
                      </c:pt>
                    </c:numCache>
                  </c:numRef>
                </c:val>
                <c:extLst>
                  <c:ext xmlns:c16="http://schemas.microsoft.com/office/drawing/2014/chart" uri="{C3380CC4-5D6E-409C-BE32-E72D297353CC}">
                    <c16:uniqueId val="{00000002-8721-4345-A60D-6EA2EBEDBA40}"/>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Summary!$C$5</c15:sqref>
                        </c15:formulaRef>
                      </c:ext>
                    </c:extLst>
                    <c:strCache>
                      <c:ptCount val="1"/>
                      <c:pt idx="0">
                        <c:v>Decline - Low Score</c:v>
                      </c:pt>
                    </c:strCache>
                  </c:strRef>
                </c:tx>
                <c:spPr>
                  <a:solidFill>
                    <a:schemeClr val="accent2"/>
                  </a:solidFill>
                  <a:ln>
                    <a:noFill/>
                  </a:ln>
                  <a:effectLst/>
                </c:spPr>
                <c:invertIfNegative val="0"/>
                <c:cat>
                  <c:numRef>
                    <c:extLst xmlns:c15="http://schemas.microsoft.com/office/drawing/2012/chart">
                      <c:ext xmlns:c15="http://schemas.microsoft.com/office/drawing/2012/chart" uri="{02D57815-91ED-43cb-92C2-25804820EDAC}">
                        <c15:formulaRef>
                          <c15:sqref>Summary!$A$6:$A$15</c15:sqref>
                        </c15:formulaRef>
                      </c:ext>
                    </c:extLst>
                    <c:numCache>
                      <c:formatCode>mmm\-yy</c:formatCode>
                      <c:ptCount val="10"/>
                      <c:pt idx="0">
                        <c:v>44256</c:v>
                      </c:pt>
                      <c:pt idx="1">
                        <c:v>44287</c:v>
                      </c:pt>
                      <c:pt idx="2">
                        <c:v>44317</c:v>
                      </c:pt>
                      <c:pt idx="3">
                        <c:v>44348</c:v>
                      </c:pt>
                      <c:pt idx="4">
                        <c:v>44378</c:v>
                      </c:pt>
                      <c:pt idx="5">
                        <c:v>44409</c:v>
                      </c:pt>
                      <c:pt idx="6">
                        <c:v>44440</c:v>
                      </c:pt>
                      <c:pt idx="7">
                        <c:v>44470</c:v>
                      </c:pt>
                      <c:pt idx="8">
                        <c:v>44501</c:v>
                      </c:pt>
                      <c:pt idx="9">
                        <c:v>44531</c:v>
                      </c:pt>
                    </c:numCache>
                  </c:numRef>
                </c:cat>
                <c:val>
                  <c:numRef>
                    <c:extLst xmlns:c15="http://schemas.microsoft.com/office/drawing/2012/chart">
                      <c:ext xmlns:c15="http://schemas.microsoft.com/office/drawing/2012/chart" uri="{02D57815-91ED-43cb-92C2-25804820EDAC}">
                        <c15:formulaRef>
                          <c15:sqref>Summary!$C$6:$C$14</c15:sqref>
                        </c15:formulaRef>
                      </c:ext>
                    </c:extLst>
                    <c:numCache>
                      <c:formatCode>General</c:formatCode>
                      <c:ptCount val="9"/>
                      <c:pt idx="0">
                        <c:v>34</c:v>
                      </c:pt>
                      <c:pt idx="1">
                        <c:v>40</c:v>
                      </c:pt>
                      <c:pt idx="2">
                        <c:v>0</c:v>
                      </c:pt>
                      <c:pt idx="3">
                        <c:v>0</c:v>
                      </c:pt>
                      <c:pt idx="4">
                        <c:v>0</c:v>
                      </c:pt>
                      <c:pt idx="5">
                        <c:v>0</c:v>
                      </c:pt>
                      <c:pt idx="6">
                        <c:v>0</c:v>
                      </c:pt>
                      <c:pt idx="7">
                        <c:v>0</c:v>
                      </c:pt>
                      <c:pt idx="8">
                        <c:v>0</c:v>
                      </c:pt>
                    </c:numCache>
                  </c:numRef>
                </c:val>
                <c:extLst xmlns:c15="http://schemas.microsoft.com/office/drawing/2012/chart">
                  <c:ext xmlns:c16="http://schemas.microsoft.com/office/drawing/2014/chart" uri="{C3380CC4-5D6E-409C-BE32-E72D297353CC}">
                    <c16:uniqueId val="{00000003-8721-4345-A60D-6EA2EBEDBA40}"/>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Summary!$D$5</c15:sqref>
                        </c15:formulaRef>
                      </c:ext>
                    </c:extLst>
                    <c:strCache>
                      <c:ptCount val="1"/>
                      <c:pt idx="0">
                        <c:v>Decline - Policy Decline</c:v>
                      </c:pt>
                    </c:strCache>
                  </c:strRef>
                </c:tx>
                <c:spPr>
                  <a:solidFill>
                    <a:schemeClr val="accent3"/>
                  </a:solidFill>
                  <a:ln>
                    <a:noFill/>
                  </a:ln>
                  <a:effectLst/>
                </c:spPr>
                <c:invertIfNegative val="0"/>
                <c:cat>
                  <c:numRef>
                    <c:extLst xmlns:c15="http://schemas.microsoft.com/office/drawing/2012/chart">
                      <c:ext xmlns:c15="http://schemas.microsoft.com/office/drawing/2012/chart" uri="{02D57815-91ED-43cb-92C2-25804820EDAC}">
                        <c15:formulaRef>
                          <c15:sqref>Summary!$A$6:$A$15</c15:sqref>
                        </c15:formulaRef>
                      </c:ext>
                    </c:extLst>
                    <c:numCache>
                      <c:formatCode>mmm\-yy</c:formatCode>
                      <c:ptCount val="10"/>
                      <c:pt idx="0">
                        <c:v>44256</c:v>
                      </c:pt>
                      <c:pt idx="1">
                        <c:v>44287</c:v>
                      </c:pt>
                      <c:pt idx="2">
                        <c:v>44317</c:v>
                      </c:pt>
                      <c:pt idx="3">
                        <c:v>44348</c:v>
                      </c:pt>
                      <c:pt idx="4">
                        <c:v>44378</c:v>
                      </c:pt>
                      <c:pt idx="5">
                        <c:v>44409</c:v>
                      </c:pt>
                      <c:pt idx="6">
                        <c:v>44440</c:v>
                      </c:pt>
                      <c:pt idx="7">
                        <c:v>44470</c:v>
                      </c:pt>
                      <c:pt idx="8">
                        <c:v>44501</c:v>
                      </c:pt>
                      <c:pt idx="9">
                        <c:v>44531</c:v>
                      </c:pt>
                    </c:numCache>
                  </c:numRef>
                </c:cat>
                <c:val>
                  <c:numRef>
                    <c:extLst xmlns:c15="http://schemas.microsoft.com/office/drawing/2012/chart">
                      <c:ext xmlns:c15="http://schemas.microsoft.com/office/drawing/2012/chart" uri="{02D57815-91ED-43cb-92C2-25804820EDAC}">
                        <c15:formulaRef>
                          <c15:sqref>Summary!$D$6:$D$14</c15:sqref>
                        </c15:formulaRef>
                      </c:ext>
                    </c:extLst>
                    <c:numCache>
                      <c:formatCode>General</c:formatCode>
                      <c:ptCount val="9"/>
                      <c:pt idx="0">
                        <c:v>919</c:v>
                      </c:pt>
                      <c:pt idx="1">
                        <c:v>356</c:v>
                      </c:pt>
                      <c:pt idx="2">
                        <c:v>351</c:v>
                      </c:pt>
                      <c:pt idx="3">
                        <c:v>405</c:v>
                      </c:pt>
                      <c:pt idx="4">
                        <c:v>178</c:v>
                      </c:pt>
                      <c:pt idx="5">
                        <c:v>334</c:v>
                      </c:pt>
                      <c:pt idx="6">
                        <c:v>399</c:v>
                      </c:pt>
                      <c:pt idx="7">
                        <c:v>400</c:v>
                      </c:pt>
                      <c:pt idx="8">
                        <c:v>359</c:v>
                      </c:pt>
                    </c:numCache>
                  </c:numRef>
                </c:val>
                <c:extLst xmlns:c15="http://schemas.microsoft.com/office/drawing/2012/chart">
                  <c:ext xmlns:c16="http://schemas.microsoft.com/office/drawing/2014/chart" uri="{C3380CC4-5D6E-409C-BE32-E72D297353CC}">
                    <c16:uniqueId val="{00000004-8721-4345-A60D-6EA2EBEDBA40}"/>
                  </c:ext>
                </c:extLst>
              </c15:ser>
            </c15:filteredBarSeries>
            <c15:filteredBarSeries>
              <c15:ser>
                <c:idx val="4"/>
                <c:order val="4"/>
                <c:tx>
                  <c:strRef>
                    <c:extLst xmlns:c15="http://schemas.microsoft.com/office/drawing/2012/chart">
                      <c:ext xmlns:c15="http://schemas.microsoft.com/office/drawing/2012/chart" uri="{02D57815-91ED-43cb-92C2-25804820EDAC}">
                        <c15:formulaRef>
                          <c15:sqref>Summary!$F$5</c15:sqref>
                        </c15:formulaRef>
                      </c:ext>
                    </c:extLst>
                    <c:strCache>
                      <c:ptCount val="1"/>
                      <c:pt idx="0">
                        <c:v>Total.Disbursed</c:v>
                      </c:pt>
                    </c:strCache>
                  </c:strRef>
                </c:tx>
                <c:spPr>
                  <a:solidFill>
                    <a:schemeClr val="accent5"/>
                  </a:solidFill>
                  <a:ln>
                    <a:noFill/>
                  </a:ln>
                  <a:effectLst/>
                </c:spPr>
                <c:invertIfNegative val="0"/>
                <c:cat>
                  <c:numRef>
                    <c:extLst xmlns:c15="http://schemas.microsoft.com/office/drawing/2012/chart">
                      <c:ext xmlns:c15="http://schemas.microsoft.com/office/drawing/2012/chart" uri="{02D57815-91ED-43cb-92C2-25804820EDAC}">
                        <c15:formulaRef>
                          <c15:sqref>Summary!$A$6:$A$15</c15:sqref>
                        </c15:formulaRef>
                      </c:ext>
                    </c:extLst>
                    <c:numCache>
                      <c:formatCode>mmm\-yy</c:formatCode>
                      <c:ptCount val="10"/>
                      <c:pt idx="0">
                        <c:v>44256</c:v>
                      </c:pt>
                      <c:pt idx="1">
                        <c:v>44287</c:v>
                      </c:pt>
                      <c:pt idx="2">
                        <c:v>44317</c:v>
                      </c:pt>
                      <c:pt idx="3">
                        <c:v>44348</c:v>
                      </c:pt>
                      <c:pt idx="4">
                        <c:v>44378</c:v>
                      </c:pt>
                      <c:pt idx="5">
                        <c:v>44409</c:v>
                      </c:pt>
                      <c:pt idx="6">
                        <c:v>44440</c:v>
                      </c:pt>
                      <c:pt idx="7">
                        <c:v>44470</c:v>
                      </c:pt>
                      <c:pt idx="8">
                        <c:v>44501</c:v>
                      </c:pt>
                      <c:pt idx="9">
                        <c:v>44531</c:v>
                      </c:pt>
                    </c:numCache>
                  </c:numRef>
                </c:cat>
                <c:val>
                  <c:numRef>
                    <c:extLst xmlns:c15="http://schemas.microsoft.com/office/drawing/2012/chart">
                      <c:ext xmlns:c15="http://schemas.microsoft.com/office/drawing/2012/chart" uri="{02D57815-91ED-43cb-92C2-25804820EDAC}">
                        <c15:formulaRef>
                          <c15:sqref>Summary!$F$6:$F$14</c15:sqref>
                        </c15:formulaRef>
                      </c:ext>
                    </c:extLst>
                    <c:numCache>
                      <c:formatCode>General</c:formatCode>
                      <c:ptCount val="9"/>
                      <c:pt idx="0">
                        <c:v>529</c:v>
                      </c:pt>
                      <c:pt idx="1">
                        <c:v>468</c:v>
                      </c:pt>
                      <c:pt idx="2">
                        <c:v>488</c:v>
                      </c:pt>
                      <c:pt idx="3">
                        <c:v>461</c:v>
                      </c:pt>
                      <c:pt idx="4">
                        <c:v>267</c:v>
                      </c:pt>
                      <c:pt idx="5">
                        <c:v>665</c:v>
                      </c:pt>
                      <c:pt idx="6">
                        <c:v>236</c:v>
                      </c:pt>
                      <c:pt idx="7">
                        <c:v>675</c:v>
                      </c:pt>
                      <c:pt idx="8">
                        <c:v>678</c:v>
                      </c:pt>
                    </c:numCache>
                  </c:numRef>
                </c:val>
                <c:extLst xmlns:c15="http://schemas.microsoft.com/office/drawing/2012/chart">
                  <c:ext xmlns:c16="http://schemas.microsoft.com/office/drawing/2014/chart" uri="{C3380CC4-5D6E-409C-BE32-E72D297353CC}">
                    <c16:uniqueId val="{00000005-8721-4345-A60D-6EA2EBEDBA40}"/>
                  </c:ext>
                </c:extLst>
              </c15:ser>
            </c15:filteredBarSeries>
            <c15:filteredBarSeries>
              <c15:ser>
                <c:idx val="5"/>
                <c:order val="5"/>
                <c:tx>
                  <c:strRef>
                    <c:extLst xmlns:c15="http://schemas.microsoft.com/office/drawing/2012/chart">
                      <c:ext xmlns:c15="http://schemas.microsoft.com/office/drawing/2012/chart" uri="{02D57815-91ED-43cb-92C2-25804820EDAC}">
                        <c15:formulaRef>
                          <c15:sqref>Summary!$G$5</c15:sqref>
                        </c15:formulaRef>
                      </c:ext>
                    </c:extLst>
                    <c:strCache>
                      <c:ptCount val="1"/>
                      <c:pt idx="0">
                        <c:v>Accept.Rates</c:v>
                      </c:pt>
                    </c:strCache>
                  </c:strRef>
                </c:tx>
                <c:spPr>
                  <a:solidFill>
                    <a:schemeClr val="accent6"/>
                  </a:solidFill>
                  <a:ln>
                    <a:noFill/>
                  </a:ln>
                  <a:effectLst/>
                </c:spPr>
                <c:invertIfNegative val="0"/>
                <c:cat>
                  <c:numRef>
                    <c:extLst xmlns:c15="http://schemas.microsoft.com/office/drawing/2012/chart">
                      <c:ext xmlns:c15="http://schemas.microsoft.com/office/drawing/2012/chart" uri="{02D57815-91ED-43cb-92C2-25804820EDAC}">
                        <c15:formulaRef>
                          <c15:sqref>Summary!$A$6:$A$15</c15:sqref>
                        </c15:formulaRef>
                      </c:ext>
                    </c:extLst>
                    <c:numCache>
                      <c:formatCode>mmm\-yy</c:formatCode>
                      <c:ptCount val="10"/>
                      <c:pt idx="0">
                        <c:v>44256</c:v>
                      </c:pt>
                      <c:pt idx="1">
                        <c:v>44287</c:v>
                      </c:pt>
                      <c:pt idx="2">
                        <c:v>44317</c:v>
                      </c:pt>
                      <c:pt idx="3">
                        <c:v>44348</c:v>
                      </c:pt>
                      <c:pt idx="4">
                        <c:v>44378</c:v>
                      </c:pt>
                      <c:pt idx="5">
                        <c:v>44409</c:v>
                      </c:pt>
                      <c:pt idx="6">
                        <c:v>44440</c:v>
                      </c:pt>
                      <c:pt idx="7">
                        <c:v>44470</c:v>
                      </c:pt>
                      <c:pt idx="8">
                        <c:v>44501</c:v>
                      </c:pt>
                      <c:pt idx="9">
                        <c:v>44531</c:v>
                      </c:pt>
                    </c:numCache>
                  </c:numRef>
                </c:cat>
                <c:val>
                  <c:numRef>
                    <c:extLst xmlns:c15="http://schemas.microsoft.com/office/drawing/2012/chart">
                      <c:ext xmlns:c15="http://schemas.microsoft.com/office/drawing/2012/chart" uri="{02D57815-91ED-43cb-92C2-25804820EDAC}">
                        <c15:formulaRef>
                          <c15:sqref>Summary!$G$6:$G$14</c15:sqref>
                        </c15:formulaRef>
                      </c:ext>
                    </c:extLst>
                    <c:numCache>
                      <c:formatCode>0%</c:formatCode>
                      <c:ptCount val="9"/>
                      <c:pt idx="0">
                        <c:v>0.87519643792561497</c:v>
                      </c:pt>
                      <c:pt idx="1">
                        <c:v>0.95224312590448601</c:v>
                      </c:pt>
                      <c:pt idx="2">
                        <c:v>0.97092926950472003</c:v>
                      </c:pt>
                      <c:pt idx="3">
                        <c:v>0.97295492487479096</c:v>
                      </c:pt>
                      <c:pt idx="4">
                        <c:v>0.985623132218722</c:v>
                      </c:pt>
                      <c:pt idx="5">
                        <c:v>0.97967628088110004</c:v>
                      </c:pt>
                      <c:pt idx="6">
                        <c:v>0.97935957788008898</c:v>
                      </c:pt>
                      <c:pt idx="7">
                        <c:v>0.97683039851714504</c:v>
                      </c:pt>
                      <c:pt idx="8">
                        <c:v>0.978900969732588</c:v>
                      </c:pt>
                    </c:numCache>
                  </c:numRef>
                </c:val>
                <c:extLst xmlns:c15="http://schemas.microsoft.com/office/drawing/2012/chart">
                  <c:ext xmlns:c16="http://schemas.microsoft.com/office/drawing/2014/chart" uri="{C3380CC4-5D6E-409C-BE32-E72D297353CC}">
                    <c16:uniqueId val="{00000006-8721-4345-A60D-6EA2EBEDBA40}"/>
                  </c:ext>
                </c:extLst>
              </c15:ser>
            </c15:filteredBarSeries>
            <c15:filteredBarSeries>
              <c15:ser>
                <c:idx val="6"/>
                <c:order val="6"/>
                <c:tx>
                  <c:strRef>
                    <c:extLst xmlns:c15="http://schemas.microsoft.com/office/drawing/2012/chart">
                      <c:ext xmlns:c15="http://schemas.microsoft.com/office/drawing/2012/chart" uri="{02D57815-91ED-43cb-92C2-25804820EDAC}">
                        <c15:formulaRef>
                          <c15:sqref>Summary!$H$5</c15:sqref>
                        </c15:formulaRef>
                      </c:ext>
                    </c:extLst>
                    <c:strCache>
                      <c:ptCount val="1"/>
                      <c:pt idx="0">
                        <c:v>LSD.Rates </c:v>
                      </c:pt>
                    </c:strCache>
                  </c:strRef>
                </c:tx>
                <c:spPr>
                  <a:solidFill>
                    <a:schemeClr val="accent1">
                      <a:lumMod val="60000"/>
                    </a:schemeClr>
                  </a:solidFill>
                  <a:ln>
                    <a:noFill/>
                  </a:ln>
                  <a:effectLst/>
                </c:spPr>
                <c:invertIfNegative val="0"/>
                <c:cat>
                  <c:numRef>
                    <c:extLst xmlns:c15="http://schemas.microsoft.com/office/drawing/2012/chart">
                      <c:ext xmlns:c15="http://schemas.microsoft.com/office/drawing/2012/chart" uri="{02D57815-91ED-43cb-92C2-25804820EDAC}">
                        <c15:formulaRef>
                          <c15:sqref>Summary!$A$6:$A$15</c15:sqref>
                        </c15:formulaRef>
                      </c:ext>
                    </c:extLst>
                    <c:numCache>
                      <c:formatCode>mmm\-yy</c:formatCode>
                      <c:ptCount val="10"/>
                      <c:pt idx="0">
                        <c:v>44256</c:v>
                      </c:pt>
                      <c:pt idx="1">
                        <c:v>44287</c:v>
                      </c:pt>
                      <c:pt idx="2">
                        <c:v>44317</c:v>
                      </c:pt>
                      <c:pt idx="3">
                        <c:v>44348</c:v>
                      </c:pt>
                      <c:pt idx="4">
                        <c:v>44378</c:v>
                      </c:pt>
                      <c:pt idx="5">
                        <c:v>44409</c:v>
                      </c:pt>
                      <c:pt idx="6">
                        <c:v>44440</c:v>
                      </c:pt>
                      <c:pt idx="7">
                        <c:v>44470</c:v>
                      </c:pt>
                      <c:pt idx="8">
                        <c:v>44501</c:v>
                      </c:pt>
                      <c:pt idx="9">
                        <c:v>44531</c:v>
                      </c:pt>
                    </c:numCache>
                  </c:numRef>
                </c:cat>
                <c:val>
                  <c:numRef>
                    <c:extLst xmlns:c15="http://schemas.microsoft.com/office/drawing/2012/chart">
                      <c:ext xmlns:c15="http://schemas.microsoft.com/office/drawing/2012/chart" uri="{02D57815-91ED-43cb-92C2-25804820EDAC}">
                        <c15:formulaRef>
                          <c15:sqref>Summary!$H$6:$H$14</c15:sqref>
                        </c15:formulaRef>
                      </c:ext>
                    </c:extLst>
                    <c:numCache>
                      <c:formatCode>0%</c:formatCode>
                      <c:ptCount val="9"/>
                      <c:pt idx="0">
                        <c:v>4.4525929806181197E-3</c:v>
                      </c:pt>
                      <c:pt idx="1">
                        <c:v>4.8239266763145201E-3</c:v>
                      </c:pt>
                      <c:pt idx="2">
                        <c:v>0</c:v>
                      </c:pt>
                      <c:pt idx="3">
                        <c:v>0</c:v>
                      </c:pt>
                      <c:pt idx="4">
                        <c:v>0</c:v>
                      </c:pt>
                      <c:pt idx="5">
                        <c:v>0</c:v>
                      </c:pt>
                      <c:pt idx="6">
                        <c:v>0</c:v>
                      </c:pt>
                      <c:pt idx="7">
                        <c:v>0</c:v>
                      </c:pt>
                      <c:pt idx="8">
                        <c:v>0</c:v>
                      </c:pt>
                    </c:numCache>
                  </c:numRef>
                </c:val>
                <c:extLst xmlns:c15="http://schemas.microsoft.com/office/drawing/2012/chart">
                  <c:ext xmlns:c16="http://schemas.microsoft.com/office/drawing/2014/chart" uri="{C3380CC4-5D6E-409C-BE32-E72D297353CC}">
                    <c16:uniqueId val="{00000007-8721-4345-A60D-6EA2EBEDBA40}"/>
                  </c:ext>
                </c:extLst>
              </c15:ser>
            </c15:filteredBarSeries>
            <c15:filteredBarSeries>
              <c15:ser>
                <c:idx val="7"/>
                <c:order val="7"/>
                <c:tx>
                  <c:strRef>
                    <c:extLst xmlns:c15="http://schemas.microsoft.com/office/drawing/2012/chart">
                      <c:ext xmlns:c15="http://schemas.microsoft.com/office/drawing/2012/chart" uri="{02D57815-91ED-43cb-92C2-25804820EDAC}">
                        <c15:formulaRef>
                          <c15:sqref>Summary!$I$5</c15:sqref>
                        </c15:formulaRef>
                      </c:ext>
                    </c:extLst>
                    <c:strCache>
                      <c:ptCount val="1"/>
                      <c:pt idx="0">
                        <c:v>Policy.Decline.Rates</c:v>
                      </c:pt>
                    </c:strCache>
                  </c:strRef>
                </c:tx>
                <c:spPr>
                  <a:solidFill>
                    <a:schemeClr val="accent2">
                      <a:lumMod val="60000"/>
                    </a:schemeClr>
                  </a:solidFill>
                  <a:ln>
                    <a:noFill/>
                  </a:ln>
                  <a:effectLst/>
                </c:spPr>
                <c:invertIfNegative val="0"/>
                <c:cat>
                  <c:numRef>
                    <c:extLst xmlns:c15="http://schemas.microsoft.com/office/drawing/2012/chart">
                      <c:ext xmlns:c15="http://schemas.microsoft.com/office/drawing/2012/chart" uri="{02D57815-91ED-43cb-92C2-25804820EDAC}">
                        <c15:formulaRef>
                          <c15:sqref>Summary!$A$6:$A$15</c15:sqref>
                        </c15:formulaRef>
                      </c:ext>
                    </c:extLst>
                    <c:numCache>
                      <c:formatCode>mmm\-yy</c:formatCode>
                      <c:ptCount val="10"/>
                      <c:pt idx="0">
                        <c:v>44256</c:v>
                      </c:pt>
                      <c:pt idx="1">
                        <c:v>44287</c:v>
                      </c:pt>
                      <c:pt idx="2">
                        <c:v>44317</c:v>
                      </c:pt>
                      <c:pt idx="3">
                        <c:v>44348</c:v>
                      </c:pt>
                      <c:pt idx="4">
                        <c:v>44378</c:v>
                      </c:pt>
                      <c:pt idx="5">
                        <c:v>44409</c:v>
                      </c:pt>
                      <c:pt idx="6">
                        <c:v>44440</c:v>
                      </c:pt>
                      <c:pt idx="7">
                        <c:v>44470</c:v>
                      </c:pt>
                      <c:pt idx="8">
                        <c:v>44501</c:v>
                      </c:pt>
                      <c:pt idx="9">
                        <c:v>44531</c:v>
                      </c:pt>
                    </c:numCache>
                  </c:numRef>
                </c:cat>
                <c:val>
                  <c:numRef>
                    <c:extLst xmlns:c15="http://schemas.microsoft.com/office/drawing/2012/chart">
                      <c:ext xmlns:c15="http://schemas.microsoft.com/office/drawing/2012/chart" uri="{02D57815-91ED-43cb-92C2-25804820EDAC}">
                        <c15:formulaRef>
                          <c15:sqref>Summary!$I$6:$I$14</c15:sqref>
                        </c15:formulaRef>
                      </c:ext>
                    </c:extLst>
                    <c:numCache>
                      <c:formatCode>0%</c:formatCode>
                      <c:ptCount val="9"/>
                      <c:pt idx="0">
                        <c:v>0.120350969093766</c:v>
                      </c:pt>
                      <c:pt idx="1">
                        <c:v>4.2932947419199202E-2</c:v>
                      </c:pt>
                      <c:pt idx="2">
                        <c:v>2.9070730495279098E-2</c:v>
                      </c:pt>
                      <c:pt idx="3">
                        <c:v>2.7045075125208599E-2</c:v>
                      </c:pt>
                      <c:pt idx="4">
                        <c:v>1.43768677812777E-2</c:v>
                      </c:pt>
                      <c:pt idx="5">
                        <c:v>2.03237191188998E-2</c:v>
                      </c:pt>
                      <c:pt idx="6">
                        <c:v>2.0640422119911E-2</c:v>
                      </c:pt>
                      <c:pt idx="7">
                        <c:v>2.31696014828544E-2</c:v>
                      </c:pt>
                      <c:pt idx="8">
                        <c:v>2.1099030267411101E-2</c:v>
                      </c:pt>
                    </c:numCache>
                  </c:numRef>
                </c:val>
                <c:extLst xmlns:c15="http://schemas.microsoft.com/office/drawing/2012/chart">
                  <c:ext xmlns:c16="http://schemas.microsoft.com/office/drawing/2014/chart" uri="{C3380CC4-5D6E-409C-BE32-E72D297353CC}">
                    <c16:uniqueId val="{00000008-8721-4345-A60D-6EA2EBEDBA40}"/>
                  </c:ext>
                </c:extLst>
              </c15:ser>
            </c15:filteredBarSeries>
          </c:ext>
        </c:extLst>
      </c:barChart>
      <c:lineChart>
        <c:grouping val="standard"/>
        <c:varyColors val="0"/>
        <c:ser>
          <c:idx val="8"/>
          <c:order val="8"/>
          <c:tx>
            <c:strRef>
              <c:f>Summary!$J$5</c:f>
              <c:strCache>
                <c:ptCount val="1"/>
                <c:pt idx="0">
                  <c:v>TU.Rates</c:v>
                </c:pt>
              </c:strCache>
            </c:strRef>
          </c:tx>
          <c:spPr>
            <a:ln w="28575" cap="rnd">
              <a:solidFill>
                <a:schemeClr val="accent3">
                  <a:lumMod val="6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Summary!$A$6:$A$14</c:f>
              <c:numCache>
                <c:formatCode>mmm\-yy</c:formatCode>
                <c:ptCount val="9"/>
                <c:pt idx="0">
                  <c:v>44256</c:v>
                </c:pt>
                <c:pt idx="1">
                  <c:v>44287</c:v>
                </c:pt>
                <c:pt idx="2">
                  <c:v>44317</c:v>
                </c:pt>
                <c:pt idx="3">
                  <c:v>44348</c:v>
                </c:pt>
                <c:pt idx="4">
                  <c:v>44378</c:v>
                </c:pt>
                <c:pt idx="5">
                  <c:v>44409</c:v>
                </c:pt>
                <c:pt idx="6">
                  <c:v>44440</c:v>
                </c:pt>
                <c:pt idx="7">
                  <c:v>44470</c:v>
                </c:pt>
                <c:pt idx="8">
                  <c:v>44501</c:v>
                </c:pt>
              </c:numCache>
            </c:numRef>
          </c:cat>
          <c:val>
            <c:numRef>
              <c:f>Summary!$J$6:$J$15</c:f>
              <c:numCache>
                <c:formatCode>0%</c:formatCode>
                <c:ptCount val="10"/>
                <c:pt idx="0">
                  <c:v>7.9156067634295973E-2</c:v>
                </c:pt>
                <c:pt idx="1">
                  <c:v>5.9270516717325229E-2</c:v>
                </c:pt>
                <c:pt idx="2">
                  <c:v>4.1627569734709546E-2</c:v>
                </c:pt>
                <c:pt idx="3">
                  <c:v>3.1640356897735075E-2</c:v>
                </c:pt>
                <c:pt idx="4">
                  <c:v>2.1879865606817997E-2</c:v>
                </c:pt>
                <c:pt idx="5">
                  <c:v>4.1304347826086954E-2</c:v>
                </c:pt>
                <c:pt idx="6">
                  <c:v>1.2465666596239171E-2</c:v>
                </c:pt>
                <c:pt idx="7">
                  <c:v>4.0026091081593926E-2</c:v>
                </c:pt>
                <c:pt idx="8">
                  <c:v>4.0706051873198847E-2</c:v>
                </c:pt>
                <c:pt idx="9">
                  <c:v>4.1685545990031721E-2</c:v>
                </c:pt>
              </c:numCache>
            </c:numRef>
          </c:val>
          <c:smooth val="0"/>
          <c:extLst>
            <c:ext xmlns:c16="http://schemas.microsoft.com/office/drawing/2014/chart" uri="{C3380CC4-5D6E-409C-BE32-E72D297353CC}">
              <c16:uniqueId val="{00000001-8721-4345-A60D-6EA2EBEDBA40}"/>
            </c:ext>
          </c:extLst>
        </c:ser>
        <c:dLbls>
          <c:showLegendKey val="0"/>
          <c:showVal val="0"/>
          <c:showCatName val="0"/>
          <c:showSerName val="0"/>
          <c:showPercent val="0"/>
          <c:showBubbleSize val="0"/>
        </c:dLbls>
        <c:marker val="1"/>
        <c:smooth val="0"/>
        <c:axId val="653317120"/>
        <c:axId val="653308264"/>
      </c:lineChart>
      <c:dateAx>
        <c:axId val="653310888"/>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3314168"/>
        <c:crosses val="autoZero"/>
        <c:auto val="1"/>
        <c:lblOffset val="100"/>
        <c:baseTimeUnit val="months"/>
      </c:dateAx>
      <c:valAx>
        <c:axId val="6533141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3310888"/>
        <c:crosses val="autoZero"/>
        <c:crossBetween val="between"/>
      </c:valAx>
      <c:valAx>
        <c:axId val="653308264"/>
        <c:scaling>
          <c:orientation val="minMax"/>
        </c:scaling>
        <c:delete val="0"/>
        <c:axPos val="r"/>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3317120"/>
        <c:crosses val="max"/>
        <c:crossBetween val="between"/>
      </c:valAx>
      <c:dateAx>
        <c:axId val="653317120"/>
        <c:scaling>
          <c:orientation val="minMax"/>
        </c:scaling>
        <c:delete val="1"/>
        <c:axPos val="b"/>
        <c:numFmt formatCode="mmm\-yy" sourceLinked="1"/>
        <c:majorTickMark val="out"/>
        <c:minorTickMark val="none"/>
        <c:tickLblPos val="nextTo"/>
        <c:crossAx val="653308264"/>
        <c:crosses val="autoZero"/>
        <c:auto val="1"/>
        <c:lblOffset val="100"/>
        <c:baseTimeUnit val="months"/>
      </c:date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baseline="0">
                <a:effectLst/>
              </a:rPr>
              <a:t>Definition of Default Comparison</a:t>
            </a:r>
            <a:endParaRPr lang="en-US" sz="14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0"/>
          <c:order val="0"/>
          <c:tx>
            <c:strRef>
              <c:f>Summary!$L$29</c:f>
              <c:strCache>
                <c:ptCount val="1"/>
                <c:pt idx="0">
                  <c:v>Default 31+</c:v>
                </c:pt>
              </c:strCache>
            </c:strRef>
          </c:tx>
          <c:spPr>
            <a:solidFill>
              <a:schemeClr val="accent5">
                <a:lumMod val="60000"/>
              </a:schemeClr>
            </a:solidFill>
            <a:ln>
              <a:noFill/>
            </a:ln>
            <a:effectLst/>
          </c:spPr>
          <c:invertIfNegative val="0"/>
          <c:cat>
            <c:numRef>
              <c:f>Summary!$A$30:$A$39</c:f>
              <c:numCache>
                <c:formatCode>mmm\-yy</c:formatCode>
                <c:ptCount val="10"/>
                <c:pt idx="0">
                  <c:v>44256</c:v>
                </c:pt>
                <c:pt idx="1">
                  <c:v>44287</c:v>
                </c:pt>
                <c:pt idx="2">
                  <c:v>44317</c:v>
                </c:pt>
                <c:pt idx="3">
                  <c:v>44348</c:v>
                </c:pt>
                <c:pt idx="4">
                  <c:v>44378</c:v>
                </c:pt>
                <c:pt idx="5">
                  <c:v>44409</c:v>
                </c:pt>
                <c:pt idx="6">
                  <c:v>44440</c:v>
                </c:pt>
                <c:pt idx="7">
                  <c:v>44470</c:v>
                </c:pt>
                <c:pt idx="8">
                  <c:v>44501</c:v>
                </c:pt>
                <c:pt idx="9">
                  <c:v>44531</c:v>
                </c:pt>
              </c:numCache>
            </c:numRef>
          </c:cat>
          <c:val>
            <c:numRef>
              <c:f>Summary!$L$30:$L$39</c:f>
              <c:numCache>
                <c:formatCode>General</c:formatCode>
                <c:ptCount val="10"/>
                <c:pt idx="0">
                  <c:v>31</c:v>
                </c:pt>
                <c:pt idx="1">
                  <c:v>26</c:v>
                </c:pt>
                <c:pt idx="2">
                  <c:v>110</c:v>
                </c:pt>
                <c:pt idx="3">
                  <c:v>110</c:v>
                </c:pt>
                <c:pt idx="4">
                  <c:v>62</c:v>
                </c:pt>
                <c:pt idx="5">
                  <c:v>150</c:v>
                </c:pt>
                <c:pt idx="6">
                  <c:v>65</c:v>
                </c:pt>
                <c:pt idx="7">
                  <c:v>201</c:v>
                </c:pt>
                <c:pt idx="8">
                  <c:v>223</c:v>
                </c:pt>
                <c:pt idx="9">
                  <c:v>214</c:v>
                </c:pt>
              </c:numCache>
            </c:numRef>
          </c:val>
          <c:extLst>
            <c:ext xmlns:c16="http://schemas.microsoft.com/office/drawing/2014/chart" uri="{C3380CC4-5D6E-409C-BE32-E72D297353CC}">
              <c16:uniqueId val="{00000001-31C2-46CE-93DF-801CC6DBFCC2}"/>
            </c:ext>
          </c:extLst>
        </c:ser>
        <c:ser>
          <c:idx val="11"/>
          <c:order val="1"/>
          <c:tx>
            <c:strRef>
              <c:f>Summary!$M$29</c:f>
              <c:strCache>
                <c:ptCount val="1"/>
                <c:pt idx="0">
                  <c:v>Default 61+</c:v>
                </c:pt>
              </c:strCache>
            </c:strRef>
          </c:tx>
          <c:spPr>
            <a:solidFill>
              <a:schemeClr val="accent6">
                <a:lumMod val="60000"/>
              </a:schemeClr>
            </a:solidFill>
            <a:ln>
              <a:noFill/>
            </a:ln>
            <a:effectLst/>
          </c:spPr>
          <c:invertIfNegative val="0"/>
          <c:cat>
            <c:numRef>
              <c:f>Summary!$A$30:$A$39</c:f>
              <c:numCache>
                <c:formatCode>mmm\-yy</c:formatCode>
                <c:ptCount val="10"/>
                <c:pt idx="0">
                  <c:v>44256</c:v>
                </c:pt>
                <c:pt idx="1">
                  <c:v>44287</c:v>
                </c:pt>
                <c:pt idx="2">
                  <c:v>44317</c:v>
                </c:pt>
                <c:pt idx="3">
                  <c:v>44348</c:v>
                </c:pt>
                <c:pt idx="4">
                  <c:v>44378</c:v>
                </c:pt>
                <c:pt idx="5">
                  <c:v>44409</c:v>
                </c:pt>
                <c:pt idx="6">
                  <c:v>44440</c:v>
                </c:pt>
                <c:pt idx="7">
                  <c:v>44470</c:v>
                </c:pt>
                <c:pt idx="8">
                  <c:v>44501</c:v>
                </c:pt>
                <c:pt idx="9">
                  <c:v>44531</c:v>
                </c:pt>
              </c:numCache>
            </c:numRef>
          </c:cat>
          <c:val>
            <c:numRef>
              <c:f>Summary!$M$30:$M$39</c:f>
              <c:numCache>
                <c:formatCode>General</c:formatCode>
                <c:ptCount val="10"/>
                <c:pt idx="0">
                  <c:v>14</c:v>
                </c:pt>
                <c:pt idx="1">
                  <c:v>10</c:v>
                </c:pt>
                <c:pt idx="2">
                  <c:v>103</c:v>
                </c:pt>
                <c:pt idx="3">
                  <c:v>100</c:v>
                </c:pt>
                <c:pt idx="4">
                  <c:v>58</c:v>
                </c:pt>
                <c:pt idx="5">
                  <c:v>147</c:v>
                </c:pt>
                <c:pt idx="6">
                  <c:v>62</c:v>
                </c:pt>
                <c:pt idx="7">
                  <c:v>193</c:v>
                </c:pt>
                <c:pt idx="8">
                  <c:v>213</c:v>
                </c:pt>
                <c:pt idx="9">
                  <c:v>209</c:v>
                </c:pt>
              </c:numCache>
            </c:numRef>
          </c:val>
          <c:extLst>
            <c:ext xmlns:c16="http://schemas.microsoft.com/office/drawing/2014/chart" uri="{C3380CC4-5D6E-409C-BE32-E72D297353CC}">
              <c16:uniqueId val="{00000002-31C2-46CE-93DF-801CC6DBFCC2}"/>
            </c:ext>
          </c:extLst>
        </c:ser>
        <c:ser>
          <c:idx val="12"/>
          <c:order val="2"/>
          <c:tx>
            <c:strRef>
              <c:f>Summary!$N$29</c:f>
              <c:strCache>
                <c:ptCount val="1"/>
                <c:pt idx="0">
                  <c:v>Default 91+</c:v>
                </c:pt>
              </c:strCache>
            </c:strRef>
          </c:tx>
          <c:spPr>
            <a:solidFill>
              <a:schemeClr val="accent1">
                <a:lumMod val="80000"/>
                <a:lumOff val="20000"/>
              </a:schemeClr>
            </a:solidFill>
            <a:ln>
              <a:noFill/>
            </a:ln>
            <a:effectLst/>
          </c:spPr>
          <c:invertIfNegative val="0"/>
          <c:cat>
            <c:numRef>
              <c:f>Summary!$A$30:$A$39</c:f>
              <c:numCache>
                <c:formatCode>mmm\-yy</c:formatCode>
                <c:ptCount val="10"/>
                <c:pt idx="0">
                  <c:v>44256</c:v>
                </c:pt>
                <c:pt idx="1">
                  <c:v>44287</c:v>
                </c:pt>
                <c:pt idx="2">
                  <c:v>44317</c:v>
                </c:pt>
                <c:pt idx="3">
                  <c:v>44348</c:v>
                </c:pt>
                <c:pt idx="4">
                  <c:v>44378</c:v>
                </c:pt>
                <c:pt idx="5">
                  <c:v>44409</c:v>
                </c:pt>
                <c:pt idx="6">
                  <c:v>44440</c:v>
                </c:pt>
                <c:pt idx="7">
                  <c:v>44470</c:v>
                </c:pt>
                <c:pt idx="8">
                  <c:v>44501</c:v>
                </c:pt>
                <c:pt idx="9">
                  <c:v>44531</c:v>
                </c:pt>
              </c:numCache>
            </c:numRef>
          </c:cat>
          <c:val>
            <c:numRef>
              <c:f>Summary!$N$30:$N$38</c:f>
              <c:numCache>
                <c:formatCode>General</c:formatCode>
                <c:ptCount val="9"/>
                <c:pt idx="0">
                  <c:v>8</c:v>
                </c:pt>
                <c:pt idx="1">
                  <c:v>7</c:v>
                </c:pt>
                <c:pt idx="2">
                  <c:v>101</c:v>
                </c:pt>
                <c:pt idx="3">
                  <c:v>98</c:v>
                </c:pt>
                <c:pt idx="4">
                  <c:v>57</c:v>
                </c:pt>
                <c:pt idx="5">
                  <c:v>143</c:v>
                </c:pt>
                <c:pt idx="6">
                  <c:v>60</c:v>
                </c:pt>
                <c:pt idx="7">
                  <c:v>189</c:v>
                </c:pt>
                <c:pt idx="8">
                  <c:v>210</c:v>
                </c:pt>
              </c:numCache>
            </c:numRef>
          </c:val>
          <c:extLst>
            <c:ext xmlns:c16="http://schemas.microsoft.com/office/drawing/2014/chart" uri="{C3380CC4-5D6E-409C-BE32-E72D297353CC}">
              <c16:uniqueId val="{00000003-31C2-46CE-93DF-801CC6DBFCC2}"/>
            </c:ext>
          </c:extLst>
        </c:ser>
        <c:ser>
          <c:idx val="13"/>
          <c:order val="3"/>
          <c:tx>
            <c:strRef>
              <c:f>Summary!$O$29</c:f>
              <c:strCache>
                <c:ptCount val="1"/>
                <c:pt idx="0">
                  <c:v>Default 121+</c:v>
                </c:pt>
              </c:strCache>
            </c:strRef>
          </c:tx>
          <c:spPr>
            <a:solidFill>
              <a:schemeClr val="accent2">
                <a:lumMod val="80000"/>
                <a:lumOff val="20000"/>
              </a:schemeClr>
            </a:solidFill>
            <a:ln>
              <a:noFill/>
            </a:ln>
            <a:effectLst/>
          </c:spPr>
          <c:invertIfNegative val="0"/>
          <c:cat>
            <c:numRef>
              <c:f>Summary!$A$30:$A$39</c:f>
              <c:numCache>
                <c:formatCode>mmm\-yy</c:formatCode>
                <c:ptCount val="10"/>
                <c:pt idx="0">
                  <c:v>44256</c:v>
                </c:pt>
                <c:pt idx="1">
                  <c:v>44287</c:v>
                </c:pt>
                <c:pt idx="2">
                  <c:v>44317</c:v>
                </c:pt>
                <c:pt idx="3">
                  <c:v>44348</c:v>
                </c:pt>
                <c:pt idx="4">
                  <c:v>44378</c:v>
                </c:pt>
                <c:pt idx="5">
                  <c:v>44409</c:v>
                </c:pt>
                <c:pt idx="6">
                  <c:v>44440</c:v>
                </c:pt>
                <c:pt idx="7">
                  <c:v>44470</c:v>
                </c:pt>
                <c:pt idx="8">
                  <c:v>44501</c:v>
                </c:pt>
                <c:pt idx="9">
                  <c:v>44531</c:v>
                </c:pt>
              </c:numCache>
            </c:numRef>
          </c:cat>
          <c:val>
            <c:numRef>
              <c:f>Summary!$O$30:$O$38</c:f>
              <c:numCache>
                <c:formatCode>General</c:formatCode>
                <c:ptCount val="9"/>
                <c:pt idx="0">
                  <c:v>8</c:v>
                </c:pt>
                <c:pt idx="1">
                  <c:v>5</c:v>
                </c:pt>
                <c:pt idx="2">
                  <c:v>99</c:v>
                </c:pt>
                <c:pt idx="3">
                  <c:v>98</c:v>
                </c:pt>
                <c:pt idx="4">
                  <c:v>57</c:v>
                </c:pt>
                <c:pt idx="5">
                  <c:v>141</c:v>
                </c:pt>
                <c:pt idx="6">
                  <c:v>59</c:v>
                </c:pt>
                <c:pt idx="7">
                  <c:v>188</c:v>
                </c:pt>
                <c:pt idx="8">
                  <c:v>199</c:v>
                </c:pt>
              </c:numCache>
            </c:numRef>
          </c:val>
          <c:extLst>
            <c:ext xmlns:c16="http://schemas.microsoft.com/office/drawing/2014/chart" uri="{C3380CC4-5D6E-409C-BE32-E72D297353CC}">
              <c16:uniqueId val="{00000004-31C2-46CE-93DF-801CC6DBFCC2}"/>
            </c:ext>
          </c:extLst>
        </c:ser>
        <c:dLbls>
          <c:showLegendKey val="0"/>
          <c:showVal val="0"/>
          <c:showCatName val="0"/>
          <c:showSerName val="0"/>
          <c:showPercent val="0"/>
          <c:showBubbleSize val="0"/>
        </c:dLbls>
        <c:gapWidth val="219"/>
        <c:axId val="610031544"/>
        <c:axId val="610034496"/>
      </c:barChart>
      <c:lineChart>
        <c:grouping val="standard"/>
        <c:varyColors val="0"/>
        <c:dLbls>
          <c:showLegendKey val="0"/>
          <c:showVal val="0"/>
          <c:showCatName val="0"/>
          <c:showSerName val="0"/>
          <c:showPercent val="0"/>
          <c:showBubbleSize val="0"/>
        </c:dLbls>
        <c:marker val="1"/>
        <c:smooth val="0"/>
        <c:axId val="610031544"/>
        <c:axId val="610034496"/>
        <c:extLst>
          <c:ext xmlns:c15="http://schemas.microsoft.com/office/drawing/2012/chart" uri="{02D57815-91ED-43cb-92C2-25804820EDAC}">
            <c15:filteredLineSeries>
              <c15:ser>
                <c:idx val="14"/>
                <c:order val="4"/>
                <c:tx>
                  <c:strRef>
                    <c:extLst>
                      <c:ext uri="{02D57815-91ED-43cb-92C2-25804820EDAC}">
                        <c15:formulaRef>
                          <c15:sqref>Summary!$P$29</c15:sqref>
                        </c15:formulaRef>
                      </c:ext>
                    </c:extLst>
                    <c:strCache>
                      <c:ptCount val="1"/>
                      <c:pt idx="0">
                        <c:v>DR 0+</c:v>
                      </c:pt>
                    </c:strCache>
                  </c:strRef>
                </c:tx>
                <c:spPr>
                  <a:ln w="28575" cap="rnd">
                    <a:solidFill>
                      <a:schemeClr val="accent3">
                        <a:lumMod val="80000"/>
                        <a:lumOff val="20000"/>
                      </a:schemeClr>
                    </a:solidFill>
                    <a:round/>
                  </a:ln>
                  <a:effectLst/>
                </c:spPr>
                <c:marker>
                  <c:symbol val="none"/>
                </c:marker>
                <c:cat>
                  <c:numRef>
                    <c:extLst>
                      <c:ext uri="{02D57815-91ED-43cb-92C2-25804820EDAC}">
                        <c15:formulaRef>
                          <c15:sqref>Summary!$A$30:$A$38</c15:sqref>
                        </c15:formulaRef>
                      </c:ext>
                    </c:extLst>
                    <c:numCache>
                      <c:formatCode>mmm\-yy</c:formatCode>
                      <c:ptCount val="9"/>
                      <c:pt idx="0">
                        <c:v>44256</c:v>
                      </c:pt>
                      <c:pt idx="1">
                        <c:v>44287</c:v>
                      </c:pt>
                      <c:pt idx="2">
                        <c:v>44317</c:v>
                      </c:pt>
                      <c:pt idx="3">
                        <c:v>44348</c:v>
                      </c:pt>
                      <c:pt idx="4">
                        <c:v>44378</c:v>
                      </c:pt>
                      <c:pt idx="5">
                        <c:v>44409</c:v>
                      </c:pt>
                      <c:pt idx="6">
                        <c:v>44440</c:v>
                      </c:pt>
                      <c:pt idx="7">
                        <c:v>44470</c:v>
                      </c:pt>
                      <c:pt idx="8">
                        <c:v>44501</c:v>
                      </c:pt>
                    </c:numCache>
                  </c:numRef>
                </c:cat>
                <c:val>
                  <c:numRef>
                    <c:extLst>
                      <c:ext uri="{02D57815-91ED-43cb-92C2-25804820EDAC}">
                        <c15:formulaRef>
                          <c15:sqref>Summary!$P$30:$P$38</c15:sqref>
                        </c15:formulaRef>
                      </c:ext>
                    </c:extLst>
                    <c:numCache>
                      <c:formatCode>0%</c:formatCode>
                      <c:ptCount val="9"/>
                      <c:pt idx="0">
                        <c:v>1</c:v>
                      </c:pt>
                      <c:pt idx="1">
                        <c:v>1</c:v>
                      </c:pt>
                      <c:pt idx="2">
                        <c:v>1</c:v>
                      </c:pt>
                      <c:pt idx="3">
                        <c:v>1</c:v>
                      </c:pt>
                      <c:pt idx="4">
                        <c:v>1</c:v>
                      </c:pt>
                      <c:pt idx="5">
                        <c:v>1</c:v>
                      </c:pt>
                      <c:pt idx="6">
                        <c:v>1</c:v>
                      </c:pt>
                      <c:pt idx="7">
                        <c:v>1</c:v>
                      </c:pt>
                      <c:pt idx="8">
                        <c:v>1</c:v>
                      </c:pt>
                    </c:numCache>
                  </c:numRef>
                </c:val>
                <c:smooth val="0"/>
                <c:extLst>
                  <c:ext xmlns:c16="http://schemas.microsoft.com/office/drawing/2014/chart" uri="{C3380CC4-5D6E-409C-BE32-E72D297353CC}">
                    <c16:uniqueId val="{0000000B-31C2-46CE-93DF-801CC6DBFCC2}"/>
                  </c:ext>
                </c:extLst>
              </c15:ser>
            </c15:filteredLineSeries>
            <c15:filteredLineSeries>
              <c15:ser>
                <c:idx val="20"/>
                <c:order val="10"/>
                <c:tx>
                  <c:strRef>
                    <c:extLst xmlns:c15="http://schemas.microsoft.com/office/drawing/2012/chart">
                      <c:ext xmlns:c15="http://schemas.microsoft.com/office/drawing/2012/chart" uri="{02D57815-91ED-43cb-92C2-25804820EDAC}">
                        <c15:formulaRef>
                          <c15:sqref>Summary!$V$29</c15:sqref>
                        </c15:formulaRef>
                      </c:ext>
                    </c:extLst>
                    <c:strCache>
                      <c:ptCount val="1"/>
                      <c:pt idx="0">
                        <c:v>Write-Off</c:v>
                      </c:pt>
                    </c:strCache>
                  </c:strRef>
                </c:tx>
                <c:spPr>
                  <a:ln w="28575" cap="rnd">
                    <a:solidFill>
                      <a:schemeClr val="accent3">
                        <a:lumMod val="80000"/>
                      </a:schemeClr>
                    </a:solidFill>
                    <a:round/>
                  </a:ln>
                  <a:effectLst/>
                </c:spPr>
                <c:marker>
                  <c:symbol val="none"/>
                </c:marker>
                <c:cat>
                  <c:numRef>
                    <c:extLst xmlns:c15="http://schemas.microsoft.com/office/drawing/2012/chart">
                      <c:ext xmlns:c15="http://schemas.microsoft.com/office/drawing/2012/chart" uri="{02D57815-91ED-43cb-92C2-25804820EDAC}">
                        <c15:formulaRef>
                          <c15:sqref>Summary!$A$30:$A$38</c15:sqref>
                        </c15:formulaRef>
                      </c:ext>
                    </c:extLst>
                    <c:numCache>
                      <c:formatCode>mmm\-yy</c:formatCode>
                      <c:ptCount val="9"/>
                      <c:pt idx="0">
                        <c:v>44256</c:v>
                      </c:pt>
                      <c:pt idx="1">
                        <c:v>44287</c:v>
                      </c:pt>
                      <c:pt idx="2">
                        <c:v>44317</c:v>
                      </c:pt>
                      <c:pt idx="3">
                        <c:v>44348</c:v>
                      </c:pt>
                      <c:pt idx="4">
                        <c:v>44378</c:v>
                      </c:pt>
                      <c:pt idx="5">
                        <c:v>44409</c:v>
                      </c:pt>
                      <c:pt idx="6">
                        <c:v>44440</c:v>
                      </c:pt>
                      <c:pt idx="7">
                        <c:v>44470</c:v>
                      </c:pt>
                      <c:pt idx="8">
                        <c:v>44501</c:v>
                      </c:pt>
                    </c:numCache>
                  </c:numRef>
                </c:cat>
                <c:val>
                  <c:numRef>
                    <c:extLst xmlns:c15="http://schemas.microsoft.com/office/drawing/2012/chart">
                      <c:ext xmlns:c15="http://schemas.microsoft.com/office/drawing/2012/chart" uri="{02D57815-91ED-43cb-92C2-25804820EDAC}">
                        <c15:formulaRef>
                          <c15:sqref>Summary!$V$30:$V$38</c15:sqref>
                        </c15:formulaRef>
                      </c:ext>
                    </c:extLst>
                    <c:numCache>
                      <c:formatCode>General</c:formatCode>
                      <c:ptCount val="9"/>
                      <c:pt idx="0">
                        <c:v>5</c:v>
                      </c:pt>
                      <c:pt idx="1">
                        <c:v>6</c:v>
                      </c:pt>
                      <c:pt idx="2">
                        <c:v>99</c:v>
                      </c:pt>
                      <c:pt idx="3">
                        <c:v>95</c:v>
                      </c:pt>
                      <c:pt idx="4">
                        <c:v>55</c:v>
                      </c:pt>
                      <c:pt idx="5">
                        <c:v>135</c:v>
                      </c:pt>
                      <c:pt idx="6">
                        <c:v>56</c:v>
                      </c:pt>
                      <c:pt idx="7">
                        <c:v>183</c:v>
                      </c:pt>
                      <c:pt idx="8">
                        <c:v>194</c:v>
                      </c:pt>
                    </c:numCache>
                  </c:numRef>
                </c:val>
                <c:smooth val="0"/>
                <c:extLst xmlns:c15="http://schemas.microsoft.com/office/drawing/2012/chart">
                  <c:ext xmlns:c16="http://schemas.microsoft.com/office/drawing/2014/chart" uri="{C3380CC4-5D6E-409C-BE32-E72D297353CC}">
                    <c16:uniqueId val="{0000000C-31C2-46CE-93DF-801CC6DBFCC2}"/>
                  </c:ext>
                </c:extLst>
              </c15:ser>
            </c15:filteredLineSeries>
          </c:ext>
        </c:extLst>
      </c:lineChart>
      <c:lineChart>
        <c:grouping val="standard"/>
        <c:varyColors val="0"/>
        <c:ser>
          <c:idx val="15"/>
          <c:order val="5"/>
          <c:tx>
            <c:strRef>
              <c:f>Summary!$Q$29</c:f>
              <c:strCache>
                <c:ptCount val="1"/>
                <c:pt idx="0">
                  <c:v>DR 11+</c:v>
                </c:pt>
              </c:strCache>
            </c:strRef>
          </c:tx>
          <c:spPr>
            <a:ln w="28575" cap="rnd">
              <a:solidFill>
                <a:schemeClr val="accent4">
                  <a:lumMod val="80000"/>
                  <a:lumOff val="20000"/>
                </a:schemeClr>
              </a:solidFill>
              <a:round/>
            </a:ln>
            <a:effectLst/>
          </c:spPr>
          <c:marker>
            <c:symbol val="none"/>
          </c:marker>
          <c:cat>
            <c:numRef>
              <c:f>Summary!$A$30:$A$38</c:f>
              <c:numCache>
                <c:formatCode>mmm\-yy</c:formatCode>
                <c:ptCount val="9"/>
                <c:pt idx="0">
                  <c:v>44256</c:v>
                </c:pt>
                <c:pt idx="1">
                  <c:v>44287</c:v>
                </c:pt>
                <c:pt idx="2">
                  <c:v>44317</c:v>
                </c:pt>
                <c:pt idx="3">
                  <c:v>44348</c:v>
                </c:pt>
                <c:pt idx="4">
                  <c:v>44378</c:v>
                </c:pt>
                <c:pt idx="5">
                  <c:v>44409</c:v>
                </c:pt>
                <c:pt idx="6">
                  <c:v>44440</c:v>
                </c:pt>
                <c:pt idx="7">
                  <c:v>44470</c:v>
                </c:pt>
                <c:pt idx="8">
                  <c:v>44501</c:v>
                </c:pt>
              </c:numCache>
            </c:numRef>
          </c:cat>
          <c:val>
            <c:numRef>
              <c:f>Summary!$Q$30:$Q$39</c:f>
              <c:numCache>
                <c:formatCode>0%</c:formatCode>
                <c:ptCount val="10"/>
                <c:pt idx="0">
                  <c:v>0.113461538461538</c:v>
                </c:pt>
                <c:pt idx="1">
                  <c:v>0.113289760348583</c:v>
                </c:pt>
                <c:pt idx="2">
                  <c:v>0.27754237288135503</c:v>
                </c:pt>
                <c:pt idx="3">
                  <c:v>0.27802690582959599</c:v>
                </c:pt>
                <c:pt idx="4">
                  <c:v>0.275193798449612</c:v>
                </c:pt>
                <c:pt idx="5">
                  <c:v>0.26615384615384602</c:v>
                </c:pt>
                <c:pt idx="6">
                  <c:v>0.29870129870129802</c:v>
                </c:pt>
                <c:pt idx="7">
                  <c:v>0.319819819819819</c:v>
                </c:pt>
                <c:pt idx="8">
                  <c:v>0.35832083958020899</c:v>
                </c:pt>
                <c:pt idx="9">
                  <c:v>0.36565977742448302</c:v>
                </c:pt>
              </c:numCache>
            </c:numRef>
          </c:val>
          <c:smooth val="0"/>
          <c:extLst>
            <c:ext xmlns:c16="http://schemas.microsoft.com/office/drawing/2014/chart" uri="{C3380CC4-5D6E-409C-BE32-E72D297353CC}">
              <c16:uniqueId val="{00000005-31C2-46CE-93DF-801CC6DBFCC2}"/>
            </c:ext>
          </c:extLst>
        </c:ser>
        <c:ser>
          <c:idx val="16"/>
          <c:order val="6"/>
          <c:tx>
            <c:strRef>
              <c:f>Summary!$R$29</c:f>
              <c:strCache>
                <c:ptCount val="1"/>
                <c:pt idx="0">
                  <c:v>DR 31+</c:v>
                </c:pt>
              </c:strCache>
            </c:strRef>
          </c:tx>
          <c:spPr>
            <a:ln w="28575" cap="rnd">
              <a:solidFill>
                <a:schemeClr val="accent5">
                  <a:lumMod val="80000"/>
                  <a:lumOff val="20000"/>
                </a:schemeClr>
              </a:solidFill>
              <a:round/>
            </a:ln>
            <a:effectLst/>
          </c:spPr>
          <c:marker>
            <c:symbol val="none"/>
          </c:marker>
          <c:cat>
            <c:numRef>
              <c:f>Summary!$A$30:$A$38</c:f>
              <c:numCache>
                <c:formatCode>mmm\-yy</c:formatCode>
                <c:ptCount val="9"/>
                <c:pt idx="0">
                  <c:v>44256</c:v>
                </c:pt>
                <c:pt idx="1">
                  <c:v>44287</c:v>
                </c:pt>
                <c:pt idx="2">
                  <c:v>44317</c:v>
                </c:pt>
                <c:pt idx="3">
                  <c:v>44348</c:v>
                </c:pt>
                <c:pt idx="4">
                  <c:v>44378</c:v>
                </c:pt>
                <c:pt idx="5">
                  <c:v>44409</c:v>
                </c:pt>
                <c:pt idx="6">
                  <c:v>44440</c:v>
                </c:pt>
                <c:pt idx="7">
                  <c:v>44470</c:v>
                </c:pt>
                <c:pt idx="8">
                  <c:v>44501</c:v>
                </c:pt>
              </c:numCache>
            </c:numRef>
          </c:cat>
          <c:val>
            <c:numRef>
              <c:f>Summary!$R$30:$R$39</c:f>
              <c:numCache>
                <c:formatCode>0%</c:formatCode>
                <c:ptCount val="10"/>
                <c:pt idx="0">
                  <c:v>5.9615384615384598E-2</c:v>
                </c:pt>
                <c:pt idx="1">
                  <c:v>5.6644880174291902E-2</c:v>
                </c:pt>
                <c:pt idx="2">
                  <c:v>0.233050847457627</c:v>
                </c:pt>
                <c:pt idx="3">
                  <c:v>0.246636771300448</c:v>
                </c:pt>
                <c:pt idx="4">
                  <c:v>0.240310077519379</c:v>
                </c:pt>
                <c:pt idx="5">
                  <c:v>0.23076923076923</c:v>
                </c:pt>
                <c:pt idx="6">
                  <c:v>0.28138528138528102</c:v>
                </c:pt>
                <c:pt idx="7">
                  <c:v>0.301801801801801</c:v>
                </c:pt>
                <c:pt idx="8">
                  <c:v>0.33433283358320798</c:v>
                </c:pt>
                <c:pt idx="9">
                  <c:v>0.34022257551669299</c:v>
                </c:pt>
              </c:numCache>
            </c:numRef>
          </c:val>
          <c:smooth val="0"/>
          <c:extLst>
            <c:ext xmlns:c16="http://schemas.microsoft.com/office/drawing/2014/chart" uri="{C3380CC4-5D6E-409C-BE32-E72D297353CC}">
              <c16:uniqueId val="{00000006-31C2-46CE-93DF-801CC6DBFCC2}"/>
            </c:ext>
          </c:extLst>
        </c:ser>
        <c:ser>
          <c:idx val="17"/>
          <c:order val="7"/>
          <c:tx>
            <c:strRef>
              <c:f>Summary!$S$29</c:f>
              <c:strCache>
                <c:ptCount val="1"/>
                <c:pt idx="0">
                  <c:v>DR 61+</c:v>
                </c:pt>
              </c:strCache>
            </c:strRef>
          </c:tx>
          <c:spPr>
            <a:ln w="28575" cap="rnd">
              <a:solidFill>
                <a:schemeClr val="accent6">
                  <a:lumMod val="80000"/>
                  <a:lumOff val="20000"/>
                </a:schemeClr>
              </a:solidFill>
              <a:round/>
            </a:ln>
            <a:effectLst/>
          </c:spPr>
          <c:marker>
            <c:symbol val="none"/>
          </c:marker>
          <c:cat>
            <c:numRef>
              <c:f>Summary!$A$30:$A$38</c:f>
              <c:numCache>
                <c:formatCode>mmm\-yy</c:formatCode>
                <c:ptCount val="9"/>
                <c:pt idx="0">
                  <c:v>44256</c:v>
                </c:pt>
                <c:pt idx="1">
                  <c:v>44287</c:v>
                </c:pt>
                <c:pt idx="2">
                  <c:v>44317</c:v>
                </c:pt>
                <c:pt idx="3">
                  <c:v>44348</c:v>
                </c:pt>
                <c:pt idx="4">
                  <c:v>44378</c:v>
                </c:pt>
                <c:pt idx="5">
                  <c:v>44409</c:v>
                </c:pt>
                <c:pt idx="6">
                  <c:v>44440</c:v>
                </c:pt>
                <c:pt idx="7">
                  <c:v>44470</c:v>
                </c:pt>
                <c:pt idx="8">
                  <c:v>44501</c:v>
                </c:pt>
              </c:numCache>
            </c:numRef>
          </c:cat>
          <c:val>
            <c:numRef>
              <c:f>Summary!$S$30:$S$39</c:f>
              <c:numCache>
                <c:formatCode>0%</c:formatCode>
                <c:ptCount val="10"/>
                <c:pt idx="0">
                  <c:v>2.69230769230769E-2</c:v>
                </c:pt>
                <c:pt idx="1">
                  <c:v>2.1786492374727601E-2</c:v>
                </c:pt>
                <c:pt idx="2">
                  <c:v>0.21822033898304999</c:v>
                </c:pt>
                <c:pt idx="3">
                  <c:v>0.224215246636771</c:v>
                </c:pt>
                <c:pt idx="4">
                  <c:v>0.224806201550387</c:v>
                </c:pt>
                <c:pt idx="5">
                  <c:v>0.22615384615384601</c:v>
                </c:pt>
                <c:pt idx="6">
                  <c:v>0.26839826839826803</c:v>
                </c:pt>
                <c:pt idx="7">
                  <c:v>0.28978978978978898</c:v>
                </c:pt>
                <c:pt idx="8">
                  <c:v>0.31934032983508198</c:v>
                </c:pt>
                <c:pt idx="9">
                  <c:v>0.332273449920508</c:v>
                </c:pt>
              </c:numCache>
            </c:numRef>
          </c:val>
          <c:smooth val="0"/>
          <c:extLst>
            <c:ext xmlns:c16="http://schemas.microsoft.com/office/drawing/2014/chart" uri="{C3380CC4-5D6E-409C-BE32-E72D297353CC}">
              <c16:uniqueId val="{00000007-31C2-46CE-93DF-801CC6DBFCC2}"/>
            </c:ext>
          </c:extLst>
        </c:ser>
        <c:ser>
          <c:idx val="18"/>
          <c:order val="8"/>
          <c:tx>
            <c:strRef>
              <c:f>Summary!$T$29</c:f>
              <c:strCache>
                <c:ptCount val="1"/>
                <c:pt idx="0">
                  <c:v>DR 91+</c:v>
                </c:pt>
              </c:strCache>
            </c:strRef>
          </c:tx>
          <c:spPr>
            <a:ln w="28575" cap="rnd">
              <a:solidFill>
                <a:schemeClr val="accent1">
                  <a:lumMod val="80000"/>
                </a:schemeClr>
              </a:solidFill>
              <a:round/>
            </a:ln>
            <a:effectLst/>
          </c:spPr>
          <c:marker>
            <c:symbol val="none"/>
          </c:marker>
          <c:cat>
            <c:numRef>
              <c:f>Summary!$A$30:$A$38</c:f>
              <c:numCache>
                <c:formatCode>mmm\-yy</c:formatCode>
                <c:ptCount val="9"/>
                <c:pt idx="0">
                  <c:v>44256</c:v>
                </c:pt>
                <c:pt idx="1">
                  <c:v>44287</c:v>
                </c:pt>
                <c:pt idx="2">
                  <c:v>44317</c:v>
                </c:pt>
                <c:pt idx="3">
                  <c:v>44348</c:v>
                </c:pt>
                <c:pt idx="4">
                  <c:v>44378</c:v>
                </c:pt>
                <c:pt idx="5">
                  <c:v>44409</c:v>
                </c:pt>
                <c:pt idx="6">
                  <c:v>44440</c:v>
                </c:pt>
                <c:pt idx="7">
                  <c:v>44470</c:v>
                </c:pt>
                <c:pt idx="8">
                  <c:v>44501</c:v>
                </c:pt>
              </c:numCache>
            </c:numRef>
          </c:cat>
          <c:val>
            <c:numRef>
              <c:f>Summary!$T$30:$T$38</c:f>
              <c:numCache>
                <c:formatCode>0%</c:formatCode>
                <c:ptCount val="9"/>
                <c:pt idx="0">
                  <c:v>1.53846153846153E-2</c:v>
                </c:pt>
                <c:pt idx="1">
                  <c:v>1.5250544662309301E-2</c:v>
                </c:pt>
                <c:pt idx="2">
                  <c:v>0.213983050847457</c:v>
                </c:pt>
                <c:pt idx="3">
                  <c:v>0.21973094170403501</c:v>
                </c:pt>
                <c:pt idx="4">
                  <c:v>0.22093023255813901</c:v>
                </c:pt>
                <c:pt idx="5">
                  <c:v>0.22</c:v>
                </c:pt>
                <c:pt idx="6">
                  <c:v>0.25974025974025899</c:v>
                </c:pt>
                <c:pt idx="7">
                  <c:v>0.28378378378378299</c:v>
                </c:pt>
                <c:pt idx="8">
                  <c:v>0.31484257871064403</c:v>
                </c:pt>
              </c:numCache>
            </c:numRef>
          </c:val>
          <c:smooth val="0"/>
          <c:extLst>
            <c:ext xmlns:c16="http://schemas.microsoft.com/office/drawing/2014/chart" uri="{C3380CC4-5D6E-409C-BE32-E72D297353CC}">
              <c16:uniqueId val="{00000008-31C2-46CE-93DF-801CC6DBFCC2}"/>
            </c:ext>
          </c:extLst>
        </c:ser>
        <c:ser>
          <c:idx val="19"/>
          <c:order val="9"/>
          <c:tx>
            <c:strRef>
              <c:f>Summary!$U$29</c:f>
              <c:strCache>
                <c:ptCount val="1"/>
                <c:pt idx="0">
                  <c:v>DR 121+</c:v>
                </c:pt>
              </c:strCache>
            </c:strRef>
          </c:tx>
          <c:spPr>
            <a:ln w="28575" cap="rnd">
              <a:solidFill>
                <a:schemeClr val="accent2">
                  <a:lumMod val="80000"/>
                </a:schemeClr>
              </a:solidFill>
              <a:round/>
            </a:ln>
            <a:effectLst/>
          </c:spPr>
          <c:marker>
            <c:symbol val="none"/>
          </c:marker>
          <c:cat>
            <c:numRef>
              <c:f>Summary!$A$30:$A$38</c:f>
              <c:numCache>
                <c:formatCode>mmm\-yy</c:formatCode>
                <c:ptCount val="9"/>
                <c:pt idx="0">
                  <c:v>44256</c:v>
                </c:pt>
                <c:pt idx="1">
                  <c:v>44287</c:v>
                </c:pt>
                <c:pt idx="2">
                  <c:v>44317</c:v>
                </c:pt>
                <c:pt idx="3">
                  <c:v>44348</c:v>
                </c:pt>
                <c:pt idx="4">
                  <c:v>44378</c:v>
                </c:pt>
                <c:pt idx="5">
                  <c:v>44409</c:v>
                </c:pt>
                <c:pt idx="6">
                  <c:v>44440</c:v>
                </c:pt>
                <c:pt idx="7">
                  <c:v>44470</c:v>
                </c:pt>
                <c:pt idx="8">
                  <c:v>44501</c:v>
                </c:pt>
              </c:numCache>
            </c:numRef>
          </c:cat>
          <c:val>
            <c:numRef>
              <c:f>Summary!$U$30:$U$39</c:f>
              <c:numCache>
                <c:formatCode>0%</c:formatCode>
                <c:ptCount val="10"/>
                <c:pt idx="0">
                  <c:v>1.53846153846153E-2</c:v>
                </c:pt>
                <c:pt idx="1">
                  <c:v>1.08932461873638E-2</c:v>
                </c:pt>
                <c:pt idx="2">
                  <c:v>0.20974576271186399</c:v>
                </c:pt>
                <c:pt idx="3">
                  <c:v>0.21973094170403501</c:v>
                </c:pt>
                <c:pt idx="4">
                  <c:v>0.22093023255813901</c:v>
                </c:pt>
                <c:pt idx="5">
                  <c:v>0.216923076923076</c:v>
                </c:pt>
                <c:pt idx="6">
                  <c:v>0.25541125541125498</c:v>
                </c:pt>
                <c:pt idx="7">
                  <c:v>0.28228228228228203</c:v>
                </c:pt>
                <c:pt idx="8">
                  <c:v>0.29835082458770601</c:v>
                </c:pt>
                <c:pt idx="9">
                  <c:v>0.30047694753577098</c:v>
                </c:pt>
              </c:numCache>
            </c:numRef>
          </c:val>
          <c:smooth val="0"/>
          <c:extLst>
            <c:ext xmlns:c16="http://schemas.microsoft.com/office/drawing/2014/chart" uri="{C3380CC4-5D6E-409C-BE32-E72D297353CC}">
              <c16:uniqueId val="{00000009-31C2-46CE-93DF-801CC6DBFCC2}"/>
            </c:ext>
          </c:extLst>
        </c:ser>
        <c:ser>
          <c:idx val="21"/>
          <c:order val="11"/>
          <c:tx>
            <c:strRef>
              <c:f>Summary!$W$29</c:f>
              <c:strCache>
                <c:ptCount val="1"/>
                <c:pt idx="0">
                  <c:v>Write-Off Rate</c:v>
                </c:pt>
              </c:strCache>
            </c:strRef>
          </c:tx>
          <c:spPr>
            <a:ln w="28575" cap="rnd">
              <a:solidFill>
                <a:schemeClr val="accent4">
                  <a:lumMod val="80000"/>
                </a:schemeClr>
              </a:solidFill>
              <a:round/>
            </a:ln>
            <a:effectLst/>
          </c:spPr>
          <c:marker>
            <c:symbol val="none"/>
          </c:marker>
          <c:cat>
            <c:numRef>
              <c:f>Summary!$A$30:$A$38</c:f>
              <c:numCache>
                <c:formatCode>mmm\-yy</c:formatCode>
                <c:ptCount val="9"/>
                <c:pt idx="0">
                  <c:v>44256</c:v>
                </c:pt>
                <c:pt idx="1">
                  <c:v>44287</c:v>
                </c:pt>
                <c:pt idx="2">
                  <c:v>44317</c:v>
                </c:pt>
                <c:pt idx="3">
                  <c:v>44348</c:v>
                </c:pt>
                <c:pt idx="4">
                  <c:v>44378</c:v>
                </c:pt>
                <c:pt idx="5">
                  <c:v>44409</c:v>
                </c:pt>
                <c:pt idx="6">
                  <c:v>44440</c:v>
                </c:pt>
                <c:pt idx="7">
                  <c:v>44470</c:v>
                </c:pt>
                <c:pt idx="8">
                  <c:v>44501</c:v>
                </c:pt>
              </c:numCache>
            </c:numRef>
          </c:cat>
          <c:val>
            <c:numRef>
              <c:f>Summary!$W$30:$W$39</c:f>
              <c:numCache>
                <c:formatCode>0%</c:formatCode>
                <c:ptCount val="10"/>
                <c:pt idx="0">
                  <c:v>9.4517958412098299E-3</c:v>
                </c:pt>
                <c:pt idx="1">
                  <c:v>1.282051282051282E-2</c:v>
                </c:pt>
                <c:pt idx="2">
                  <c:v>0.2028688524590164</c:v>
                </c:pt>
                <c:pt idx="3">
                  <c:v>0.20607375271149675</c:v>
                </c:pt>
                <c:pt idx="4">
                  <c:v>0.20599250936329588</c:v>
                </c:pt>
                <c:pt idx="5">
                  <c:v>0.20300751879699247</c:v>
                </c:pt>
                <c:pt idx="6">
                  <c:v>0.23728813559322035</c:v>
                </c:pt>
                <c:pt idx="7">
                  <c:v>0.27111111111111114</c:v>
                </c:pt>
                <c:pt idx="8">
                  <c:v>0.28613569321533922</c:v>
                </c:pt>
                <c:pt idx="9">
                  <c:v>0</c:v>
                </c:pt>
              </c:numCache>
            </c:numRef>
          </c:val>
          <c:smooth val="0"/>
          <c:extLst>
            <c:ext xmlns:c16="http://schemas.microsoft.com/office/drawing/2014/chart" uri="{C3380CC4-5D6E-409C-BE32-E72D297353CC}">
              <c16:uniqueId val="{0000000A-31C2-46CE-93DF-801CC6DBFCC2}"/>
            </c:ext>
          </c:extLst>
        </c:ser>
        <c:dLbls>
          <c:showLegendKey val="0"/>
          <c:showVal val="0"/>
          <c:showCatName val="0"/>
          <c:showSerName val="0"/>
          <c:showPercent val="0"/>
          <c:showBubbleSize val="0"/>
        </c:dLbls>
        <c:marker val="1"/>
        <c:smooth val="0"/>
        <c:axId val="610038760"/>
        <c:axId val="610041384"/>
      </c:lineChart>
      <c:dateAx>
        <c:axId val="610031544"/>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0034496"/>
        <c:crosses val="autoZero"/>
        <c:auto val="1"/>
        <c:lblOffset val="100"/>
        <c:baseTimeUnit val="months"/>
      </c:dateAx>
      <c:valAx>
        <c:axId val="610034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0031544"/>
        <c:crosses val="autoZero"/>
        <c:crossBetween val="between"/>
      </c:valAx>
      <c:valAx>
        <c:axId val="610041384"/>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0038760"/>
        <c:crosses val="max"/>
        <c:crossBetween val="between"/>
      </c:valAx>
      <c:dateAx>
        <c:axId val="610038760"/>
        <c:scaling>
          <c:orientation val="minMax"/>
        </c:scaling>
        <c:delete val="1"/>
        <c:axPos val="b"/>
        <c:numFmt formatCode="mmm\-yy" sourceLinked="1"/>
        <c:majorTickMark val="out"/>
        <c:minorTickMark val="none"/>
        <c:tickLblPos val="nextTo"/>
        <c:crossAx val="610041384"/>
        <c:crosses val="autoZero"/>
        <c:auto val="1"/>
        <c:lblOffset val="100"/>
        <c:baseTimeUnit val="months"/>
      </c:date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400" b="0" i="0" baseline="0">
                <a:effectLst/>
              </a:rPr>
              <a:t>Cure Rates Analysis</a:t>
            </a:r>
            <a:endParaRPr lang="en-US" sz="1400">
              <a:effectLst/>
            </a:endParaRP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barChart>
        <c:barDir val="col"/>
        <c:grouping val="clustered"/>
        <c:varyColors val="0"/>
        <c:ser>
          <c:idx val="14"/>
          <c:order val="0"/>
          <c:tx>
            <c:strRef>
              <c:f>Summary!$P$51</c:f>
              <c:strCache>
                <c:ptCount val="1"/>
                <c:pt idx="0">
                  <c:v>Default 31+</c:v>
                </c:pt>
              </c:strCache>
            </c:strRef>
          </c:tx>
          <c:spPr>
            <a:solidFill>
              <a:schemeClr val="accent3">
                <a:lumMod val="80000"/>
                <a:lumOff val="20000"/>
              </a:schemeClr>
            </a:solidFill>
            <a:ln>
              <a:noFill/>
            </a:ln>
            <a:effectLst/>
          </c:spPr>
          <c:invertIfNegative val="0"/>
          <c:cat>
            <c:numRef>
              <c:f>Summary!$A$52:$A$61</c:f>
              <c:numCache>
                <c:formatCode>mmm\-yy</c:formatCode>
                <c:ptCount val="10"/>
                <c:pt idx="0">
                  <c:v>44256</c:v>
                </c:pt>
                <c:pt idx="1">
                  <c:v>44287</c:v>
                </c:pt>
                <c:pt idx="2">
                  <c:v>44317</c:v>
                </c:pt>
                <c:pt idx="3">
                  <c:v>44348</c:v>
                </c:pt>
                <c:pt idx="4">
                  <c:v>44378</c:v>
                </c:pt>
                <c:pt idx="5">
                  <c:v>44409</c:v>
                </c:pt>
                <c:pt idx="6">
                  <c:v>44440</c:v>
                </c:pt>
                <c:pt idx="7">
                  <c:v>44470</c:v>
                </c:pt>
                <c:pt idx="8">
                  <c:v>44501</c:v>
                </c:pt>
                <c:pt idx="9">
                  <c:v>44531</c:v>
                </c:pt>
              </c:numCache>
            </c:numRef>
          </c:cat>
          <c:val>
            <c:numRef>
              <c:f>Summary!$P$52:$P$61</c:f>
              <c:numCache>
                <c:formatCode>0%</c:formatCode>
                <c:ptCount val="10"/>
                <c:pt idx="0">
                  <c:v>5.9615384615384598E-2</c:v>
                </c:pt>
                <c:pt idx="1">
                  <c:v>5.6644880174291902E-2</c:v>
                </c:pt>
                <c:pt idx="2">
                  <c:v>0.233050847457627</c:v>
                </c:pt>
                <c:pt idx="3">
                  <c:v>0.246636771300448</c:v>
                </c:pt>
                <c:pt idx="4">
                  <c:v>0.240310077519379</c:v>
                </c:pt>
                <c:pt idx="5">
                  <c:v>0.23076923076923</c:v>
                </c:pt>
                <c:pt idx="6">
                  <c:v>0.28138528138528102</c:v>
                </c:pt>
                <c:pt idx="7">
                  <c:v>0.301801801801801</c:v>
                </c:pt>
                <c:pt idx="8">
                  <c:v>0.33433283358320798</c:v>
                </c:pt>
                <c:pt idx="9">
                  <c:v>0.34022257551669299</c:v>
                </c:pt>
              </c:numCache>
            </c:numRef>
          </c:val>
          <c:extLst>
            <c:ext xmlns:c16="http://schemas.microsoft.com/office/drawing/2014/chart" uri="{C3380CC4-5D6E-409C-BE32-E72D297353CC}">
              <c16:uniqueId val="{00000001-D795-43F2-8A1C-59A86768ACDE}"/>
            </c:ext>
          </c:extLst>
        </c:ser>
        <c:ser>
          <c:idx val="15"/>
          <c:order val="1"/>
          <c:tx>
            <c:strRef>
              <c:f>Summary!$Q$51</c:f>
              <c:strCache>
                <c:ptCount val="1"/>
                <c:pt idx="0">
                  <c:v>Default 61+</c:v>
                </c:pt>
              </c:strCache>
            </c:strRef>
          </c:tx>
          <c:spPr>
            <a:solidFill>
              <a:schemeClr val="accent4">
                <a:lumMod val="80000"/>
                <a:lumOff val="20000"/>
              </a:schemeClr>
            </a:solidFill>
            <a:ln>
              <a:noFill/>
            </a:ln>
            <a:effectLst/>
          </c:spPr>
          <c:invertIfNegative val="0"/>
          <c:cat>
            <c:numRef>
              <c:f>Summary!$A$52:$A$61</c:f>
              <c:numCache>
                <c:formatCode>mmm\-yy</c:formatCode>
                <c:ptCount val="10"/>
                <c:pt idx="0">
                  <c:v>44256</c:v>
                </c:pt>
                <c:pt idx="1">
                  <c:v>44287</c:v>
                </c:pt>
                <c:pt idx="2">
                  <c:v>44317</c:v>
                </c:pt>
                <c:pt idx="3">
                  <c:v>44348</c:v>
                </c:pt>
                <c:pt idx="4">
                  <c:v>44378</c:v>
                </c:pt>
                <c:pt idx="5">
                  <c:v>44409</c:v>
                </c:pt>
                <c:pt idx="6">
                  <c:v>44440</c:v>
                </c:pt>
                <c:pt idx="7">
                  <c:v>44470</c:v>
                </c:pt>
                <c:pt idx="8">
                  <c:v>44501</c:v>
                </c:pt>
                <c:pt idx="9">
                  <c:v>44531</c:v>
                </c:pt>
              </c:numCache>
            </c:numRef>
          </c:cat>
          <c:val>
            <c:numRef>
              <c:f>Summary!$Q$52:$Q$61</c:f>
              <c:numCache>
                <c:formatCode>0%</c:formatCode>
                <c:ptCount val="10"/>
                <c:pt idx="0">
                  <c:v>2.69230769230769E-2</c:v>
                </c:pt>
                <c:pt idx="1">
                  <c:v>2.1786492374727601E-2</c:v>
                </c:pt>
                <c:pt idx="2">
                  <c:v>0.21822033898304999</c:v>
                </c:pt>
                <c:pt idx="3">
                  <c:v>0.224215246636771</c:v>
                </c:pt>
                <c:pt idx="4">
                  <c:v>0.224806201550387</c:v>
                </c:pt>
                <c:pt idx="5">
                  <c:v>0.22615384615384601</c:v>
                </c:pt>
                <c:pt idx="6">
                  <c:v>0.26839826839826803</c:v>
                </c:pt>
                <c:pt idx="7">
                  <c:v>0.28978978978978898</c:v>
                </c:pt>
                <c:pt idx="8">
                  <c:v>0.31934032983508198</c:v>
                </c:pt>
                <c:pt idx="9">
                  <c:v>0.332273449920508</c:v>
                </c:pt>
              </c:numCache>
            </c:numRef>
          </c:val>
          <c:extLst>
            <c:ext xmlns:c16="http://schemas.microsoft.com/office/drawing/2014/chart" uri="{C3380CC4-5D6E-409C-BE32-E72D297353CC}">
              <c16:uniqueId val="{00000002-D795-43F2-8A1C-59A86768ACDE}"/>
            </c:ext>
          </c:extLst>
        </c:ser>
        <c:ser>
          <c:idx val="16"/>
          <c:order val="2"/>
          <c:tx>
            <c:strRef>
              <c:f>Summary!$R$51</c:f>
              <c:strCache>
                <c:ptCount val="1"/>
                <c:pt idx="0">
                  <c:v>Default 91+</c:v>
                </c:pt>
              </c:strCache>
            </c:strRef>
          </c:tx>
          <c:spPr>
            <a:solidFill>
              <a:schemeClr val="accent5">
                <a:lumMod val="80000"/>
                <a:lumOff val="20000"/>
              </a:schemeClr>
            </a:solidFill>
            <a:ln>
              <a:noFill/>
            </a:ln>
            <a:effectLst/>
          </c:spPr>
          <c:invertIfNegative val="0"/>
          <c:cat>
            <c:numRef>
              <c:f>Summary!$A$52:$A$61</c:f>
              <c:numCache>
                <c:formatCode>mmm\-yy</c:formatCode>
                <c:ptCount val="10"/>
                <c:pt idx="0">
                  <c:v>44256</c:v>
                </c:pt>
                <c:pt idx="1">
                  <c:v>44287</c:v>
                </c:pt>
                <c:pt idx="2">
                  <c:v>44317</c:v>
                </c:pt>
                <c:pt idx="3">
                  <c:v>44348</c:v>
                </c:pt>
                <c:pt idx="4">
                  <c:v>44378</c:v>
                </c:pt>
                <c:pt idx="5">
                  <c:v>44409</c:v>
                </c:pt>
                <c:pt idx="6">
                  <c:v>44440</c:v>
                </c:pt>
                <c:pt idx="7">
                  <c:v>44470</c:v>
                </c:pt>
                <c:pt idx="8">
                  <c:v>44501</c:v>
                </c:pt>
                <c:pt idx="9">
                  <c:v>44531</c:v>
                </c:pt>
              </c:numCache>
            </c:numRef>
          </c:cat>
          <c:val>
            <c:numRef>
              <c:f>Summary!$R$52:$R$60</c:f>
              <c:numCache>
                <c:formatCode>0%</c:formatCode>
                <c:ptCount val="9"/>
                <c:pt idx="0">
                  <c:v>1.53846153846153E-2</c:v>
                </c:pt>
                <c:pt idx="1">
                  <c:v>1.5250544662309301E-2</c:v>
                </c:pt>
                <c:pt idx="2">
                  <c:v>0.213983050847457</c:v>
                </c:pt>
                <c:pt idx="3">
                  <c:v>0.21973094170403501</c:v>
                </c:pt>
                <c:pt idx="4">
                  <c:v>0.22093023255813901</c:v>
                </c:pt>
                <c:pt idx="5">
                  <c:v>0.22</c:v>
                </c:pt>
                <c:pt idx="6">
                  <c:v>0.25974025974025899</c:v>
                </c:pt>
                <c:pt idx="7">
                  <c:v>0.28378378378378299</c:v>
                </c:pt>
                <c:pt idx="8">
                  <c:v>0.31484257871064403</c:v>
                </c:pt>
              </c:numCache>
            </c:numRef>
          </c:val>
          <c:extLst>
            <c:ext xmlns:c16="http://schemas.microsoft.com/office/drawing/2014/chart" uri="{C3380CC4-5D6E-409C-BE32-E72D297353CC}">
              <c16:uniqueId val="{00000003-D795-43F2-8A1C-59A86768ACDE}"/>
            </c:ext>
          </c:extLst>
        </c:ser>
        <c:ser>
          <c:idx val="17"/>
          <c:order val="3"/>
          <c:tx>
            <c:strRef>
              <c:f>Summary!$S$51</c:f>
              <c:strCache>
                <c:ptCount val="1"/>
                <c:pt idx="0">
                  <c:v>Default 121+</c:v>
                </c:pt>
              </c:strCache>
            </c:strRef>
          </c:tx>
          <c:spPr>
            <a:solidFill>
              <a:schemeClr val="accent6">
                <a:lumMod val="80000"/>
                <a:lumOff val="20000"/>
              </a:schemeClr>
            </a:solidFill>
            <a:ln>
              <a:noFill/>
            </a:ln>
            <a:effectLst/>
          </c:spPr>
          <c:invertIfNegative val="0"/>
          <c:cat>
            <c:numRef>
              <c:f>Summary!$A$52:$A$61</c:f>
              <c:numCache>
                <c:formatCode>mmm\-yy</c:formatCode>
                <c:ptCount val="10"/>
                <c:pt idx="0">
                  <c:v>44256</c:v>
                </c:pt>
                <c:pt idx="1">
                  <c:v>44287</c:v>
                </c:pt>
                <c:pt idx="2">
                  <c:v>44317</c:v>
                </c:pt>
                <c:pt idx="3">
                  <c:v>44348</c:v>
                </c:pt>
                <c:pt idx="4">
                  <c:v>44378</c:v>
                </c:pt>
                <c:pt idx="5">
                  <c:v>44409</c:v>
                </c:pt>
                <c:pt idx="6">
                  <c:v>44440</c:v>
                </c:pt>
                <c:pt idx="7">
                  <c:v>44470</c:v>
                </c:pt>
                <c:pt idx="8">
                  <c:v>44501</c:v>
                </c:pt>
                <c:pt idx="9">
                  <c:v>44531</c:v>
                </c:pt>
              </c:numCache>
            </c:numRef>
          </c:cat>
          <c:val>
            <c:numRef>
              <c:f>Summary!$S$52:$S$60</c:f>
              <c:numCache>
                <c:formatCode>0%</c:formatCode>
                <c:ptCount val="9"/>
                <c:pt idx="0">
                  <c:v>1.53846153846153E-2</c:v>
                </c:pt>
                <c:pt idx="1">
                  <c:v>1.08932461873638E-2</c:v>
                </c:pt>
                <c:pt idx="2">
                  <c:v>0.20974576271186399</c:v>
                </c:pt>
                <c:pt idx="3">
                  <c:v>0.21973094170403501</c:v>
                </c:pt>
                <c:pt idx="4">
                  <c:v>0.22093023255813901</c:v>
                </c:pt>
                <c:pt idx="5">
                  <c:v>0.216923076923076</c:v>
                </c:pt>
                <c:pt idx="6">
                  <c:v>0.25541125541125498</c:v>
                </c:pt>
                <c:pt idx="7">
                  <c:v>0.28228228228228203</c:v>
                </c:pt>
                <c:pt idx="8">
                  <c:v>0.29835082458770601</c:v>
                </c:pt>
              </c:numCache>
            </c:numRef>
          </c:val>
          <c:extLst>
            <c:ext xmlns:c16="http://schemas.microsoft.com/office/drawing/2014/chart" uri="{C3380CC4-5D6E-409C-BE32-E72D297353CC}">
              <c16:uniqueId val="{00000004-D795-43F2-8A1C-59A86768ACDE}"/>
            </c:ext>
          </c:extLst>
        </c:ser>
        <c:dLbls>
          <c:showLegendKey val="0"/>
          <c:showVal val="0"/>
          <c:showCatName val="0"/>
          <c:showSerName val="0"/>
          <c:showPercent val="0"/>
          <c:showBubbleSize val="0"/>
        </c:dLbls>
        <c:gapWidth val="219"/>
        <c:axId val="701996792"/>
        <c:axId val="701998104"/>
      </c:barChart>
      <c:lineChart>
        <c:grouping val="standard"/>
        <c:varyColors val="0"/>
        <c:dLbls>
          <c:showLegendKey val="0"/>
          <c:showVal val="0"/>
          <c:showCatName val="0"/>
          <c:showSerName val="0"/>
          <c:showPercent val="0"/>
          <c:showBubbleSize val="0"/>
        </c:dLbls>
        <c:marker val="1"/>
        <c:smooth val="0"/>
        <c:axId val="701996792"/>
        <c:axId val="701998104"/>
        <c:extLst>
          <c:ext xmlns:c15="http://schemas.microsoft.com/office/drawing/2012/chart" uri="{02D57815-91ED-43cb-92C2-25804820EDAC}">
            <c15:filteredLineSeries>
              <c15:ser>
                <c:idx val="21"/>
                <c:order val="4"/>
                <c:tx>
                  <c:strRef>
                    <c:extLst>
                      <c:ext uri="{02D57815-91ED-43cb-92C2-25804820EDAC}">
                        <c15:formulaRef>
                          <c15:sqref>Summary!$W$51</c15:sqref>
                        </c15:formulaRef>
                      </c:ext>
                    </c:extLst>
                    <c:strCache>
                      <c:ptCount val="1"/>
                      <c:pt idx="0">
                        <c:v>Cured 61+</c:v>
                      </c:pt>
                    </c:strCache>
                  </c:strRef>
                </c:tx>
                <c:spPr>
                  <a:ln w="28575" cap="rnd">
                    <a:solidFill>
                      <a:schemeClr val="accent4">
                        <a:lumMod val="80000"/>
                      </a:schemeClr>
                    </a:solidFill>
                    <a:round/>
                  </a:ln>
                  <a:effectLst/>
                </c:spPr>
                <c:marker>
                  <c:symbol val="none"/>
                </c:marker>
                <c:cat>
                  <c:numRef>
                    <c:extLst>
                      <c:ext uri="{02D57815-91ED-43cb-92C2-25804820EDAC}">
                        <c15:formulaRef>
                          <c15:sqref>Summary!$A$52:$A$60</c15:sqref>
                        </c15:formulaRef>
                      </c:ext>
                    </c:extLst>
                    <c:numCache>
                      <c:formatCode>mmm\-yy</c:formatCode>
                      <c:ptCount val="9"/>
                      <c:pt idx="0">
                        <c:v>44256</c:v>
                      </c:pt>
                      <c:pt idx="1">
                        <c:v>44287</c:v>
                      </c:pt>
                      <c:pt idx="2">
                        <c:v>44317</c:v>
                      </c:pt>
                      <c:pt idx="3">
                        <c:v>44348</c:v>
                      </c:pt>
                      <c:pt idx="4">
                        <c:v>44378</c:v>
                      </c:pt>
                      <c:pt idx="5">
                        <c:v>44409</c:v>
                      </c:pt>
                      <c:pt idx="6">
                        <c:v>44440</c:v>
                      </c:pt>
                      <c:pt idx="7">
                        <c:v>44470</c:v>
                      </c:pt>
                      <c:pt idx="8">
                        <c:v>44501</c:v>
                      </c:pt>
                    </c:numCache>
                  </c:numRef>
                </c:cat>
                <c:val>
                  <c:numRef>
                    <c:extLst>
                      <c:ext uri="{02D57815-91ED-43cb-92C2-25804820EDAC}">
                        <c15:formulaRef>
                          <c15:sqref>Summary!$W$52:$W$60</c15:sqref>
                        </c15:formulaRef>
                      </c:ext>
                    </c:extLst>
                    <c:numCache>
                      <c:formatCode>General</c:formatCode>
                      <c:ptCount val="9"/>
                      <c:pt idx="0">
                        <c:v>9</c:v>
                      </c:pt>
                      <c:pt idx="1">
                        <c:v>4</c:v>
                      </c:pt>
                      <c:pt idx="2">
                        <c:v>4</c:v>
                      </c:pt>
                      <c:pt idx="3">
                        <c:v>5</c:v>
                      </c:pt>
                      <c:pt idx="4">
                        <c:v>3</c:v>
                      </c:pt>
                      <c:pt idx="5">
                        <c:v>12</c:v>
                      </c:pt>
                      <c:pt idx="6">
                        <c:v>6</c:v>
                      </c:pt>
                      <c:pt idx="7">
                        <c:v>10</c:v>
                      </c:pt>
                      <c:pt idx="8">
                        <c:v>10</c:v>
                      </c:pt>
                    </c:numCache>
                  </c:numRef>
                </c:val>
                <c:smooth val="0"/>
                <c:extLst>
                  <c:ext xmlns:c16="http://schemas.microsoft.com/office/drawing/2014/chart" uri="{C3380CC4-5D6E-409C-BE32-E72D297353CC}">
                    <c16:uniqueId val="{0000000A-D795-43F2-8A1C-59A86768ACDE}"/>
                  </c:ext>
                </c:extLst>
              </c15:ser>
            </c15:filteredLineSeries>
            <c15:filteredLineSeries>
              <c15:ser>
                <c:idx val="22"/>
                <c:order val="5"/>
                <c:tx>
                  <c:strRef>
                    <c:extLst xmlns:c15="http://schemas.microsoft.com/office/drawing/2012/chart">
                      <c:ext xmlns:c15="http://schemas.microsoft.com/office/drawing/2012/chart" uri="{02D57815-91ED-43cb-92C2-25804820EDAC}">
                        <c15:formulaRef>
                          <c15:sqref>Summary!$X$51</c15:sqref>
                        </c15:formulaRef>
                      </c:ext>
                    </c:extLst>
                    <c:strCache>
                      <c:ptCount val="1"/>
                      <c:pt idx="0">
                        <c:v>Cured 91+</c:v>
                      </c:pt>
                    </c:strCache>
                  </c:strRef>
                </c:tx>
                <c:spPr>
                  <a:ln w="28575" cap="rnd">
                    <a:solidFill>
                      <a:schemeClr val="accent5">
                        <a:lumMod val="80000"/>
                      </a:schemeClr>
                    </a:solidFill>
                    <a:round/>
                  </a:ln>
                  <a:effectLst/>
                </c:spPr>
                <c:marker>
                  <c:symbol val="none"/>
                </c:marker>
                <c:cat>
                  <c:numRef>
                    <c:extLst xmlns:c15="http://schemas.microsoft.com/office/drawing/2012/chart">
                      <c:ext xmlns:c15="http://schemas.microsoft.com/office/drawing/2012/chart" uri="{02D57815-91ED-43cb-92C2-25804820EDAC}">
                        <c15:formulaRef>
                          <c15:sqref>Summary!$A$52:$A$60</c15:sqref>
                        </c15:formulaRef>
                      </c:ext>
                    </c:extLst>
                    <c:numCache>
                      <c:formatCode>mmm\-yy</c:formatCode>
                      <c:ptCount val="9"/>
                      <c:pt idx="0">
                        <c:v>44256</c:v>
                      </c:pt>
                      <c:pt idx="1">
                        <c:v>44287</c:v>
                      </c:pt>
                      <c:pt idx="2">
                        <c:v>44317</c:v>
                      </c:pt>
                      <c:pt idx="3">
                        <c:v>44348</c:v>
                      </c:pt>
                      <c:pt idx="4">
                        <c:v>44378</c:v>
                      </c:pt>
                      <c:pt idx="5">
                        <c:v>44409</c:v>
                      </c:pt>
                      <c:pt idx="6">
                        <c:v>44440</c:v>
                      </c:pt>
                      <c:pt idx="7">
                        <c:v>44470</c:v>
                      </c:pt>
                      <c:pt idx="8">
                        <c:v>44501</c:v>
                      </c:pt>
                    </c:numCache>
                  </c:numRef>
                </c:cat>
                <c:val>
                  <c:numRef>
                    <c:extLst xmlns:c15="http://schemas.microsoft.com/office/drawing/2012/chart">
                      <c:ext xmlns:c15="http://schemas.microsoft.com/office/drawing/2012/chart" uri="{02D57815-91ED-43cb-92C2-25804820EDAC}">
                        <c15:formulaRef>
                          <c15:sqref>Summary!$X$52:$X$60</c15:sqref>
                        </c15:formulaRef>
                      </c:ext>
                    </c:extLst>
                    <c:numCache>
                      <c:formatCode>General</c:formatCode>
                      <c:ptCount val="9"/>
                      <c:pt idx="0">
                        <c:v>3</c:v>
                      </c:pt>
                      <c:pt idx="1">
                        <c:v>1</c:v>
                      </c:pt>
                      <c:pt idx="2">
                        <c:v>2</c:v>
                      </c:pt>
                      <c:pt idx="3">
                        <c:v>3</c:v>
                      </c:pt>
                      <c:pt idx="4">
                        <c:v>2</c:v>
                      </c:pt>
                      <c:pt idx="5">
                        <c:v>8</c:v>
                      </c:pt>
                      <c:pt idx="6">
                        <c:v>4</c:v>
                      </c:pt>
                      <c:pt idx="7">
                        <c:v>6</c:v>
                      </c:pt>
                      <c:pt idx="8">
                        <c:v>7</c:v>
                      </c:pt>
                    </c:numCache>
                  </c:numRef>
                </c:val>
                <c:smooth val="0"/>
                <c:extLst xmlns:c15="http://schemas.microsoft.com/office/drawing/2012/chart">
                  <c:ext xmlns:c16="http://schemas.microsoft.com/office/drawing/2014/chart" uri="{C3380CC4-5D6E-409C-BE32-E72D297353CC}">
                    <c16:uniqueId val="{0000000B-D795-43F2-8A1C-59A86768ACDE}"/>
                  </c:ext>
                </c:extLst>
              </c15:ser>
            </c15:filteredLineSeries>
            <c15:filteredLineSeries>
              <c15:ser>
                <c:idx val="23"/>
                <c:order val="6"/>
                <c:tx>
                  <c:strRef>
                    <c:extLst xmlns:c15="http://schemas.microsoft.com/office/drawing/2012/chart">
                      <c:ext xmlns:c15="http://schemas.microsoft.com/office/drawing/2012/chart" uri="{02D57815-91ED-43cb-92C2-25804820EDAC}">
                        <c15:formulaRef>
                          <c15:sqref>Summary!$Y$51</c15:sqref>
                        </c15:formulaRef>
                      </c:ext>
                    </c:extLst>
                    <c:strCache>
                      <c:ptCount val="1"/>
                      <c:pt idx="0">
                        <c:v>Cured 121+</c:v>
                      </c:pt>
                    </c:strCache>
                  </c:strRef>
                </c:tx>
                <c:spPr>
                  <a:ln w="28575" cap="rnd">
                    <a:solidFill>
                      <a:schemeClr val="accent6">
                        <a:lumMod val="80000"/>
                      </a:schemeClr>
                    </a:solidFill>
                    <a:round/>
                  </a:ln>
                  <a:effectLst/>
                </c:spPr>
                <c:marker>
                  <c:symbol val="none"/>
                </c:marker>
                <c:cat>
                  <c:numRef>
                    <c:extLst xmlns:c15="http://schemas.microsoft.com/office/drawing/2012/chart">
                      <c:ext xmlns:c15="http://schemas.microsoft.com/office/drawing/2012/chart" uri="{02D57815-91ED-43cb-92C2-25804820EDAC}">
                        <c15:formulaRef>
                          <c15:sqref>Summary!$A$52:$A$60</c15:sqref>
                        </c15:formulaRef>
                      </c:ext>
                    </c:extLst>
                    <c:numCache>
                      <c:formatCode>mmm\-yy</c:formatCode>
                      <c:ptCount val="9"/>
                      <c:pt idx="0">
                        <c:v>44256</c:v>
                      </c:pt>
                      <c:pt idx="1">
                        <c:v>44287</c:v>
                      </c:pt>
                      <c:pt idx="2">
                        <c:v>44317</c:v>
                      </c:pt>
                      <c:pt idx="3">
                        <c:v>44348</c:v>
                      </c:pt>
                      <c:pt idx="4">
                        <c:v>44378</c:v>
                      </c:pt>
                      <c:pt idx="5">
                        <c:v>44409</c:v>
                      </c:pt>
                      <c:pt idx="6">
                        <c:v>44440</c:v>
                      </c:pt>
                      <c:pt idx="7">
                        <c:v>44470</c:v>
                      </c:pt>
                      <c:pt idx="8">
                        <c:v>44501</c:v>
                      </c:pt>
                    </c:numCache>
                  </c:numRef>
                </c:cat>
                <c:val>
                  <c:numRef>
                    <c:extLst xmlns:c15="http://schemas.microsoft.com/office/drawing/2012/chart">
                      <c:ext xmlns:c15="http://schemas.microsoft.com/office/drawing/2012/chart" uri="{02D57815-91ED-43cb-92C2-25804820EDAC}">
                        <c15:formulaRef>
                          <c15:sqref>Summary!$Y$52:$Y$60</c15:sqref>
                        </c15:formulaRef>
                      </c:ext>
                    </c:extLst>
                    <c:numCache>
                      <c:formatCode>General</c:formatCode>
                      <c:ptCount val="9"/>
                      <c:pt idx="0">
                        <c:v>3</c:v>
                      </c:pt>
                      <c:pt idx="1">
                        <c:v>0</c:v>
                      </c:pt>
                      <c:pt idx="2">
                        <c:v>0</c:v>
                      </c:pt>
                      <c:pt idx="3">
                        <c:v>3</c:v>
                      </c:pt>
                      <c:pt idx="4">
                        <c:v>2</c:v>
                      </c:pt>
                      <c:pt idx="5">
                        <c:v>6</c:v>
                      </c:pt>
                      <c:pt idx="6">
                        <c:v>3</c:v>
                      </c:pt>
                      <c:pt idx="7">
                        <c:v>5</c:v>
                      </c:pt>
                      <c:pt idx="8">
                        <c:v>4</c:v>
                      </c:pt>
                    </c:numCache>
                  </c:numRef>
                </c:val>
                <c:smooth val="0"/>
                <c:extLst xmlns:c15="http://schemas.microsoft.com/office/drawing/2012/chart">
                  <c:ext xmlns:c16="http://schemas.microsoft.com/office/drawing/2014/chart" uri="{C3380CC4-5D6E-409C-BE32-E72D297353CC}">
                    <c16:uniqueId val="{0000000C-D795-43F2-8A1C-59A86768ACDE}"/>
                  </c:ext>
                </c:extLst>
              </c15:ser>
            </c15:filteredLineSeries>
          </c:ext>
        </c:extLst>
      </c:lineChart>
      <c:lineChart>
        <c:grouping val="standard"/>
        <c:varyColors val="0"/>
        <c:ser>
          <c:idx val="25"/>
          <c:order val="8"/>
          <c:tx>
            <c:strRef>
              <c:f>Summary!$AA$51</c:f>
              <c:strCache>
                <c:ptCount val="1"/>
                <c:pt idx="0">
                  <c:v>CR 11+</c:v>
                </c:pt>
              </c:strCache>
            </c:strRef>
          </c:tx>
          <c:spPr>
            <a:ln w="28575" cap="rnd">
              <a:solidFill>
                <a:schemeClr val="accent2">
                  <a:lumMod val="60000"/>
                  <a:lumOff val="40000"/>
                </a:schemeClr>
              </a:solidFill>
              <a:round/>
            </a:ln>
            <a:effectLst/>
          </c:spPr>
          <c:marker>
            <c:symbol val="none"/>
          </c:marker>
          <c:cat>
            <c:numRef>
              <c:f>Summary!$A$52:$A$60</c:f>
              <c:numCache>
                <c:formatCode>mmm\-yy</c:formatCode>
                <c:ptCount val="9"/>
                <c:pt idx="0">
                  <c:v>44256</c:v>
                </c:pt>
                <c:pt idx="1">
                  <c:v>44287</c:v>
                </c:pt>
                <c:pt idx="2">
                  <c:v>44317</c:v>
                </c:pt>
                <c:pt idx="3">
                  <c:v>44348</c:v>
                </c:pt>
                <c:pt idx="4">
                  <c:v>44378</c:v>
                </c:pt>
                <c:pt idx="5">
                  <c:v>44409</c:v>
                </c:pt>
                <c:pt idx="6">
                  <c:v>44440</c:v>
                </c:pt>
                <c:pt idx="7">
                  <c:v>44470</c:v>
                </c:pt>
                <c:pt idx="8">
                  <c:v>44501</c:v>
                </c:pt>
              </c:numCache>
            </c:numRef>
          </c:cat>
          <c:val>
            <c:numRef>
              <c:f>Summary!$AA$52:$AA$61</c:f>
              <c:numCache>
                <c:formatCode>0%</c:formatCode>
                <c:ptCount val="10"/>
                <c:pt idx="0">
                  <c:v>0.91525423728813504</c:v>
                </c:pt>
                <c:pt idx="1">
                  <c:v>0.88461538461538403</c:v>
                </c:pt>
                <c:pt idx="2">
                  <c:v>0.244274809160305</c:v>
                </c:pt>
                <c:pt idx="3">
                  <c:v>0.233870967741935</c:v>
                </c:pt>
                <c:pt idx="4">
                  <c:v>0.22535211267605601</c:v>
                </c:pt>
                <c:pt idx="5">
                  <c:v>0.219653179190751</c:v>
                </c:pt>
                <c:pt idx="6">
                  <c:v>0.188405797101449</c:v>
                </c:pt>
                <c:pt idx="7">
                  <c:v>0.140845070422535</c:v>
                </c:pt>
                <c:pt idx="8">
                  <c:v>0.14644351464435101</c:v>
                </c:pt>
                <c:pt idx="9">
                  <c:v>0.139130434782608</c:v>
                </c:pt>
              </c:numCache>
            </c:numRef>
          </c:val>
          <c:smooth val="0"/>
          <c:extLst>
            <c:ext xmlns:c16="http://schemas.microsoft.com/office/drawing/2014/chart" uri="{C3380CC4-5D6E-409C-BE32-E72D297353CC}">
              <c16:uniqueId val="{00000005-D795-43F2-8A1C-59A86768ACDE}"/>
            </c:ext>
          </c:extLst>
        </c:ser>
        <c:ser>
          <c:idx val="26"/>
          <c:order val="9"/>
          <c:tx>
            <c:strRef>
              <c:f>Summary!$AB$51</c:f>
              <c:strCache>
                <c:ptCount val="1"/>
                <c:pt idx="0">
                  <c:v>CR 31+</c:v>
                </c:pt>
              </c:strCache>
            </c:strRef>
          </c:tx>
          <c:spPr>
            <a:ln w="28575" cap="rnd">
              <a:solidFill>
                <a:schemeClr val="accent3">
                  <a:lumMod val="60000"/>
                  <a:lumOff val="40000"/>
                </a:schemeClr>
              </a:solidFill>
              <a:round/>
            </a:ln>
            <a:effectLst/>
          </c:spPr>
          <c:marker>
            <c:symbol val="none"/>
          </c:marker>
          <c:cat>
            <c:numRef>
              <c:f>Summary!$A$52:$A$60</c:f>
              <c:numCache>
                <c:formatCode>mmm\-yy</c:formatCode>
                <c:ptCount val="9"/>
                <c:pt idx="0">
                  <c:v>44256</c:v>
                </c:pt>
                <c:pt idx="1">
                  <c:v>44287</c:v>
                </c:pt>
                <c:pt idx="2">
                  <c:v>44317</c:v>
                </c:pt>
                <c:pt idx="3">
                  <c:v>44348</c:v>
                </c:pt>
                <c:pt idx="4">
                  <c:v>44378</c:v>
                </c:pt>
                <c:pt idx="5">
                  <c:v>44409</c:v>
                </c:pt>
                <c:pt idx="6">
                  <c:v>44440</c:v>
                </c:pt>
                <c:pt idx="7">
                  <c:v>44470</c:v>
                </c:pt>
                <c:pt idx="8">
                  <c:v>44501</c:v>
                </c:pt>
              </c:numCache>
            </c:numRef>
          </c:cat>
          <c:val>
            <c:numRef>
              <c:f>Summary!$AB$52:$AB$61</c:f>
              <c:numCache>
                <c:formatCode>0%</c:formatCode>
                <c:ptCount val="10"/>
                <c:pt idx="0">
                  <c:v>0.83870967741935398</c:v>
                </c:pt>
                <c:pt idx="1">
                  <c:v>0.76923076923076905</c:v>
                </c:pt>
                <c:pt idx="2">
                  <c:v>0.1</c:v>
                </c:pt>
                <c:pt idx="3">
                  <c:v>0.13636363636363599</c:v>
                </c:pt>
                <c:pt idx="4">
                  <c:v>0.112903225806451</c:v>
                </c:pt>
                <c:pt idx="5">
                  <c:v>0.1</c:v>
                </c:pt>
                <c:pt idx="6">
                  <c:v>0.138461538461538</c:v>
                </c:pt>
                <c:pt idx="7">
                  <c:v>8.9552238805970102E-2</c:v>
                </c:pt>
                <c:pt idx="8">
                  <c:v>8.9686098654708502E-2</c:v>
                </c:pt>
                <c:pt idx="9">
                  <c:v>7.4766355140186896E-2</c:v>
                </c:pt>
              </c:numCache>
            </c:numRef>
          </c:val>
          <c:smooth val="0"/>
          <c:extLst>
            <c:ext xmlns:c16="http://schemas.microsoft.com/office/drawing/2014/chart" uri="{C3380CC4-5D6E-409C-BE32-E72D297353CC}">
              <c16:uniqueId val="{00000006-D795-43F2-8A1C-59A86768ACDE}"/>
            </c:ext>
          </c:extLst>
        </c:ser>
        <c:ser>
          <c:idx val="27"/>
          <c:order val="10"/>
          <c:tx>
            <c:strRef>
              <c:f>Summary!$AC$51</c:f>
              <c:strCache>
                <c:ptCount val="1"/>
                <c:pt idx="0">
                  <c:v>CR 61+</c:v>
                </c:pt>
              </c:strCache>
            </c:strRef>
          </c:tx>
          <c:spPr>
            <a:ln w="28575" cap="rnd">
              <a:solidFill>
                <a:schemeClr val="accent4">
                  <a:lumMod val="60000"/>
                  <a:lumOff val="40000"/>
                </a:schemeClr>
              </a:solidFill>
              <a:round/>
            </a:ln>
            <a:effectLst/>
          </c:spPr>
          <c:marker>
            <c:symbol val="none"/>
          </c:marker>
          <c:cat>
            <c:numRef>
              <c:f>Summary!$A$52:$A$60</c:f>
              <c:numCache>
                <c:formatCode>mmm\-yy</c:formatCode>
                <c:ptCount val="9"/>
                <c:pt idx="0">
                  <c:v>44256</c:v>
                </c:pt>
                <c:pt idx="1">
                  <c:v>44287</c:v>
                </c:pt>
                <c:pt idx="2">
                  <c:v>44317</c:v>
                </c:pt>
                <c:pt idx="3">
                  <c:v>44348</c:v>
                </c:pt>
                <c:pt idx="4">
                  <c:v>44378</c:v>
                </c:pt>
                <c:pt idx="5">
                  <c:v>44409</c:v>
                </c:pt>
                <c:pt idx="6">
                  <c:v>44440</c:v>
                </c:pt>
                <c:pt idx="7">
                  <c:v>44470</c:v>
                </c:pt>
                <c:pt idx="8">
                  <c:v>44501</c:v>
                </c:pt>
              </c:numCache>
            </c:numRef>
          </c:cat>
          <c:val>
            <c:numRef>
              <c:f>Summary!$AC$52:$AC$61</c:f>
              <c:numCache>
                <c:formatCode>0%</c:formatCode>
                <c:ptCount val="10"/>
                <c:pt idx="0">
                  <c:v>0.64285714285714202</c:v>
                </c:pt>
                <c:pt idx="1">
                  <c:v>0.4</c:v>
                </c:pt>
                <c:pt idx="2">
                  <c:v>3.88349514563106E-2</c:v>
                </c:pt>
                <c:pt idx="3">
                  <c:v>0.05</c:v>
                </c:pt>
                <c:pt idx="4">
                  <c:v>5.1724137931034399E-2</c:v>
                </c:pt>
                <c:pt idx="5">
                  <c:v>8.16326530612244E-2</c:v>
                </c:pt>
                <c:pt idx="6">
                  <c:v>9.6774193548387094E-2</c:v>
                </c:pt>
                <c:pt idx="7">
                  <c:v>5.1813471502590601E-2</c:v>
                </c:pt>
                <c:pt idx="8">
                  <c:v>4.69483568075117E-2</c:v>
                </c:pt>
                <c:pt idx="9">
                  <c:v>5.2631578947368397E-2</c:v>
                </c:pt>
              </c:numCache>
            </c:numRef>
          </c:val>
          <c:smooth val="0"/>
          <c:extLst>
            <c:ext xmlns:c16="http://schemas.microsoft.com/office/drawing/2014/chart" uri="{C3380CC4-5D6E-409C-BE32-E72D297353CC}">
              <c16:uniqueId val="{00000007-D795-43F2-8A1C-59A86768ACDE}"/>
            </c:ext>
          </c:extLst>
        </c:ser>
        <c:ser>
          <c:idx val="28"/>
          <c:order val="11"/>
          <c:tx>
            <c:strRef>
              <c:f>Summary!$AD$51</c:f>
              <c:strCache>
                <c:ptCount val="1"/>
                <c:pt idx="0">
                  <c:v>CR 91+</c:v>
                </c:pt>
              </c:strCache>
            </c:strRef>
          </c:tx>
          <c:spPr>
            <a:ln w="28575" cap="rnd">
              <a:solidFill>
                <a:schemeClr val="accent5">
                  <a:lumMod val="60000"/>
                  <a:lumOff val="40000"/>
                </a:schemeClr>
              </a:solidFill>
              <a:round/>
            </a:ln>
            <a:effectLst/>
          </c:spPr>
          <c:marker>
            <c:symbol val="none"/>
          </c:marker>
          <c:cat>
            <c:numRef>
              <c:f>Summary!$A$52:$A$60</c:f>
              <c:numCache>
                <c:formatCode>mmm\-yy</c:formatCode>
                <c:ptCount val="9"/>
                <c:pt idx="0">
                  <c:v>44256</c:v>
                </c:pt>
                <c:pt idx="1">
                  <c:v>44287</c:v>
                </c:pt>
                <c:pt idx="2">
                  <c:v>44317</c:v>
                </c:pt>
                <c:pt idx="3">
                  <c:v>44348</c:v>
                </c:pt>
                <c:pt idx="4">
                  <c:v>44378</c:v>
                </c:pt>
                <c:pt idx="5">
                  <c:v>44409</c:v>
                </c:pt>
                <c:pt idx="6">
                  <c:v>44440</c:v>
                </c:pt>
                <c:pt idx="7">
                  <c:v>44470</c:v>
                </c:pt>
                <c:pt idx="8">
                  <c:v>44501</c:v>
                </c:pt>
              </c:numCache>
            </c:numRef>
          </c:cat>
          <c:val>
            <c:numRef>
              <c:f>Summary!$AD$52:$AD$61</c:f>
              <c:numCache>
                <c:formatCode>0%</c:formatCode>
                <c:ptCount val="10"/>
                <c:pt idx="0">
                  <c:v>0.375</c:v>
                </c:pt>
                <c:pt idx="1">
                  <c:v>0.14285714285714199</c:v>
                </c:pt>
                <c:pt idx="2">
                  <c:v>1.9801980198019799E-2</c:v>
                </c:pt>
                <c:pt idx="3">
                  <c:v>3.06122448979591E-2</c:v>
                </c:pt>
                <c:pt idx="4">
                  <c:v>3.5087719298245598E-2</c:v>
                </c:pt>
                <c:pt idx="5">
                  <c:v>5.5944055944055902E-2</c:v>
                </c:pt>
                <c:pt idx="6">
                  <c:v>6.6666666666666596E-2</c:v>
                </c:pt>
                <c:pt idx="7">
                  <c:v>3.1746031746031703E-2</c:v>
                </c:pt>
                <c:pt idx="8">
                  <c:v>3.3333333333333298E-2</c:v>
                </c:pt>
                <c:pt idx="9">
                  <c:v>2.01005025125628E-2</c:v>
                </c:pt>
              </c:numCache>
            </c:numRef>
          </c:val>
          <c:smooth val="0"/>
          <c:extLst>
            <c:ext xmlns:c16="http://schemas.microsoft.com/office/drawing/2014/chart" uri="{C3380CC4-5D6E-409C-BE32-E72D297353CC}">
              <c16:uniqueId val="{00000008-D795-43F2-8A1C-59A86768ACDE}"/>
            </c:ext>
          </c:extLst>
        </c:ser>
        <c:ser>
          <c:idx val="29"/>
          <c:order val="12"/>
          <c:tx>
            <c:strRef>
              <c:f>Summary!$AE$51</c:f>
              <c:strCache>
                <c:ptCount val="1"/>
                <c:pt idx="0">
                  <c:v>CR 121+</c:v>
                </c:pt>
              </c:strCache>
            </c:strRef>
          </c:tx>
          <c:spPr>
            <a:ln w="28575" cap="rnd">
              <a:solidFill>
                <a:schemeClr val="accent6">
                  <a:lumMod val="60000"/>
                  <a:lumOff val="40000"/>
                </a:schemeClr>
              </a:solidFill>
              <a:round/>
            </a:ln>
            <a:effectLst/>
          </c:spPr>
          <c:marker>
            <c:symbol val="none"/>
          </c:marker>
          <c:cat>
            <c:numRef>
              <c:f>Summary!$A$52:$A$60</c:f>
              <c:numCache>
                <c:formatCode>mmm\-yy</c:formatCode>
                <c:ptCount val="9"/>
                <c:pt idx="0">
                  <c:v>44256</c:v>
                </c:pt>
                <c:pt idx="1">
                  <c:v>44287</c:v>
                </c:pt>
                <c:pt idx="2">
                  <c:v>44317</c:v>
                </c:pt>
                <c:pt idx="3">
                  <c:v>44348</c:v>
                </c:pt>
                <c:pt idx="4">
                  <c:v>44378</c:v>
                </c:pt>
                <c:pt idx="5">
                  <c:v>44409</c:v>
                </c:pt>
                <c:pt idx="6">
                  <c:v>44440</c:v>
                </c:pt>
                <c:pt idx="7">
                  <c:v>44470</c:v>
                </c:pt>
                <c:pt idx="8">
                  <c:v>44501</c:v>
                </c:pt>
              </c:numCache>
            </c:numRef>
          </c:cat>
          <c:val>
            <c:numRef>
              <c:f>Summary!$AE$52:$AE$61</c:f>
              <c:numCache>
                <c:formatCode>0%</c:formatCode>
                <c:ptCount val="10"/>
                <c:pt idx="0">
                  <c:v>0.375</c:v>
                </c:pt>
                <c:pt idx="1">
                  <c:v>0</c:v>
                </c:pt>
                <c:pt idx="2">
                  <c:v>0</c:v>
                </c:pt>
                <c:pt idx="3">
                  <c:v>3.06122448979591E-2</c:v>
                </c:pt>
                <c:pt idx="4">
                  <c:v>3.5087719298245598E-2</c:v>
                </c:pt>
                <c:pt idx="5">
                  <c:v>4.2553191489361701E-2</c:v>
                </c:pt>
                <c:pt idx="6">
                  <c:v>5.0847457627118599E-2</c:v>
                </c:pt>
                <c:pt idx="7">
                  <c:v>2.6595744680851002E-2</c:v>
                </c:pt>
                <c:pt idx="8">
                  <c:v>2.01005025125628E-2</c:v>
                </c:pt>
                <c:pt idx="9">
                  <c:v>5.2910052910052898E-3</c:v>
                </c:pt>
              </c:numCache>
            </c:numRef>
          </c:val>
          <c:smooth val="0"/>
          <c:extLst>
            <c:ext xmlns:c16="http://schemas.microsoft.com/office/drawing/2014/chart" uri="{C3380CC4-5D6E-409C-BE32-E72D297353CC}">
              <c16:uniqueId val="{00000009-D795-43F2-8A1C-59A86768ACDE}"/>
            </c:ext>
          </c:extLst>
        </c:ser>
        <c:dLbls>
          <c:showLegendKey val="0"/>
          <c:showVal val="0"/>
          <c:showCatName val="0"/>
          <c:showSerName val="0"/>
          <c:showPercent val="0"/>
          <c:showBubbleSize val="0"/>
        </c:dLbls>
        <c:marker val="1"/>
        <c:smooth val="0"/>
        <c:axId val="701878056"/>
        <c:axId val="701871168"/>
        <c:extLst>
          <c:ext xmlns:c15="http://schemas.microsoft.com/office/drawing/2012/chart" uri="{02D57815-91ED-43cb-92C2-25804820EDAC}">
            <c15:filteredLineSeries>
              <c15:ser>
                <c:idx val="24"/>
                <c:order val="7"/>
                <c:tx>
                  <c:strRef>
                    <c:extLst>
                      <c:ext uri="{02D57815-91ED-43cb-92C2-25804820EDAC}">
                        <c15:formulaRef>
                          <c15:sqref>Summary!$Z$51</c15:sqref>
                        </c15:formulaRef>
                      </c:ext>
                    </c:extLst>
                    <c:strCache>
                      <c:ptCount val="1"/>
                      <c:pt idx="0">
                        <c:v>CR 0+</c:v>
                      </c:pt>
                    </c:strCache>
                  </c:strRef>
                </c:tx>
                <c:spPr>
                  <a:ln w="28575" cap="rnd">
                    <a:solidFill>
                      <a:schemeClr val="accent1">
                        <a:lumMod val="60000"/>
                        <a:lumOff val="40000"/>
                      </a:schemeClr>
                    </a:solidFill>
                    <a:round/>
                  </a:ln>
                  <a:effectLst/>
                </c:spPr>
                <c:marker>
                  <c:symbol val="none"/>
                </c:marker>
                <c:cat>
                  <c:numRef>
                    <c:extLst>
                      <c:ext uri="{02D57815-91ED-43cb-92C2-25804820EDAC}">
                        <c15:formulaRef>
                          <c15:sqref>Summary!$A$52:$A$60</c15:sqref>
                        </c15:formulaRef>
                      </c:ext>
                    </c:extLst>
                    <c:numCache>
                      <c:formatCode>mmm\-yy</c:formatCode>
                      <c:ptCount val="9"/>
                      <c:pt idx="0">
                        <c:v>44256</c:v>
                      </c:pt>
                      <c:pt idx="1">
                        <c:v>44287</c:v>
                      </c:pt>
                      <c:pt idx="2">
                        <c:v>44317</c:v>
                      </c:pt>
                      <c:pt idx="3">
                        <c:v>44348</c:v>
                      </c:pt>
                      <c:pt idx="4">
                        <c:v>44378</c:v>
                      </c:pt>
                      <c:pt idx="5">
                        <c:v>44409</c:v>
                      </c:pt>
                      <c:pt idx="6">
                        <c:v>44440</c:v>
                      </c:pt>
                      <c:pt idx="7">
                        <c:v>44470</c:v>
                      </c:pt>
                      <c:pt idx="8">
                        <c:v>44501</c:v>
                      </c:pt>
                    </c:numCache>
                  </c:numRef>
                </c:cat>
                <c:val>
                  <c:numRef>
                    <c:extLst>
                      <c:ext uri="{02D57815-91ED-43cb-92C2-25804820EDAC}">
                        <c15:formulaRef>
                          <c15:sqref>Summary!$Z$52:$Z$60</c15:sqref>
                        </c15:formulaRef>
                      </c:ext>
                    </c:extLst>
                    <c:numCache>
                      <c:formatCode>0%</c:formatCode>
                      <c:ptCount val="9"/>
                      <c:pt idx="0">
                        <c:v>0.99038461538461497</c:v>
                      </c:pt>
                      <c:pt idx="1">
                        <c:v>0.986928104575163</c:v>
                      </c:pt>
                      <c:pt idx="2">
                        <c:v>0.79025423728813504</c:v>
                      </c:pt>
                      <c:pt idx="3">
                        <c:v>0.78699551569506698</c:v>
                      </c:pt>
                      <c:pt idx="4">
                        <c:v>0.78682170542635599</c:v>
                      </c:pt>
                      <c:pt idx="5">
                        <c:v>0.79230769230769205</c:v>
                      </c:pt>
                      <c:pt idx="6">
                        <c:v>0.75757575757575701</c:v>
                      </c:pt>
                      <c:pt idx="7">
                        <c:v>0.72522522522522503</c:v>
                      </c:pt>
                      <c:pt idx="8">
                        <c:v>0.69415292353822999</c:v>
                      </c:pt>
                    </c:numCache>
                  </c:numRef>
                </c:val>
                <c:smooth val="0"/>
                <c:extLst>
                  <c:ext xmlns:c16="http://schemas.microsoft.com/office/drawing/2014/chart" uri="{C3380CC4-5D6E-409C-BE32-E72D297353CC}">
                    <c16:uniqueId val="{0000000D-D795-43F2-8A1C-59A86768ACDE}"/>
                  </c:ext>
                </c:extLst>
              </c15:ser>
            </c15:filteredLineSeries>
          </c:ext>
        </c:extLst>
      </c:lineChart>
      <c:dateAx>
        <c:axId val="701996792"/>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1998104"/>
        <c:crosses val="autoZero"/>
        <c:auto val="1"/>
        <c:lblOffset val="100"/>
        <c:baseTimeUnit val="months"/>
      </c:dateAx>
      <c:valAx>
        <c:axId val="7019981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1996792"/>
        <c:crosses val="autoZero"/>
        <c:crossBetween val="between"/>
      </c:valAx>
      <c:valAx>
        <c:axId val="701871168"/>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1878056"/>
        <c:crosses val="max"/>
        <c:crossBetween val="between"/>
      </c:valAx>
      <c:dateAx>
        <c:axId val="701878056"/>
        <c:scaling>
          <c:orientation val="minMax"/>
        </c:scaling>
        <c:delete val="1"/>
        <c:axPos val="b"/>
        <c:numFmt formatCode="mmm\-yy" sourceLinked="1"/>
        <c:majorTickMark val="out"/>
        <c:minorTickMark val="none"/>
        <c:tickLblPos val="nextTo"/>
        <c:crossAx val="701871168"/>
        <c:crosses val="autoZero"/>
        <c:auto val="1"/>
        <c:lblOffset val="100"/>
        <c:baseTimeUnit val="months"/>
        <c:majorUnit val="1"/>
        <c:minorUnit val="1"/>
      </c:date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de-DE"/>
              <a:t>Top</a:t>
            </a:r>
            <a:r>
              <a:rPr lang="de-DE" baseline="0"/>
              <a:t> 20 variables with decreasing IV</a:t>
            </a:r>
            <a:endParaRPr lang="de-DE"/>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SummaryLinks!$C$1:$C$5</c:f>
              <c:strCache>
                <c:ptCount val="5"/>
                <c:pt idx="0">
                  <c:v>IV</c:v>
                </c:pt>
                <c:pt idx="1">
                  <c:v>inf</c:v>
                </c:pt>
                <c:pt idx="2">
                  <c:v>inf</c:v>
                </c:pt>
                <c:pt idx="3">
                  <c:v>inf</c:v>
                </c:pt>
                <c:pt idx="4">
                  <c:v>inf</c:v>
                </c:pt>
              </c:strCache>
            </c:strRef>
          </c:tx>
          <c:spPr>
            <a:solidFill>
              <a:schemeClr val="accent1"/>
            </a:solidFill>
            <a:ln>
              <a:noFill/>
            </a:ln>
            <a:effectLst/>
          </c:spPr>
          <c:invertIfNegative val="0"/>
          <c:cat>
            <c:strRef>
              <c:f>SummaryLinks!$B$6:$B$33</c:f>
              <c:strCache>
                <c:ptCount val="20"/>
                <c:pt idx="0">
                  <c:v>averageCreditgd</c:v>
                </c:pt>
                <c:pt idx="1">
                  <c:v>debitMonthgd</c:v>
                </c:pt>
                <c:pt idx="2">
                  <c:v>avDebitAmountgd</c:v>
                </c:pt>
                <c:pt idx="3">
                  <c:v>AGE_HSD_L3Mgd</c:v>
                </c:pt>
                <c:pt idx="4">
                  <c:v>age_DebitAmountgd</c:v>
                </c:pt>
                <c:pt idx="5">
                  <c:v>averageBalancegd</c:v>
                </c:pt>
                <c:pt idx="6">
                  <c:v>balanceMonthgd</c:v>
                </c:pt>
                <c:pt idx="7">
                  <c:v>EmployerLGA_Agegd</c:v>
                </c:pt>
                <c:pt idx="8">
                  <c:v>highst_single_dbt_amt1gd</c:v>
                </c:pt>
                <c:pt idx="9">
                  <c:v>highst_single_dbt_amt2gd</c:v>
                </c:pt>
                <c:pt idx="10">
                  <c:v>P_Inc_leftbyday2_aft_slry1gd</c:v>
                </c:pt>
                <c:pt idx="11">
                  <c:v>MaritalStatus_Agegd</c:v>
                </c:pt>
                <c:pt idx="12">
                  <c:v>Income_Agegd</c:v>
                </c:pt>
                <c:pt idx="13">
                  <c:v>Agegd</c:v>
                </c:pt>
                <c:pt idx="14">
                  <c:v>monthly_cash_flow_1gd</c:v>
                </c:pt>
                <c:pt idx="15">
                  <c:v>P_Inc_leftbyday2_aft_slry2gd</c:v>
                </c:pt>
                <c:pt idx="16">
                  <c:v>highst_single_dbt_amt4gd</c:v>
                </c:pt>
                <c:pt idx="17">
                  <c:v>total_cash_flowgd</c:v>
                </c:pt>
                <c:pt idx="18">
                  <c:v>MBL_Income_Amountgd</c:v>
                </c:pt>
                <c:pt idx="19">
                  <c:v>highst_single_crdt_amt4gd</c:v>
                </c:pt>
              </c:strCache>
            </c:strRef>
          </c:cat>
          <c:val>
            <c:numRef>
              <c:f>SummaryLinks!$C$6:$C$33</c:f>
              <c:numCache>
                <c:formatCode>General</c:formatCode>
                <c:ptCount val="20"/>
                <c:pt idx="0">
                  <c:v>0.236618624501997</c:v>
                </c:pt>
                <c:pt idx="1">
                  <c:v>0.18092893086184</c:v>
                </c:pt>
                <c:pt idx="2">
                  <c:v>0.16290855325581599</c:v>
                </c:pt>
                <c:pt idx="3">
                  <c:v>0.16162711279814801</c:v>
                </c:pt>
                <c:pt idx="4">
                  <c:v>0.14231515976831899</c:v>
                </c:pt>
                <c:pt idx="5">
                  <c:v>0.13271075241241201</c:v>
                </c:pt>
                <c:pt idx="6">
                  <c:v>0.119084274510007</c:v>
                </c:pt>
                <c:pt idx="7">
                  <c:v>0.114143223053427</c:v>
                </c:pt>
                <c:pt idx="8">
                  <c:v>9.6463392575141804E-2</c:v>
                </c:pt>
                <c:pt idx="9">
                  <c:v>9.2025390141559998E-2</c:v>
                </c:pt>
                <c:pt idx="10">
                  <c:v>8.9144947863873003E-2</c:v>
                </c:pt>
                <c:pt idx="11">
                  <c:v>8.7014733987351295E-2</c:v>
                </c:pt>
                <c:pt idx="12">
                  <c:v>8.4594210294920397E-2</c:v>
                </c:pt>
                <c:pt idx="13">
                  <c:v>8.3571228687419202E-2</c:v>
                </c:pt>
                <c:pt idx="14">
                  <c:v>8.1402236168592199E-2</c:v>
                </c:pt>
                <c:pt idx="15">
                  <c:v>8.0650601490388496E-2</c:v>
                </c:pt>
                <c:pt idx="16">
                  <c:v>7.8269720217659197E-2</c:v>
                </c:pt>
                <c:pt idx="17">
                  <c:v>7.80086975867504E-2</c:v>
                </c:pt>
                <c:pt idx="18">
                  <c:v>7.6944359373916194E-2</c:v>
                </c:pt>
                <c:pt idx="19">
                  <c:v>7.6943364084258004E-2</c:v>
                </c:pt>
              </c:numCache>
            </c:numRef>
          </c:val>
          <c:extLst>
            <c:ext xmlns:c16="http://schemas.microsoft.com/office/drawing/2014/chart" uri="{C3380CC4-5D6E-409C-BE32-E72D297353CC}">
              <c16:uniqueId val="{00000000-74D2-48CF-8677-CAED214108C7}"/>
            </c:ext>
          </c:extLst>
        </c:ser>
        <c:dLbls>
          <c:showLegendKey val="0"/>
          <c:showVal val="0"/>
          <c:showCatName val="0"/>
          <c:showSerName val="0"/>
          <c:showPercent val="0"/>
          <c:showBubbleSize val="0"/>
        </c:dLbls>
        <c:gapWidth val="182"/>
        <c:axId val="436075696"/>
        <c:axId val="436079304"/>
      </c:barChart>
      <c:catAx>
        <c:axId val="43607569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6079304"/>
        <c:crosses val="autoZero"/>
        <c:auto val="1"/>
        <c:lblAlgn val="ctr"/>
        <c:lblOffset val="100"/>
        <c:noMultiLvlLbl val="0"/>
      </c:catAx>
      <c:valAx>
        <c:axId val="4360793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60756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Vol. of Portfolio Distribution per PD</a:t>
            </a:r>
            <a:r>
              <a:rPr lang="en-US" baseline="0"/>
              <a:t> - Development Sample (Total) vs PSI sample (PSI Total)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TotalReport!$D$1</c:f>
              <c:strCache>
                <c:ptCount val="1"/>
                <c:pt idx="0">
                  <c:v>Total</c:v>
                </c:pt>
              </c:strCache>
            </c:strRef>
          </c:tx>
          <c:spPr>
            <a:solidFill>
              <a:schemeClr val="accent1"/>
            </a:solidFill>
            <a:ln>
              <a:noFill/>
            </a:ln>
            <a:effectLst/>
          </c:spPr>
          <c:invertIfNegative val="0"/>
          <c:cat>
            <c:strRef>
              <c:f>TotalReport!$A$2:$A$13</c:f>
              <c:strCache>
                <c:ptCount val="12"/>
                <c:pt idx="0">
                  <c:v>(0.056, 0.22]</c:v>
                </c:pt>
                <c:pt idx="1">
                  <c:v>(0.22, 0.29]</c:v>
                </c:pt>
                <c:pt idx="2">
                  <c:v>(0.29, 0.34]</c:v>
                </c:pt>
                <c:pt idx="3">
                  <c:v>(0.34, 0.38]</c:v>
                </c:pt>
                <c:pt idx="4">
                  <c:v>(0.38, 0.42]</c:v>
                </c:pt>
                <c:pt idx="5">
                  <c:v>(0.42, 0.47]</c:v>
                </c:pt>
                <c:pt idx="6">
                  <c:v>(0.47, 0.51]</c:v>
                </c:pt>
                <c:pt idx="7">
                  <c:v>(0.51, 0.55]</c:v>
                </c:pt>
                <c:pt idx="8">
                  <c:v>(0.55, 0.6]</c:v>
                </c:pt>
                <c:pt idx="9">
                  <c:v>(0.6, 0.66]</c:v>
                </c:pt>
                <c:pt idx="10">
                  <c:v>(0.66, 0.73]</c:v>
                </c:pt>
                <c:pt idx="11">
                  <c:v>(0.73, 0.95]</c:v>
                </c:pt>
              </c:strCache>
            </c:strRef>
          </c:cat>
          <c:val>
            <c:numRef>
              <c:f>TotalReport!$D$2:$D$13</c:f>
              <c:numCache>
                <c:formatCode>General</c:formatCode>
                <c:ptCount val="12"/>
                <c:pt idx="0">
                  <c:v>335</c:v>
                </c:pt>
                <c:pt idx="1">
                  <c:v>335</c:v>
                </c:pt>
                <c:pt idx="2">
                  <c:v>334</c:v>
                </c:pt>
                <c:pt idx="3">
                  <c:v>335</c:v>
                </c:pt>
                <c:pt idx="4">
                  <c:v>334</c:v>
                </c:pt>
                <c:pt idx="5">
                  <c:v>335</c:v>
                </c:pt>
                <c:pt idx="6">
                  <c:v>335</c:v>
                </c:pt>
                <c:pt idx="7">
                  <c:v>334</c:v>
                </c:pt>
                <c:pt idx="8">
                  <c:v>335</c:v>
                </c:pt>
                <c:pt idx="9">
                  <c:v>334</c:v>
                </c:pt>
                <c:pt idx="10">
                  <c:v>335</c:v>
                </c:pt>
                <c:pt idx="11">
                  <c:v>335</c:v>
                </c:pt>
              </c:numCache>
            </c:numRef>
          </c:val>
          <c:extLst>
            <c:ext xmlns:c16="http://schemas.microsoft.com/office/drawing/2014/chart" uri="{C3380CC4-5D6E-409C-BE32-E72D297353CC}">
              <c16:uniqueId val="{00000000-0977-495C-B06C-1D2944EEFEA0}"/>
            </c:ext>
          </c:extLst>
        </c:ser>
        <c:ser>
          <c:idx val="1"/>
          <c:order val="1"/>
          <c:tx>
            <c:strRef>
              <c:f>TotalReport!$E$1</c:f>
              <c:strCache>
                <c:ptCount val="1"/>
                <c:pt idx="0">
                  <c:v>PSI Total</c:v>
                </c:pt>
              </c:strCache>
            </c:strRef>
          </c:tx>
          <c:spPr>
            <a:solidFill>
              <a:schemeClr val="accent2"/>
            </a:solidFill>
            <a:ln>
              <a:noFill/>
            </a:ln>
            <a:effectLst/>
          </c:spPr>
          <c:invertIfNegative val="0"/>
          <c:cat>
            <c:strRef>
              <c:f>TotalReport!$A$2:$A$13</c:f>
              <c:strCache>
                <c:ptCount val="12"/>
                <c:pt idx="0">
                  <c:v>(0.056, 0.22]</c:v>
                </c:pt>
                <c:pt idx="1">
                  <c:v>(0.22, 0.29]</c:v>
                </c:pt>
                <c:pt idx="2">
                  <c:v>(0.29, 0.34]</c:v>
                </c:pt>
                <c:pt idx="3">
                  <c:v>(0.34, 0.38]</c:v>
                </c:pt>
                <c:pt idx="4">
                  <c:v>(0.38, 0.42]</c:v>
                </c:pt>
                <c:pt idx="5">
                  <c:v>(0.42, 0.47]</c:v>
                </c:pt>
                <c:pt idx="6">
                  <c:v>(0.47, 0.51]</c:v>
                </c:pt>
                <c:pt idx="7">
                  <c:v>(0.51, 0.55]</c:v>
                </c:pt>
                <c:pt idx="8">
                  <c:v>(0.55, 0.6]</c:v>
                </c:pt>
                <c:pt idx="9">
                  <c:v>(0.6, 0.66]</c:v>
                </c:pt>
                <c:pt idx="10">
                  <c:v>(0.66, 0.73]</c:v>
                </c:pt>
                <c:pt idx="11">
                  <c:v>(0.73, 0.95]</c:v>
                </c:pt>
              </c:strCache>
            </c:strRef>
          </c:cat>
          <c:val>
            <c:numRef>
              <c:f>TotalReport!$E$2:$E$13</c:f>
              <c:numCache>
                <c:formatCode>General</c:formatCode>
                <c:ptCount val="12"/>
                <c:pt idx="0">
                  <c:v>414</c:v>
                </c:pt>
                <c:pt idx="1">
                  <c:v>530</c:v>
                </c:pt>
                <c:pt idx="2">
                  <c:v>475</c:v>
                </c:pt>
                <c:pt idx="3">
                  <c:v>460</c:v>
                </c:pt>
                <c:pt idx="4">
                  <c:v>501</c:v>
                </c:pt>
                <c:pt idx="5">
                  <c:v>689</c:v>
                </c:pt>
                <c:pt idx="6">
                  <c:v>534</c:v>
                </c:pt>
                <c:pt idx="7">
                  <c:v>632</c:v>
                </c:pt>
                <c:pt idx="8">
                  <c:v>921</c:v>
                </c:pt>
                <c:pt idx="9">
                  <c:v>781</c:v>
                </c:pt>
                <c:pt idx="10">
                  <c:v>1044</c:v>
                </c:pt>
                <c:pt idx="11">
                  <c:v>1247</c:v>
                </c:pt>
              </c:numCache>
            </c:numRef>
          </c:val>
          <c:extLst>
            <c:ext xmlns:c16="http://schemas.microsoft.com/office/drawing/2014/chart" uri="{C3380CC4-5D6E-409C-BE32-E72D297353CC}">
              <c16:uniqueId val="{00000001-0977-495C-B06C-1D2944EEFEA0}"/>
            </c:ext>
          </c:extLst>
        </c:ser>
        <c:dLbls>
          <c:showLegendKey val="0"/>
          <c:showVal val="0"/>
          <c:showCatName val="0"/>
          <c:showSerName val="0"/>
          <c:showPercent val="0"/>
          <c:showBubbleSize val="0"/>
        </c:dLbls>
        <c:gapWidth val="219"/>
        <c:overlap val="-27"/>
        <c:axId val="1474225487"/>
        <c:axId val="1474219247"/>
      </c:barChart>
      <c:catAx>
        <c:axId val="1474225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4219247"/>
        <c:crosses val="autoZero"/>
        <c:auto val="1"/>
        <c:lblAlgn val="ctr"/>
        <c:lblOffset val="100"/>
        <c:noMultiLvlLbl val="0"/>
      </c:catAx>
      <c:valAx>
        <c:axId val="14742192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42254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Default Rate  along the PD Scale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1"/>
          <c:tx>
            <c:strRef>
              <c:f>TotalReport!$I$1</c:f>
              <c:strCache>
                <c:ptCount val="1"/>
                <c:pt idx="0">
                  <c:v>Bad.Rates</c:v>
                </c:pt>
              </c:strCache>
            </c:strRef>
          </c:tx>
          <c:spPr>
            <a:solidFill>
              <a:schemeClr val="accent2"/>
            </a:solidFill>
            <a:ln>
              <a:noFill/>
            </a:ln>
            <a:effectLst/>
          </c:spPr>
          <c:invertIfNegative val="0"/>
          <c:dLbls>
            <c:spPr>
              <a:solidFill>
                <a:sysClr val="window" lastClr="FFFFFF"/>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TotalReport!$A$2:$A$13</c:f>
              <c:strCache>
                <c:ptCount val="12"/>
                <c:pt idx="0">
                  <c:v>(0.056, 0.22]</c:v>
                </c:pt>
                <c:pt idx="1">
                  <c:v>(0.22, 0.29]</c:v>
                </c:pt>
                <c:pt idx="2">
                  <c:v>(0.29, 0.34]</c:v>
                </c:pt>
                <c:pt idx="3">
                  <c:v>(0.34, 0.38]</c:v>
                </c:pt>
                <c:pt idx="4">
                  <c:v>(0.38, 0.42]</c:v>
                </c:pt>
                <c:pt idx="5">
                  <c:v>(0.42, 0.47]</c:v>
                </c:pt>
                <c:pt idx="6">
                  <c:v>(0.47, 0.51]</c:v>
                </c:pt>
                <c:pt idx="7">
                  <c:v>(0.51, 0.55]</c:v>
                </c:pt>
                <c:pt idx="8">
                  <c:v>(0.55, 0.6]</c:v>
                </c:pt>
                <c:pt idx="9">
                  <c:v>(0.6, 0.66]</c:v>
                </c:pt>
                <c:pt idx="10">
                  <c:v>(0.66, 0.73]</c:v>
                </c:pt>
                <c:pt idx="11">
                  <c:v>(0.73, 0.95]</c:v>
                </c:pt>
              </c:strCache>
            </c:strRef>
          </c:cat>
          <c:val>
            <c:numRef>
              <c:f>TotalReport!$I$2:$I$13</c:f>
              <c:numCache>
                <c:formatCode>0%</c:formatCode>
                <c:ptCount val="12"/>
                <c:pt idx="0">
                  <c:v>9.5522388059701493E-2</c:v>
                </c:pt>
                <c:pt idx="1">
                  <c:v>0.1134328358208955</c:v>
                </c:pt>
                <c:pt idx="2">
                  <c:v>0.17365269461077851</c:v>
                </c:pt>
                <c:pt idx="3">
                  <c:v>0.1402985074626866</c:v>
                </c:pt>
                <c:pt idx="4">
                  <c:v>0.19760479041916171</c:v>
                </c:pt>
                <c:pt idx="5">
                  <c:v>0.21492537313432841</c:v>
                </c:pt>
                <c:pt idx="6">
                  <c:v>0.27164179104477609</c:v>
                </c:pt>
                <c:pt idx="7">
                  <c:v>0.30538922155688619</c:v>
                </c:pt>
                <c:pt idx="8">
                  <c:v>0.31940298507462689</c:v>
                </c:pt>
                <c:pt idx="9">
                  <c:v>0.43712574850299402</c:v>
                </c:pt>
                <c:pt idx="10">
                  <c:v>0.44179104477611941</c:v>
                </c:pt>
                <c:pt idx="11">
                  <c:v>0.5313432835820896</c:v>
                </c:pt>
              </c:numCache>
            </c:numRef>
          </c:val>
          <c:extLst>
            <c:ext xmlns:c16="http://schemas.microsoft.com/office/drawing/2014/chart" uri="{C3380CC4-5D6E-409C-BE32-E72D297353CC}">
              <c16:uniqueId val="{00000000-AAD8-4B55-89CF-F8EAC2CEA294}"/>
            </c:ext>
          </c:extLst>
        </c:ser>
        <c:dLbls>
          <c:showLegendKey val="0"/>
          <c:showVal val="0"/>
          <c:showCatName val="0"/>
          <c:showSerName val="0"/>
          <c:showPercent val="0"/>
          <c:showBubbleSize val="0"/>
        </c:dLbls>
        <c:gapWidth val="150"/>
        <c:axId val="818987151"/>
        <c:axId val="818988815"/>
      </c:barChart>
      <c:lineChart>
        <c:grouping val="standard"/>
        <c:varyColors val="0"/>
        <c:ser>
          <c:idx val="0"/>
          <c:order val="0"/>
          <c:tx>
            <c:strRef>
              <c:f>TotalReport!$K$1</c:f>
              <c:strCache>
                <c:ptCount val="1"/>
                <c:pt idx="0">
                  <c:v>Cumulative Bad Rate</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TotalReport!$A$2:$A$13</c:f>
              <c:strCache>
                <c:ptCount val="12"/>
                <c:pt idx="0">
                  <c:v>(0.056, 0.22]</c:v>
                </c:pt>
                <c:pt idx="1">
                  <c:v>(0.22, 0.29]</c:v>
                </c:pt>
                <c:pt idx="2">
                  <c:v>(0.29, 0.34]</c:v>
                </c:pt>
                <c:pt idx="3">
                  <c:v>(0.34, 0.38]</c:v>
                </c:pt>
                <c:pt idx="4">
                  <c:v>(0.38, 0.42]</c:v>
                </c:pt>
                <c:pt idx="5">
                  <c:v>(0.42, 0.47]</c:v>
                </c:pt>
                <c:pt idx="6">
                  <c:v>(0.47, 0.51]</c:v>
                </c:pt>
                <c:pt idx="7">
                  <c:v>(0.51, 0.55]</c:v>
                </c:pt>
                <c:pt idx="8">
                  <c:v>(0.55, 0.6]</c:v>
                </c:pt>
                <c:pt idx="9">
                  <c:v>(0.6, 0.66]</c:v>
                </c:pt>
                <c:pt idx="10">
                  <c:v>(0.66, 0.73]</c:v>
                </c:pt>
                <c:pt idx="11">
                  <c:v>(0.73, 0.95]</c:v>
                </c:pt>
              </c:strCache>
            </c:strRef>
          </c:cat>
          <c:val>
            <c:numRef>
              <c:f>TotalReport!$K$2:$K$13</c:f>
              <c:numCache>
                <c:formatCode>0%</c:formatCode>
                <c:ptCount val="12"/>
                <c:pt idx="0">
                  <c:v>9.5522388059701493E-2</c:v>
                </c:pt>
                <c:pt idx="1">
                  <c:v>0.1044776119402985</c:v>
                </c:pt>
                <c:pt idx="2">
                  <c:v>0.12749003984063745</c:v>
                </c:pt>
                <c:pt idx="3">
                  <c:v>0.13069454817027631</c:v>
                </c:pt>
                <c:pt idx="4">
                  <c:v>0.14405260011954574</c:v>
                </c:pt>
                <c:pt idx="5">
                  <c:v>0.15587649402390438</c:v>
                </c:pt>
                <c:pt idx="6">
                  <c:v>0.17242851045667948</c:v>
                </c:pt>
                <c:pt idx="7">
                  <c:v>0.18901755696675382</c:v>
                </c:pt>
                <c:pt idx="8">
                  <c:v>0.20351925630810094</c:v>
                </c:pt>
                <c:pt idx="9">
                  <c:v>0.2268380155409444</c:v>
                </c:pt>
                <c:pt idx="10">
                  <c:v>0.24640043466449335</c:v>
                </c:pt>
                <c:pt idx="11">
                  <c:v>0.27016932270916333</c:v>
                </c:pt>
              </c:numCache>
            </c:numRef>
          </c:val>
          <c:smooth val="0"/>
          <c:extLst>
            <c:ext xmlns:c16="http://schemas.microsoft.com/office/drawing/2014/chart" uri="{C3380CC4-5D6E-409C-BE32-E72D297353CC}">
              <c16:uniqueId val="{00000001-AAD8-4B55-89CF-F8EAC2CEA294}"/>
            </c:ext>
          </c:extLst>
        </c:ser>
        <c:dLbls>
          <c:showLegendKey val="0"/>
          <c:showVal val="0"/>
          <c:showCatName val="0"/>
          <c:showSerName val="0"/>
          <c:showPercent val="0"/>
          <c:showBubbleSize val="0"/>
        </c:dLbls>
        <c:marker val="1"/>
        <c:smooth val="0"/>
        <c:axId val="818987151"/>
        <c:axId val="818988815"/>
      </c:lineChart>
      <c:catAx>
        <c:axId val="8189871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8988815"/>
        <c:crosses val="autoZero"/>
        <c:auto val="1"/>
        <c:lblAlgn val="ctr"/>
        <c:lblOffset val="100"/>
        <c:noMultiLvlLbl val="0"/>
      </c:catAx>
      <c:valAx>
        <c:axId val="81898881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89871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200" b="0" i="0" u="none" strike="noStrike" kern="1200" spc="0" baseline="0">
                <a:solidFill>
                  <a:schemeClr val="tx1"/>
                </a:solidFill>
                <a:latin typeface="+mn-lt"/>
                <a:ea typeface="+mn-ea"/>
                <a:cs typeface="+mn-cs"/>
              </a:defRPr>
            </a:pPr>
            <a:r>
              <a:rPr lang="en-US"/>
              <a:t>Cumulatative Average Profit along the PD Scale</a:t>
            </a:r>
          </a:p>
        </c:rich>
      </c:tx>
      <c:overlay val="0"/>
      <c:spPr>
        <a:noFill/>
        <a:ln>
          <a:noFill/>
        </a:ln>
        <a:effectLst/>
      </c:spPr>
      <c:txPr>
        <a:bodyPr rot="0" spcFirstLastPara="1" vertOverflow="ellipsis" vert="horz" wrap="square" anchor="ctr" anchorCtr="1"/>
        <a:lstStyle/>
        <a:p>
          <a:pPr>
            <a:defRPr lang="en-US" sz="12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TotalReport!$Y$1</c:f>
              <c:strCache>
                <c:ptCount val="1"/>
                <c:pt idx="0">
                  <c:v>Mean Cum Profit</c:v>
                </c:pt>
              </c:strCache>
            </c:strRef>
          </c:tx>
          <c:spPr>
            <a:solidFill>
              <a:schemeClr val="accent1"/>
            </a:solidFill>
            <a:ln>
              <a:noFill/>
            </a:ln>
            <a:effectLst/>
          </c:spPr>
          <c:invertIfNegative val="0"/>
          <c:cat>
            <c:strRef>
              <c:f>TotalReport!$A$2:$A$13</c:f>
              <c:strCache>
                <c:ptCount val="12"/>
                <c:pt idx="0">
                  <c:v>(0.056, 0.22]</c:v>
                </c:pt>
                <c:pt idx="1">
                  <c:v>(0.22, 0.29]</c:v>
                </c:pt>
                <c:pt idx="2">
                  <c:v>(0.29, 0.34]</c:v>
                </c:pt>
                <c:pt idx="3">
                  <c:v>(0.34, 0.38]</c:v>
                </c:pt>
                <c:pt idx="4">
                  <c:v>(0.38, 0.42]</c:v>
                </c:pt>
                <c:pt idx="5">
                  <c:v>(0.42, 0.47]</c:v>
                </c:pt>
                <c:pt idx="6">
                  <c:v>(0.47, 0.51]</c:v>
                </c:pt>
                <c:pt idx="7">
                  <c:v>(0.51, 0.55]</c:v>
                </c:pt>
                <c:pt idx="8">
                  <c:v>(0.55, 0.6]</c:v>
                </c:pt>
                <c:pt idx="9">
                  <c:v>(0.6, 0.66]</c:v>
                </c:pt>
                <c:pt idx="10">
                  <c:v>(0.66, 0.73]</c:v>
                </c:pt>
                <c:pt idx="11">
                  <c:v>(0.73, 0.95]</c:v>
                </c:pt>
              </c:strCache>
            </c:strRef>
          </c:cat>
          <c:val>
            <c:numRef>
              <c:f>TotalReport!$Y$2:$Y$13</c:f>
              <c:numCache>
                <c:formatCode>_-[$₦-467]\ * #,##0_-;\-[$₦-467]\ * #,##0_-;_-[$₦-467]\ * "-"_-;_-@_-</c:formatCode>
                <c:ptCount val="12"/>
                <c:pt idx="0">
                  <c:v>2534.4351641791045</c:v>
                </c:pt>
                <c:pt idx="1">
                  <c:v>2100.2126865671644</c:v>
                </c:pt>
                <c:pt idx="2">
                  <c:v>1822.6903685258962</c:v>
                </c:pt>
                <c:pt idx="3">
                  <c:v>1830.5416579536966</c:v>
                </c:pt>
                <c:pt idx="4">
                  <c:v>1508.1430663478779</c:v>
                </c:pt>
                <c:pt idx="5">
                  <c:v>1197.223087649402</c:v>
                </c:pt>
                <c:pt idx="6">
                  <c:v>891.24459667093447</c:v>
                </c:pt>
                <c:pt idx="7">
                  <c:v>533.07182667164716</c:v>
                </c:pt>
                <c:pt idx="8">
                  <c:v>206.36009296148717</c:v>
                </c:pt>
                <c:pt idx="9">
                  <c:v>-190.80063359234927</c:v>
                </c:pt>
                <c:pt idx="10">
                  <c:v>-551.97540070632999</c:v>
                </c:pt>
                <c:pt idx="11">
                  <c:v>-947.12505976095633</c:v>
                </c:pt>
              </c:numCache>
            </c:numRef>
          </c:val>
          <c:extLst>
            <c:ext xmlns:c16="http://schemas.microsoft.com/office/drawing/2014/chart" uri="{C3380CC4-5D6E-409C-BE32-E72D297353CC}">
              <c16:uniqueId val="{00000000-E468-417E-86B5-D52C247B69AC}"/>
            </c:ext>
          </c:extLst>
        </c:ser>
        <c:ser>
          <c:idx val="1"/>
          <c:order val="1"/>
          <c:tx>
            <c:strRef>
              <c:f>TotalReport!$Z$1</c:f>
              <c:strCache>
                <c:ptCount val="1"/>
                <c:pt idx="0">
                  <c:v>Mean Cum Profit Without Costs</c:v>
                </c:pt>
              </c:strCache>
            </c:strRef>
          </c:tx>
          <c:spPr>
            <a:solidFill>
              <a:schemeClr val="accent2"/>
            </a:solidFill>
            <a:ln>
              <a:noFill/>
            </a:ln>
            <a:effectLst/>
          </c:spPr>
          <c:invertIfNegative val="0"/>
          <c:cat>
            <c:strRef>
              <c:f>TotalReport!$A$2:$A$13</c:f>
              <c:strCache>
                <c:ptCount val="12"/>
                <c:pt idx="0">
                  <c:v>(0.056, 0.22]</c:v>
                </c:pt>
                <c:pt idx="1">
                  <c:v>(0.22, 0.29]</c:v>
                </c:pt>
                <c:pt idx="2">
                  <c:v>(0.29, 0.34]</c:v>
                </c:pt>
                <c:pt idx="3">
                  <c:v>(0.34, 0.38]</c:v>
                </c:pt>
                <c:pt idx="4">
                  <c:v>(0.38, 0.42]</c:v>
                </c:pt>
                <c:pt idx="5">
                  <c:v>(0.42, 0.47]</c:v>
                </c:pt>
                <c:pt idx="6">
                  <c:v>(0.47, 0.51]</c:v>
                </c:pt>
                <c:pt idx="7">
                  <c:v>(0.51, 0.55]</c:v>
                </c:pt>
                <c:pt idx="8">
                  <c:v>(0.55, 0.6]</c:v>
                </c:pt>
                <c:pt idx="9">
                  <c:v>(0.6, 0.66]</c:v>
                </c:pt>
                <c:pt idx="10">
                  <c:v>(0.66, 0.73]</c:v>
                </c:pt>
                <c:pt idx="11">
                  <c:v>(0.73, 0.95]</c:v>
                </c:pt>
              </c:strCache>
            </c:strRef>
          </c:cat>
          <c:val>
            <c:numRef>
              <c:f>TotalReport!$Z$2:$Z$13</c:f>
              <c:numCache>
                <c:formatCode>_-[$₦-467]\ * #,##0_-;\-[$₦-467]\ * #,##0_-;_-[$₦-467]\ * "-"_-;_-@_-</c:formatCode>
                <c:ptCount val="12"/>
                <c:pt idx="0">
                  <c:v>3994.2548656716413</c:v>
                </c:pt>
                <c:pt idx="1">
                  <c:v>3510.9237313432836</c:v>
                </c:pt>
                <c:pt idx="2">
                  <c:v>3210.2549103585661</c:v>
                </c:pt>
                <c:pt idx="3">
                  <c:v>3208.4239581777442</c:v>
                </c:pt>
                <c:pt idx="4">
                  <c:v>2879.025074716079</c:v>
                </c:pt>
                <c:pt idx="5">
                  <c:v>2549.8489840637453</c:v>
                </c:pt>
                <c:pt idx="6">
                  <c:v>2228.8666197183102</c:v>
                </c:pt>
                <c:pt idx="7">
                  <c:v>1854.2503100485619</c:v>
                </c:pt>
                <c:pt idx="8">
                  <c:v>1514.211088977424</c:v>
                </c:pt>
                <c:pt idx="9">
                  <c:v>1103.017776449492</c:v>
                </c:pt>
                <c:pt idx="10">
                  <c:v>727.94407769627833</c:v>
                </c:pt>
                <c:pt idx="11">
                  <c:v>314.20312749003995</c:v>
                </c:pt>
              </c:numCache>
            </c:numRef>
          </c:val>
          <c:extLst>
            <c:ext xmlns:c16="http://schemas.microsoft.com/office/drawing/2014/chart" uri="{C3380CC4-5D6E-409C-BE32-E72D297353CC}">
              <c16:uniqueId val="{00000001-E468-417E-86B5-D52C247B69AC}"/>
            </c:ext>
          </c:extLst>
        </c:ser>
        <c:dLbls>
          <c:showLegendKey val="0"/>
          <c:showVal val="0"/>
          <c:showCatName val="0"/>
          <c:showSerName val="0"/>
          <c:showPercent val="0"/>
          <c:showBubbleSize val="0"/>
        </c:dLbls>
        <c:gapWidth val="219"/>
        <c:overlap val="-27"/>
        <c:axId val="1505518655"/>
        <c:axId val="1505519071"/>
      </c:barChart>
      <c:catAx>
        <c:axId val="15055186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1505519071"/>
        <c:crosses val="autoZero"/>
        <c:auto val="1"/>
        <c:lblAlgn val="ctr"/>
        <c:lblOffset val="100"/>
        <c:noMultiLvlLbl val="0"/>
      </c:catAx>
      <c:valAx>
        <c:axId val="1505519071"/>
        <c:scaling>
          <c:orientation val="minMax"/>
        </c:scaling>
        <c:delete val="0"/>
        <c:axPos val="l"/>
        <c:majorGridlines>
          <c:spPr>
            <a:ln w="9525" cap="flat" cmpd="sng" algn="ctr">
              <a:solidFill>
                <a:schemeClr val="tx1">
                  <a:lumMod val="15000"/>
                  <a:lumOff val="85000"/>
                </a:schemeClr>
              </a:solidFill>
              <a:round/>
            </a:ln>
            <a:effectLst/>
          </c:spPr>
        </c:majorGridlines>
        <c:numFmt formatCode="_-[$₦-467]\ * #,##0_-;\-[$₦-467]\ * #,##0_-;_-[$₦-467]\ * &quot;-&quot;_-;_-@_-" sourceLinked="1"/>
        <c:majorTickMark val="none"/>
        <c:minorTickMark val="none"/>
        <c:tickLblPos val="nextTo"/>
        <c:spPr>
          <a:noFill/>
          <a:ln>
            <a:noFill/>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15055186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lang="en-US" sz="1000" b="0" i="0" u="none" strike="noStrike" kern="1200" baseline="0">
          <a:solidFill>
            <a:schemeClr val="tx1"/>
          </a:solidFill>
          <a:latin typeface="+mn-lt"/>
          <a:ea typeface="+mn-ea"/>
          <a:cs typeface="+mn-cs"/>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Sheet1!$A$2:$A$13</cx:f>
        <cx:lvl ptCount="12">
          <cx:pt idx="0">(0.056, 0.22]</cx:pt>
          <cx:pt idx="1">(0.22, 0.29]</cx:pt>
          <cx:pt idx="2">(0.29, 0.34]</cx:pt>
          <cx:pt idx="3">(0.34, 0.38]</cx:pt>
          <cx:pt idx="4">(0.38, 0.42]</cx:pt>
          <cx:pt idx="5">(0.42, 0.47]</cx:pt>
          <cx:pt idx="6">(0.47, 0.51]</cx:pt>
          <cx:pt idx="7">(0.51, 0.55]</cx:pt>
          <cx:pt idx="8">(0.55, 0.6]</cx:pt>
          <cx:pt idx="9">(0.6, 0.66]</cx:pt>
          <cx:pt idx="10">(0.66, 0.73]</cx:pt>
          <cx:pt idx="11">(0.73, 0.95]</cx:pt>
        </cx:lvl>
      </cx:strDim>
      <cx:numDim type="val">
        <cx:f>Sheet1!$S$2:$S$13</cx:f>
        <cx:lvl ptCount="12" formatCode="General">
          <cx:pt idx="0">2534.4400000000001</cx:pt>
          <cx:pt idx="1">1665.99</cx:pt>
          <cx:pt idx="2">1265.98</cx:pt>
          <cx:pt idx="3">1854.0699999999999</cx:pt>
          <cx:pt idx="4">215.65000000000001</cx:pt>
          <cx:pt idx="5">-355.51999999999998</cx:pt>
          <cx:pt idx="6">-942.79999999999995</cx:pt>
          <cx:pt idx="7">-1979.5</cx:pt>
          <cx:pt idx="8">-2404.4099999999999</cx:pt>
          <cx:pt idx="9">-3772.3800000000001</cx:pt>
          <cx:pt idx="10">-4159.4099999999999</cx:pt>
          <cx:pt idx="11">-5289.0500000000002</cx:pt>
        </cx:lvl>
      </cx:numDim>
    </cx:data>
  </cx:chartData>
  <cx:chart>
    <cx:title pos="t" align="ctr" overlay="0">
      <cx:tx>
        <cx:txData>
          <cx:v>Profitability Analysis using Mean Profit</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Profitability Analysis using Mean Profit</a:t>
          </a:r>
        </a:p>
      </cx:txPr>
    </cx:title>
    <cx:plotArea>
      <cx:plotAreaRegion>
        <cx:series layoutId="waterfall" uniqueId="{C326DD5E-BFFF-449E-AF43-E6221A6FE5D4}">
          <cx:tx>
            <cx:txData>
              <cx:f>Sheet1!$S$1</cx:f>
              <cx:v>Q</cx:v>
            </cx:txData>
          </cx:tx>
          <cx:dataLabels pos="outEnd">
            <cx:visibility seriesName="0" categoryName="0" value="1"/>
          </cx:dataLabels>
          <cx:dataId val="0"/>
          <cx:layoutPr>
            <cx:subtotals/>
          </cx:layoutPr>
        </cx:series>
      </cx:plotAreaRegion>
      <cx:axis id="0">
        <cx:catScaling gapWidth="0.5"/>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3" dt="2022-06-15T15:08:32.855" idx="2">
    <p:pos x="10" y="10"/>
    <p:text>How did we extract these profiles pls?</p:text>
    <p:extLst>
      <p:ext uri="{C676402C-5697-4E1C-873F-D02D1690AC5C}">
        <p15:threadingInfo xmlns:p15="http://schemas.microsoft.com/office/powerpoint/2012/main" timeZoneBias="-60"/>
      </p:ext>
    </p:extLst>
  </p:cm>
  <p:cm authorId="4" dt="2022-06-15T18:29:31.701" idx="1">
    <p:pos x="10" y="106"/>
    <p:text>I used the woe of some of the variables that entered the model. the best profile are those with least woe and worst are those with the highest woe
</p:text>
    <p:extLst>
      <p:ext uri="{C676402C-5697-4E1C-873F-D02D1690AC5C}">
        <p15:threadingInfo xmlns:p15="http://schemas.microsoft.com/office/powerpoint/2012/main" timeZoneBias="420">
          <p15:parentCm authorId="3" idx="2"/>
        </p15:threadingInfo>
      </p:ext>
    </p:extLst>
  </p:cm>
  <p:cm authorId="5" dt="2022-06-16T01:12:30.233" idx="1">
    <p:pos x="10" y="202"/>
    <p:text>Ok Works. To find true TOP customers we hac just sort the data by PD and get the minimum, check if these are indeed repaid loans and see how their profile looks from the SC variables point-of-view
</p:text>
    <p:extLst>
      <p:ext uri="{C676402C-5697-4E1C-873F-D02D1690AC5C}">
        <p15:threadingInfo xmlns:p15="http://schemas.microsoft.com/office/powerpoint/2012/main" timeZoneBias="420">
          <p15:parentCm authorId="3" idx="2"/>
        </p15:threadingInfo>
      </p:ext>
    </p:extLst>
  </p:cm>
</p:cmLst>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C23697-13CB-43CC-885D-7CC86D1E1AFB}" type="doc">
      <dgm:prSet loTypeId="urn:microsoft.com/office/officeart/2011/layout/CircleProcess" loCatId="process" qsTypeId="urn:microsoft.com/office/officeart/2005/8/quickstyle/simple1" qsCatId="simple" csTypeId="urn:microsoft.com/office/officeart/2005/8/colors/accent2_2" csCatId="accent2" phldr="1"/>
      <dgm:spPr/>
      <dgm:t>
        <a:bodyPr/>
        <a:lstStyle/>
        <a:p>
          <a:endParaRPr lang="en-US"/>
        </a:p>
      </dgm:t>
    </dgm:pt>
    <dgm:pt modelId="{77E04187-99CB-4023-B3CE-8394EAC1E784}" type="pres">
      <dgm:prSet presAssocID="{53C23697-13CB-43CC-885D-7CC86D1E1AFB}" presName="Name0" presStyleCnt="0">
        <dgm:presLayoutVars>
          <dgm:chMax val="11"/>
          <dgm:chPref val="11"/>
          <dgm:dir/>
          <dgm:resizeHandles/>
        </dgm:presLayoutVars>
      </dgm:prSet>
      <dgm:spPr/>
    </dgm:pt>
  </dgm:ptLst>
  <dgm:cxnLst>
    <dgm:cxn modelId="{5CD2CED0-3C14-4F56-911B-6DC87551D608}" type="presOf" srcId="{53C23697-13CB-43CC-885D-7CC86D1E1AFB}" destId="{77E04187-99CB-4023-B3CE-8394EAC1E784}" srcOrd="0"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0.27414</cdr:x>
      <cdr:y>0.32344</cdr:y>
    </cdr:from>
    <cdr:to>
      <cdr:x>0.90676</cdr:x>
      <cdr:y>0.7377</cdr:y>
    </cdr:to>
    <cdr:sp macro="" textlink="">
      <cdr:nvSpPr>
        <cdr:cNvPr id="2" name="Rectangle 1">
          <a:extLst xmlns:a="http://schemas.openxmlformats.org/drawingml/2006/main">
            <a:ext uri="{FF2B5EF4-FFF2-40B4-BE49-F238E27FC236}">
              <a16:creationId xmlns:a16="http://schemas.microsoft.com/office/drawing/2014/main" id="{388296EF-4053-4B94-94D4-7363E51EEF2E}"/>
            </a:ext>
          </a:extLst>
        </cdr:cNvPr>
        <cdr:cNvSpPr/>
      </cdr:nvSpPr>
      <cdr:spPr>
        <a:xfrm xmlns:a="http://schemas.openxmlformats.org/drawingml/2006/main">
          <a:off x="1916526" y="735799"/>
          <a:ext cx="4422709" cy="942392"/>
        </a:xfrm>
        <a:prstGeom xmlns:a="http://schemas.openxmlformats.org/drawingml/2006/main" prst="rect">
          <a:avLst/>
        </a:prstGeom>
        <a:solidFill xmlns:a="http://schemas.openxmlformats.org/drawingml/2006/main">
          <a:schemeClr val="accent6">
            <a:lumMod val="60000"/>
            <a:lumOff val="40000"/>
            <a:alpha val="42000"/>
          </a:schemeClr>
        </a:solidFill>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t"/>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marL="0" marR="0" lvl="0" indent="0" algn="r" defTabSz="914400" eaLnBrk="1" fontAlgn="auto" latinLnBrk="0" hangingPunct="1">
            <a:lnSpc>
              <a:spcPct val="100000"/>
            </a:lnSpc>
            <a:spcBef>
              <a:spcPts val="0"/>
            </a:spcBef>
            <a:spcAft>
              <a:spcPts val="0"/>
            </a:spcAft>
            <a:buClrTx/>
            <a:buSzTx/>
            <a:buFontTx/>
            <a:buNone/>
            <a:tabLst/>
            <a:defRPr/>
          </a:pPr>
          <a:r>
            <a:rPr lang="en-US" kern="1200" dirty="0">
              <a:solidFill>
                <a:schemeClr val="tx1"/>
              </a:solidFill>
            </a:rPr>
            <a:t>Train</a:t>
          </a:r>
          <a:r>
            <a:rPr lang="en-US" b="1" dirty="0">
              <a:solidFill>
                <a:schemeClr val="tx1"/>
              </a:solidFill>
              <a:effectLst/>
            </a:rPr>
            <a:t> </a:t>
          </a:r>
          <a:r>
            <a:rPr lang="en-US" b="0" dirty="0">
              <a:solidFill>
                <a:schemeClr val="tx1"/>
              </a:solidFill>
              <a:effectLst/>
            </a:rPr>
            <a:t>(70%)</a:t>
          </a:r>
        </a:p>
        <a:p xmlns:a="http://schemas.openxmlformats.org/drawingml/2006/main">
          <a:pPr algn="r"/>
          <a:endParaRPr lang="en-US" sz="1100" dirty="0">
            <a:solidFill>
              <a:srgbClr val="002060"/>
            </a:solidFill>
          </a:endParaRPr>
        </a:p>
      </cdr:txBody>
    </cdr:sp>
  </cdr:relSizeAnchor>
  <cdr:relSizeAnchor xmlns:cdr="http://schemas.openxmlformats.org/drawingml/2006/chartDrawing">
    <cdr:from>
      <cdr:x>0.2742</cdr:x>
      <cdr:y>0.15118</cdr:y>
    </cdr:from>
    <cdr:to>
      <cdr:x>0.90676</cdr:x>
      <cdr:y>0.31934</cdr:y>
    </cdr:to>
    <cdr:sp macro="" textlink="">
      <cdr:nvSpPr>
        <cdr:cNvPr id="3" name="Rectangle 2">
          <a:extLst xmlns:a="http://schemas.openxmlformats.org/drawingml/2006/main">
            <a:ext uri="{FF2B5EF4-FFF2-40B4-BE49-F238E27FC236}">
              <a16:creationId xmlns:a16="http://schemas.microsoft.com/office/drawing/2014/main" id="{23869ED4-EA42-454D-BCDB-D158FCF5E42E}"/>
            </a:ext>
          </a:extLst>
        </cdr:cNvPr>
        <cdr:cNvSpPr/>
      </cdr:nvSpPr>
      <cdr:spPr>
        <a:xfrm xmlns:a="http://schemas.openxmlformats.org/drawingml/2006/main">
          <a:off x="1916924" y="343913"/>
          <a:ext cx="4422314" cy="382554"/>
        </a:xfrm>
        <a:prstGeom xmlns:a="http://schemas.openxmlformats.org/drawingml/2006/main" prst="rect">
          <a:avLst/>
        </a:prstGeom>
        <a:solidFill xmlns:a="http://schemas.openxmlformats.org/drawingml/2006/main">
          <a:srgbClr val="FFFF00">
            <a:alpha val="42000"/>
          </a:srgbClr>
        </a:solidFill>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t"/>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marL="0" marR="0" lvl="0" indent="0" algn="r" defTabSz="914400" eaLnBrk="1" fontAlgn="auto" latinLnBrk="0" hangingPunct="1">
            <a:lnSpc>
              <a:spcPct val="100000"/>
            </a:lnSpc>
            <a:spcBef>
              <a:spcPts val="0"/>
            </a:spcBef>
            <a:spcAft>
              <a:spcPts val="0"/>
            </a:spcAft>
            <a:buClrTx/>
            <a:buSzTx/>
            <a:buFontTx/>
            <a:buNone/>
            <a:tabLst/>
            <a:defRPr/>
          </a:pPr>
          <a:r>
            <a:rPr lang="en-US" sz="1200" kern="1200" dirty="0">
              <a:solidFill>
                <a:schemeClr val="tx1"/>
              </a:solidFill>
            </a:rPr>
            <a:t>Test</a:t>
          </a:r>
          <a:r>
            <a:rPr lang="en-US" sz="1200" b="1" dirty="0">
              <a:solidFill>
                <a:schemeClr val="tx1"/>
              </a:solidFill>
              <a:effectLst/>
            </a:rPr>
            <a:t> </a:t>
          </a:r>
          <a:r>
            <a:rPr lang="en-US" sz="1200" b="0" dirty="0">
              <a:solidFill>
                <a:schemeClr val="tx1"/>
              </a:solidFill>
              <a:effectLst/>
            </a:rPr>
            <a:t>(30%)</a:t>
          </a:r>
        </a:p>
        <a:p xmlns:a="http://schemas.openxmlformats.org/drawingml/2006/main">
          <a:pPr algn="r"/>
          <a:endParaRPr lang="en-US" sz="1100" dirty="0">
            <a:solidFill>
              <a:srgbClr val="002060"/>
            </a:solidFill>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0.2734</cdr:x>
      <cdr:y>0.13085</cdr:y>
    </cdr:from>
    <cdr:to>
      <cdr:x>0.92088</cdr:x>
      <cdr:y>0.79306</cdr:y>
    </cdr:to>
    <cdr:sp macro="" textlink="">
      <cdr:nvSpPr>
        <cdr:cNvPr id="2" name="Rectangle 1">
          <a:extLst xmlns:a="http://schemas.openxmlformats.org/drawingml/2006/main">
            <a:ext uri="{FF2B5EF4-FFF2-40B4-BE49-F238E27FC236}">
              <a16:creationId xmlns:a16="http://schemas.microsoft.com/office/drawing/2014/main" id="{1BD9EC9C-F52F-4857-BA7D-89D8EB5DCD05}"/>
            </a:ext>
          </a:extLst>
        </cdr:cNvPr>
        <cdr:cNvSpPr/>
      </cdr:nvSpPr>
      <cdr:spPr>
        <a:xfrm xmlns:a="http://schemas.openxmlformats.org/drawingml/2006/main">
          <a:off x="1888808" y="359400"/>
          <a:ext cx="4473057" cy="1818865"/>
        </a:xfrm>
        <a:prstGeom xmlns:a="http://schemas.openxmlformats.org/drawingml/2006/main" prst="rect">
          <a:avLst/>
        </a:prstGeom>
        <a:solidFill xmlns:a="http://schemas.openxmlformats.org/drawingml/2006/main">
          <a:srgbClr val="FFC000">
            <a:alpha val="42000"/>
          </a:srgbClr>
        </a:solidFill>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t"/>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pPr algn="l"/>
          <a:endParaRPr lang="en-US" sz="1100">
            <a:solidFill>
              <a:srgbClr val="002060"/>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8A796EE-F78F-4B54-8836-AE9BF97BE66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219412F-E034-42D7-A105-25C07438916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0EEE9BE-4E61-444E-9E10-011878E570F2}" type="datetimeFigureOut">
              <a:rPr lang="en-US" smtClean="0"/>
              <a:t>7/21/2022</a:t>
            </a:fld>
            <a:endParaRPr lang="en-US"/>
          </a:p>
        </p:txBody>
      </p:sp>
      <p:sp>
        <p:nvSpPr>
          <p:cNvPr id="4" name="Footer Placeholder 3">
            <a:extLst>
              <a:ext uri="{FF2B5EF4-FFF2-40B4-BE49-F238E27FC236}">
                <a16:creationId xmlns:a16="http://schemas.microsoft.com/office/drawing/2014/main" id="{A4CB1B8B-4402-4BC8-B01B-AF262C24186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7E3BD7E-793A-4654-A655-7AAEF5FF552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22161E9-E05F-4E9D-9CCF-1C196B219ECA}" type="slidenum">
              <a:rPr lang="en-US" smtClean="0"/>
              <a:t>‹#›</a:t>
            </a:fld>
            <a:endParaRPr lang="en-US"/>
          </a:p>
        </p:txBody>
      </p:sp>
    </p:spTree>
    <p:extLst>
      <p:ext uri="{BB962C8B-B14F-4D97-AF65-F5344CB8AC3E}">
        <p14:creationId xmlns:p14="http://schemas.microsoft.com/office/powerpoint/2010/main" val="41834601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25C9B4-F926-4127-AF7A-A6EA2B0669FB}" type="datetimeFigureOut">
              <a:rPr lang="en-US" smtClean="0"/>
              <a:t>7/21/2022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DF5C21-AB54-48BA-89CA-C86E46CED16A}" type="slidenum">
              <a:rPr lang="en-US" smtClean="0"/>
              <a:t>‹#›</a:t>
            </a:fld>
            <a:endParaRPr lang="en-US"/>
          </a:p>
        </p:txBody>
      </p:sp>
      <p:sp>
        <p:nvSpPr>
          <p:cNvPr id="8" name="Rectangle 7">
            <a:extLst>
              <a:ext uri="{FF2B5EF4-FFF2-40B4-BE49-F238E27FC236}">
                <a16:creationId xmlns:a16="http://schemas.microsoft.com/office/drawing/2014/main" id="{5C66AB36-6126-48B1-A60B-69807480442B}"/>
              </a:ext>
            </a:extLst>
          </p:cNvPr>
          <p:cNvSpPr/>
          <p:nvPr/>
        </p:nvSpPr>
        <p:spPr>
          <a:xfrm>
            <a:off x="925606" y="1691005"/>
            <a:ext cx="3429000" cy="1477328"/>
          </a:xfrm>
          <a:prstGeom prst="rect">
            <a:avLst/>
          </a:prstGeo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0860523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9DF5C21-AB54-48BA-89CA-C86E46CED16A}" type="slidenum">
              <a:rPr lang="en-US" smtClean="0"/>
              <a:t>15</a:t>
            </a:fld>
            <a:endParaRPr lang="en-US"/>
          </a:p>
        </p:txBody>
      </p:sp>
    </p:spTree>
    <p:extLst>
      <p:ext uri="{BB962C8B-B14F-4D97-AF65-F5344CB8AC3E}">
        <p14:creationId xmlns:p14="http://schemas.microsoft.com/office/powerpoint/2010/main" val="965593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9DF5C21-AB54-48BA-89CA-C86E46CED16A}" type="slidenum">
              <a:rPr lang="en-US" smtClean="0"/>
              <a:t>17</a:t>
            </a:fld>
            <a:endParaRPr lang="en-US"/>
          </a:p>
        </p:txBody>
      </p:sp>
    </p:spTree>
    <p:extLst>
      <p:ext uri="{BB962C8B-B14F-4D97-AF65-F5344CB8AC3E}">
        <p14:creationId xmlns:p14="http://schemas.microsoft.com/office/powerpoint/2010/main" val="156504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9DF5C21-AB54-48BA-89CA-C86E46CED16A}" type="slidenum">
              <a:rPr lang="en-US" smtClean="0"/>
              <a:t>18</a:t>
            </a:fld>
            <a:endParaRPr lang="en-US"/>
          </a:p>
        </p:txBody>
      </p:sp>
    </p:spTree>
    <p:extLst>
      <p:ext uri="{BB962C8B-B14F-4D97-AF65-F5344CB8AC3E}">
        <p14:creationId xmlns:p14="http://schemas.microsoft.com/office/powerpoint/2010/main" val="37053467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B9BCBC3-450D-49F3-A41B-9B1F5CEEA687}"/>
              </a:ext>
            </a:extLst>
          </p:cNvPr>
          <p:cNvSpPr/>
          <p:nvPr userDrawn="1"/>
        </p:nvSpPr>
        <p:spPr>
          <a:xfrm>
            <a:off x="0" y="2669241"/>
            <a:ext cx="12192000" cy="1519518"/>
          </a:xfrm>
          <a:prstGeom prst="rect">
            <a:avLst/>
          </a:prstGeom>
          <a:solidFill>
            <a:srgbClr val="F05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132CD1F-1DBB-4FA6-8D10-871D0C030ABF}"/>
              </a:ext>
            </a:extLst>
          </p:cNvPr>
          <p:cNvSpPr/>
          <p:nvPr userDrawn="1"/>
        </p:nvSpPr>
        <p:spPr>
          <a:xfrm>
            <a:off x="9682163" y="6015038"/>
            <a:ext cx="1816839" cy="29916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a:extLst>
              <a:ext uri="{FF2B5EF4-FFF2-40B4-BE49-F238E27FC236}">
                <a16:creationId xmlns:a16="http://schemas.microsoft.com/office/drawing/2014/main" id="{592C4490-E7B2-40F2-8F34-25F2EE218561}"/>
              </a:ext>
            </a:extLst>
          </p:cNvPr>
          <p:cNvSpPr>
            <a:spLocks noGrp="1"/>
          </p:cNvSpPr>
          <p:nvPr>
            <p:ph type="body" sz="quarter" idx="10" hasCustomPrompt="1"/>
          </p:nvPr>
        </p:nvSpPr>
        <p:spPr>
          <a:xfrm>
            <a:off x="2367877" y="2934674"/>
            <a:ext cx="7456244" cy="527179"/>
          </a:xfrm>
        </p:spPr>
        <p:txBody>
          <a:bodyPr>
            <a:noAutofit/>
          </a:bodyPr>
          <a:lstStyle>
            <a:lvl1pPr marL="0" indent="0">
              <a:buNone/>
              <a:defRPr sz="4000">
                <a:solidFill>
                  <a:schemeClr val="bg1"/>
                </a:solidFill>
              </a:defRPr>
            </a:lvl1pPr>
          </a:lstStyle>
          <a:p>
            <a:pPr lvl="0"/>
            <a:r>
              <a:rPr lang="en-US"/>
              <a:t>Main Title Text Here – Font Size 40</a:t>
            </a:r>
          </a:p>
        </p:txBody>
      </p:sp>
      <p:sp>
        <p:nvSpPr>
          <p:cNvPr id="14" name="Text Placeholder 13">
            <a:extLst>
              <a:ext uri="{FF2B5EF4-FFF2-40B4-BE49-F238E27FC236}">
                <a16:creationId xmlns:a16="http://schemas.microsoft.com/office/drawing/2014/main" id="{82B3C34E-6025-4F41-84B8-6C6B2481D47D}"/>
              </a:ext>
            </a:extLst>
          </p:cNvPr>
          <p:cNvSpPr>
            <a:spLocks noGrp="1"/>
          </p:cNvSpPr>
          <p:nvPr>
            <p:ph type="body" sz="quarter" idx="11" hasCustomPrompt="1"/>
          </p:nvPr>
        </p:nvSpPr>
        <p:spPr>
          <a:xfrm>
            <a:off x="4391121" y="3615513"/>
            <a:ext cx="3409756" cy="419585"/>
          </a:xfrm>
        </p:spPr>
        <p:txBody>
          <a:bodyPr>
            <a:normAutofit/>
          </a:bodyPr>
          <a:lstStyle>
            <a:lvl1pPr marL="0" indent="0" algn="ctr">
              <a:buNone/>
              <a:defRPr sz="1800">
                <a:solidFill>
                  <a:schemeClr val="bg1"/>
                </a:solidFill>
              </a:defRPr>
            </a:lvl1pPr>
          </a:lstStyle>
          <a:p>
            <a:pPr lvl="0"/>
            <a:r>
              <a:rPr lang="en-US"/>
              <a:t>Sub Title - Text Size 18</a:t>
            </a:r>
          </a:p>
        </p:txBody>
      </p:sp>
      <p:sp>
        <p:nvSpPr>
          <p:cNvPr id="18" name="Text Placeholder 17">
            <a:extLst>
              <a:ext uri="{FF2B5EF4-FFF2-40B4-BE49-F238E27FC236}">
                <a16:creationId xmlns:a16="http://schemas.microsoft.com/office/drawing/2014/main" id="{AC22E957-C8C5-4C07-9A65-9929EEC1707D}"/>
              </a:ext>
            </a:extLst>
          </p:cNvPr>
          <p:cNvSpPr>
            <a:spLocks noGrp="1"/>
          </p:cNvSpPr>
          <p:nvPr>
            <p:ph type="body" sz="quarter" idx="12" hasCustomPrompt="1"/>
          </p:nvPr>
        </p:nvSpPr>
        <p:spPr>
          <a:xfrm>
            <a:off x="8844443" y="4451415"/>
            <a:ext cx="2654559" cy="302532"/>
          </a:xfrm>
        </p:spPr>
        <p:txBody>
          <a:bodyPr>
            <a:noAutofit/>
          </a:bodyPr>
          <a:lstStyle>
            <a:lvl1pPr marL="0" indent="0">
              <a:buNone/>
              <a:defRPr sz="1400"/>
            </a:lvl1pPr>
            <a:lvl2pPr>
              <a:defRPr sz="1400"/>
            </a:lvl2pPr>
            <a:lvl3pPr>
              <a:defRPr sz="1400"/>
            </a:lvl3pPr>
            <a:lvl4pPr>
              <a:defRPr sz="1400"/>
            </a:lvl4pPr>
            <a:lvl5pPr>
              <a:defRPr sz="1400"/>
            </a:lvl5pPr>
          </a:lstStyle>
          <a:p>
            <a:pPr lvl="0"/>
            <a:r>
              <a:rPr lang="en-US"/>
              <a:t>Author / Designation Font Size 14</a:t>
            </a:r>
          </a:p>
        </p:txBody>
      </p:sp>
      <p:sp>
        <p:nvSpPr>
          <p:cNvPr id="4" name="Slide Number Placeholder 3">
            <a:extLst>
              <a:ext uri="{FF2B5EF4-FFF2-40B4-BE49-F238E27FC236}">
                <a16:creationId xmlns:a16="http://schemas.microsoft.com/office/drawing/2014/main" id="{77360BA9-DA25-4D6E-8F87-87CBDA22503E}"/>
              </a:ext>
            </a:extLst>
          </p:cNvPr>
          <p:cNvSpPr>
            <a:spLocks noGrp="1"/>
          </p:cNvSpPr>
          <p:nvPr>
            <p:ph type="sldNum" sz="quarter" idx="15"/>
          </p:nvPr>
        </p:nvSpPr>
        <p:spPr/>
        <p:txBody>
          <a:bodyPr/>
          <a:lstStyle/>
          <a:p>
            <a:fld id="{AF3FE17F-A6D8-45A4-B48E-88B1038D213A}" type="slidenum">
              <a:rPr lang="en-US" smtClean="0"/>
              <a:t>‹#›</a:t>
            </a:fld>
            <a:endParaRPr lang="en-US"/>
          </a:p>
        </p:txBody>
      </p:sp>
      <p:sp>
        <p:nvSpPr>
          <p:cNvPr id="5" name="Date Placeholder 4">
            <a:extLst>
              <a:ext uri="{FF2B5EF4-FFF2-40B4-BE49-F238E27FC236}">
                <a16:creationId xmlns:a16="http://schemas.microsoft.com/office/drawing/2014/main" id="{CD7F1FD5-52F9-4DAA-A73C-E17D4FE342D4}"/>
              </a:ext>
            </a:extLst>
          </p:cNvPr>
          <p:cNvSpPr>
            <a:spLocks noGrp="1"/>
          </p:cNvSpPr>
          <p:nvPr>
            <p:ph type="dt" sz="half" idx="16"/>
          </p:nvPr>
        </p:nvSpPr>
        <p:spPr/>
        <p:txBody>
          <a:bodyPr/>
          <a:lstStyle/>
          <a:p>
            <a:fld id="{78CAD31C-0D2E-4D42-A637-8D86D34EBDED}" type="datetime1">
              <a:rPr lang="en-US" smtClean="0"/>
              <a:t>7/21/2022</a:t>
            </a:fld>
            <a:endParaRPr lang="en-US"/>
          </a:p>
        </p:txBody>
      </p:sp>
      <p:sp>
        <p:nvSpPr>
          <p:cNvPr id="6" name="Footer Placeholder 5">
            <a:extLst>
              <a:ext uri="{FF2B5EF4-FFF2-40B4-BE49-F238E27FC236}">
                <a16:creationId xmlns:a16="http://schemas.microsoft.com/office/drawing/2014/main" id="{CD5317DC-D1C4-4579-A891-BCF8B73AD6B4}"/>
              </a:ext>
            </a:extLst>
          </p:cNvPr>
          <p:cNvSpPr>
            <a:spLocks noGrp="1"/>
          </p:cNvSpPr>
          <p:nvPr>
            <p:ph type="ftr" sz="quarter" idx="17"/>
          </p:nvPr>
        </p:nvSpPr>
        <p:spPr/>
        <p:txBody>
          <a:bodyPr/>
          <a:lstStyle/>
          <a:p>
            <a:endParaRPr lang="en-US"/>
          </a:p>
        </p:txBody>
      </p:sp>
    </p:spTree>
    <p:extLst>
      <p:ext uri="{BB962C8B-B14F-4D97-AF65-F5344CB8AC3E}">
        <p14:creationId xmlns:p14="http://schemas.microsoft.com/office/powerpoint/2010/main" val="3569211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85D44-863A-4418-BFDA-809784D3438E}"/>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E31675-F74D-4D6B-A5CA-51DCE96173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65709B-AA54-4852-A512-8AE31998A889}"/>
              </a:ext>
            </a:extLst>
          </p:cNvPr>
          <p:cNvSpPr>
            <a:spLocks noGrp="1"/>
          </p:cNvSpPr>
          <p:nvPr>
            <p:ph type="dt" sz="half" idx="10"/>
          </p:nvPr>
        </p:nvSpPr>
        <p:spPr/>
        <p:txBody>
          <a:bodyPr/>
          <a:lstStyle/>
          <a:p>
            <a:fld id="{BE4428CE-FDA0-49B6-8676-02AC2A11A723}" type="datetime1">
              <a:rPr lang="en-US" smtClean="0"/>
              <a:t>7/21/2022</a:t>
            </a:fld>
            <a:endParaRPr lang="en-US"/>
          </a:p>
        </p:txBody>
      </p:sp>
      <p:sp>
        <p:nvSpPr>
          <p:cNvPr id="5" name="Footer Placeholder 4">
            <a:extLst>
              <a:ext uri="{FF2B5EF4-FFF2-40B4-BE49-F238E27FC236}">
                <a16:creationId xmlns:a16="http://schemas.microsoft.com/office/drawing/2014/main" id="{5702F231-9469-4E75-9601-C52D60A4BC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C6C295-4C6A-4301-84DF-6202C6B96C92}"/>
              </a:ext>
            </a:extLst>
          </p:cNvPr>
          <p:cNvSpPr>
            <a:spLocks noGrp="1"/>
          </p:cNvSpPr>
          <p:nvPr>
            <p:ph type="sldNum" sz="quarter" idx="12"/>
          </p:nvPr>
        </p:nvSpPr>
        <p:spPr/>
        <p:txBody>
          <a:bodyPr/>
          <a:lstStyle/>
          <a:p>
            <a:fld id="{AF3FE17F-A6D8-45A4-B48E-88B1038D213A}" type="slidenum">
              <a:rPr lang="en-US" smtClean="0"/>
              <a:t>‹#›</a:t>
            </a:fld>
            <a:endParaRPr lang="en-US"/>
          </a:p>
        </p:txBody>
      </p:sp>
    </p:spTree>
    <p:extLst>
      <p:ext uri="{BB962C8B-B14F-4D97-AF65-F5344CB8AC3E}">
        <p14:creationId xmlns:p14="http://schemas.microsoft.com/office/powerpoint/2010/main" val="1939463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B7247D-8B3F-4BCA-A703-054F0E7E7A8E}"/>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3468AC-3556-4D96-9E88-22A7E1D06D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15485B-70D5-4D72-964A-860F71609A80}"/>
              </a:ext>
            </a:extLst>
          </p:cNvPr>
          <p:cNvSpPr>
            <a:spLocks noGrp="1"/>
          </p:cNvSpPr>
          <p:nvPr>
            <p:ph type="dt" sz="half" idx="10"/>
          </p:nvPr>
        </p:nvSpPr>
        <p:spPr/>
        <p:txBody>
          <a:bodyPr/>
          <a:lstStyle/>
          <a:p>
            <a:fld id="{CE671FF3-BDC4-4BDF-9E60-E3FF1BBB41DB}" type="datetime1">
              <a:rPr lang="en-US" smtClean="0"/>
              <a:t>7/21/2022</a:t>
            </a:fld>
            <a:endParaRPr lang="en-US"/>
          </a:p>
        </p:txBody>
      </p:sp>
      <p:sp>
        <p:nvSpPr>
          <p:cNvPr id="5" name="Footer Placeholder 4">
            <a:extLst>
              <a:ext uri="{FF2B5EF4-FFF2-40B4-BE49-F238E27FC236}">
                <a16:creationId xmlns:a16="http://schemas.microsoft.com/office/drawing/2014/main" id="{E724536E-7C63-4195-9B18-E2BCB2B45E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84AC7-DCB2-41E3-9ED7-8743B56B5210}"/>
              </a:ext>
            </a:extLst>
          </p:cNvPr>
          <p:cNvSpPr>
            <a:spLocks noGrp="1"/>
          </p:cNvSpPr>
          <p:nvPr>
            <p:ph type="sldNum" sz="quarter" idx="12"/>
          </p:nvPr>
        </p:nvSpPr>
        <p:spPr/>
        <p:txBody>
          <a:bodyPr/>
          <a:lstStyle/>
          <a:p>
            <a:fld id="{AF3FE17F-A6D8-45A4-B48E-88B1038D213A}" type="slidenum">
              <a:rPr lang="en-US" smtClean="0"/>
              <a:t>‹#›</a:t>
            </a:fld>
            <a:endParaRPr lang="en-US"/>
          </a:p>
        </p:txBody>
      </p:sp>
    </p:spTree>
    <p:extLst>
      <p:ext uri="{BB962C8B-B14F-4D97-AF65-F5344CB8AC3E}">
        <p14:creationId xmlns:p14="http://schemas.microsoft.com/office/powerpoint/2010/main" val="245616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C475C22-AB19-4990-BB64-07DF434277FA}"/>
              </a:ext>
            </a:extLst>
          </p:cNvPr>
          <p:cNvSpPr/>
          <p:nvPr userDrawn="1"/>
        </p:nvSpPr>
        <p:spPr>
          <a:xfrm>
            <a:off x="9682163" y="6015038"/>
            <a:ext cx="1816839" cy="29916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3F829BAE-2B93-41A5-BB5A-DECEC8CAAB56}"/>
              </a:ext>
            </a:extLst>
          </p:cNvPr>
          <p:cNvCxnSpPr>
            <a:cxnSpLocks/>
          </p:cNvCxnSpPr>
          <p:nvPr userDrawn="1"/>
        </p:nvCxnSpPr>
        <p:spPr>
          <a:xfrm>
            <a:off x="285750" y="785813"/>
            <a:ext cx="2328863" cy="0"/>
          </a:xfrm>
          <a:prstGeom prst="line">
            <a:avLst/>
          </a:prstGeom>
          <a:ln w="34925">
            <a:solidFill>
              <a:srgbClr val="F05822"/>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EB15E362-97C5-45EC-A8DE-506524530517}"/>
              </a:ext>
            </a:extLst>
          </p:cNvPr>
          <p:cNvSpPr>
            <a:spLocks noGrp="1"/>
          </p:cNvSpPr>
          <p:nvPr>
            <p:ph type="body" sz="quarter" idx="10" hasCustomPrompt="1"/>
          </p:nvPr>
        </p:nvSpPr>
        <p:spPr>
          <a:xfrm>
            <a:off x="186645" y="405302"/>
            <a:ext cx="6573383" cy="380511"/>
          </a:xfrm>
        </p:spPr>
        <p:txBody>
          <a:bodyPr>
            <a:noAutofit/>
          </a:bodyPr>
          <a:lstStyle>
            <a:lvl1pPr marL="0" indent="0">
              <a:buNone/>
              <a:defRPr sz="2400"/>
            </a:lvl1pPr>
          </a:lstStyle>
          <a:p>
            <a:r>
              <a:rPr lang="en-US"/>
              <a:t>Insert Title Here. Use this slide for text only</a:t>
            </a:r>
          </a:p>
        </p:txBody>
      </p:sp>
      <p:sp>
        <p:nvSpPr>
          <p:cNvPr id="13" name="Text Placeholder 12">
            <a:extLst>
              <a:ext uri="{FF2B5EF4-FFF2-40B4-BE49-F238E27FC236}">
                <a16:creationId xmlns:a16="http://schemas.microsoft.com/office/drawing/2014/main" id="{867C7E12-876E-4D3A-A8A4-20C0C6FA77C0}"/>
              </a:ext>
            </a:extLst>
          </p:cNvPr>
          <p:cNvSpPr>
            <a:spLocks noGrp="1"/>
          </p:cNvSpPr>
          <p:nvPr>
            <p:ph type="body" sz="quarter" idx="11" hasCustomPrompt="1"/>
          </p:nvPr>
        </p:nvSpPr>
        <p:spPr>
          <a:xfrm>
            <a:off x="186644" y="1166324"/>
            <a:ext cx="11312357" cy="4515304"/>
          </a:xfrm>
        </p:spPr>
        <p:txBody>
          <a:bodyPr>
            <a:normAutofit/>
          </a:bodyPr>
          <a:lstStyle>
            <a:lvl1pPr marL="0" indent="0">
              <a:buNone/>
              <a:defRPr sz="1800">
                <a:latin typeface="+mj-lt"/>
              </a:defRPr>
            </a:lvl1pPr>
          </a:lstStyle>
          <a:p>
            <a:pPr lvl="0"/>
            <a:r>
              <a:rPr lang="en-US"/>
              <a:t>Add Text Here</a:t>
            </a:r>
          </a:p>
        </p:txBody>
      </p:sp>
      <p:sp>
        <p:nvSpPr>
          <p:cNvPr id="6" name="Slide Number Placeholder 3">
            <a:extLst>
              <a:ext uri="{FF2B5EF4-FFF2-40B4-BE49-F238E27FC236}">
                <a16:creationId xmlns:a16="http://schemas.microsoft.com/office/drawing/2014/main" id="{55C28D63-0DE3-4DF6-9740-CF9AC5D9D1B2}"/>
              </a:ext>
            </a:extLst>
          </p:cNvPr>
          <p:cNvSpPr>
            <a:spLocks noGrp="1"/>
          </p:cNvSpPr>
          <p:nvPr>
            <p:ph type="sldNum" sz="quarter" idx="15"/>
          </p:nvPr>
        </p:nvSpPr>
        <p:spPr>
          <a:xfrm>
            <a:off x="8610600" y="6356350"/>
            <a:ext cx="2743200" cy="365125"/>
          </a:xfrm>
        </p:spPr>
        <p:txBody>
          <a:bodyPr/>
          <a:lstStyle/>
          <a:p>
            <a:fld id="{AF3FE17F-A6D8-45A4-B48E-88B1038D213A}" type="slidenum">
              <a:rPr lang="en-US" smtClean="0"/>
              <a:t>‹#›</a:t>
            </a:fld>
            <a:endParaRPr lang="en-US"/>
          </a:p>
        </p:txBody>
      </p:sp>
    </p:spTree>
    <p:extLst>
      <p:ext uri="{BB962C8B-B14F-4D97-AF65-F5344CB8AC3E}">
        <p14:creationId xmlns:p14="http://schemas.microsoft.com/office/powerpoint/2010/main" val="117337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042FC60-1314-413A-B98F-F9F21F998CFD}"/>
              </a:ext>
            </a:extLst>
          </p:cNvPr>
          <p:cNvSpPr/>
          <p:nvPr userDrawn="1"/>
        </p:nvSpPr>
        <p:spPr>
          <a:xfrm>
            <a:off x="0" y="2669241"/>
            <a:ext cx="12192000" cy="1519518"/>
          </a:xfrm>
          <a:prstGeom prst="rect">
            <a:avLst/>
          </a:prstGeom>
          <a:solidFill>
            <a:srgbClr val="F05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45E1EC4-7964-4246-B2AE-1CA2F8A79B17}"/>
              </a:ext>
            </a:extLst>
          </p:cNvPr>
          <p:cNvSpPr/>
          <p:nvPr userDrawn="1"/>
        </p:nvSpPr>
        <p:spPr>
          <a:xfrm>
            <a:off x="9682163" y="6015038"/>
            <a:ext cx="1816839" cy="29916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cture Placeholder 10">
            <a:extLst>
              <a:ext uri="{FF2B5EF4-FFF2-40B4-BE49-F238E27FC236}">
                <a16:creationId xmlns:a16="http://schemas.microsoft.com/office/drawing/2014/main" id="{DD2029FA-294B-468C-B132-BA5EB381A72C}"/>
              </a:ext>
            </a:extLst>
          </p:cNvPr>
          <p:cNvSpPr>
            <a:spLocks noGrp="1"/>
          </p:cNvSpPr>
          <p:nvPr>
            <p:ph type="pic" sz="quarter" idx="10"/>
          </p:nvPr>
        </p:nvSpPr>
        <p:spPr>
          <a:xfrm>
            <a:off x="1109663" y="1436688"/>
            <a:ext cx="4003675" cy="3924300"/>
          </a:xfrm>
          <a:solidFill>
            <a:schemeClr val="bg1"/>
          </a:solidFill>
          <a:ln>
            <a:solidFill>
              <a:schemeClr val="bg1">
                <a:lumMod val="95000"/>
              </a:schemeClr>
            </a:solidFill>
          </a:ln>
        </p:spPr>
        <p:txBody>
          <a:bodyPr/>
          <a:lstStyle>
            <a:lvl1pPr marL="0" indent="0">
              <a:buNone/>
              <a:defRPr/>
            </a:lvl1pPr>
          </a:lstStyle>
          <a:p>
            <a:endParaRPr lang="en-US"/>
          </a:p>
          <a:p>
            <a:endParaRPr lang="en-US"/>
          </a:p>
          <a:p>
            <a:endParaRPr lang="en-US"/>
          </a:p>
          <a:p>
            <a:endParaRPr lang="en-US"/>
          </a:p>
          <a:p>
            <a:endParaRPr lang="en-US"/>
          </a:p>
          <a:p>
            <a:r>
              <a:rPr lang="en-US"/>
              <a:t>                    Add Image Here</a:t>
            </a:r>
          </a:p>
        </p:txBody>
      </p:sp>
      <p:sp>
        <p:nvSpPr>
          <p:cNvPr id="13" name="Text Placeholder 12">
            <a:extLst>
              <a:ext uri="{FF2B5EF4-FFF2-40B4-BE49-F238E27FC236}">
                <a16:creationId xmlns:a16="http://schemas.microsoft.com/office/drawing/2014/main" id="{AF473E02-B048-495B-8E5D-80367D78CD46}"/>
              </a:ext>
            </a:extLst>
          </p:cNvPr>
          <p:cNvSpPr>
            <a:spLocks noGrp="1"/>
          </p:cNvSpPr>
          <p:nvPr>
            <p:ph type="body" sz="quarter" idx="11" hasCustomPrompt="1"/>
          </p:nvPr>
        </p:nvSpPr>
        <p:spPr>
          <a:xfrm>
            <a:off x="5394471" y="3032125"/>
            <a:ext cx="6891240" cy="532169"/>
          </a:xfrm>
        </p:spPr>
        <p:txBody>
          <a:bodyPr>
            <a:noAutofit/>
          </a:bodyPr>
          <a:lstStyle>
            <a:lvl1pPr marL="0" indent="0">
              <a:buNone/>
              <a:defRPr sz="3200">
                <a:solidFill>
                  <a:schemeClr val="bg1"/>
                </a:solidFill>
              </a:defRPr>
            </a:lvl1pPr>
          </a:lstStyle>
          <a:p>
            <a:r>
              <a:rPr lang="en-US"/>
              <a:t>Use this if you have your own picture</a:t>
            </a:r>
          </a:p>
        </p:txBody>
      </p:sp>
      <p:sp>
        <p:nvSpPr>
          <p:cNvPr id="15" name="Text Placeholder 14">
            <a:extLst>
              <a:ext uri="{FF2B5EF4-FFF2-40B4-BE49-F238E27FC236}">
                <a16:creationId xmlns:a16="http://schemas.microsoft.com/office/drawing/2014/main" id="{E148BA73-4319-4BC4-97E2-D5D003817463}"/>
              </a:ext>
            </a:extLst>
          </p:cNvPr>
          <p:cNvSpPr>
            <a:spLocks noGrp="1"/>
          </p:cNvSpPr>
          <p:nvPr>
            <p:ph type="body" sz="quarter" idx="12" hasCustomPrompt="1"/>
          </p:nvPr>
        </p:nvSpPr>
        <p:spPr>
          <a:xfrm>
            <a:off x="5394471" y="3637014"/>
            <a:ext cx="4525282" cy="342263"/>
          </a:xfrm>
        </p:spPr>
        <p:txBody>
          <a:bodyPr>
            <a:normAutofit/>
          </a:bodyPr>
          <a:lstStyle>
            <a:lvl1pPr marL="0" indent="0">
              <a:buNone/>
              <a:defRPr sz="1800">
                <a:solidFill>
                  <a:schemeClr val="bg1"/>
                </a:solidFill>
              </a:defRPr>
            </a:lvl1pPr>
          </a:lstStyle>
          <a:p>
            <a:pPr lvl="0"/>
            <a:r>
              <a:rPr lang="en-US"/>
              <a:t>Sub Title Here – Font Size 18</a:t>
            </a:r>
          </a:p>
        </p:txBody>
      </p:sp>
      <p:sp>
        <p:nvSpPr>
          <p:cNvPr id="9" name="Slide Number Placeholder 3">
            <a:extLst>
              <a:ext uri="{FF2B5EF4-FFF2-40B4-BE49-F238E27FC236}">
                <a16:creationId xmlns:a16="http://schemas.microsoft.com/office/drawing/2014/main" id="{C4A6B223-4CFC-410D-B84F-74F5482F1606}"/>
              </a:ext>
            </a:extLst>
          </p:cNvPr>
          <p:cNvSpPr>
            <a:spLocks noGrp="1"/>
          </p:cNvSpPr>
          <p:nvPr>
            <p:ph type="sldNum" sz="quarter" idx="15"/>
          </p:nvPr>
        </p:nvSpPr>
        <p:spPr>
          <a:xfrm>
            <a:off x="8610600" y="6356350"/>
            <a:ext cx="2743200" cy="365125"/>
          </a:xfrm>
        </p:spPr>
        <p:txBody>
          <a:bodyPr/>
          <a:lstStyle/>
          <a:p>
            <a:fld id="{AF3FE17F-A6D8-45A4-B48E-88B1038D213A}" type="slidenum">
              <a:rPr lang="en-US" smtClean="0"/>
              <a:t>‹#›</a:t>
            </a:fld>
            <a:endParaRPr lang="en-US"/>
          </a:p>
        </p:txBody>
      </p:sp>
    </p:spTree>
    <p:extLst>
      <p:ext uri="{BB962C8B-B14F-4D97-AF65-F5344CB8AC3E}">
        <p14:creationId xmlns:p14="http://schemas.microsoft.com/office/powerpoint/2010/main" val="3584197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BE96C0-494D-45C8-8C63-92216174A095}"/>
              </a:ext>
            </a:extLst>
          </p:cNvPr>
          <p:cNvSpPr>
            <a:spLocks noGrp="1"/>
          </p:cNvSpPr>
          <p:nvPr>
            <p:ph sz="half" idx="1" hasCustomPrompt="1"/>
          </p:nvPr>
        </p:nvSpPr>
        <p:spPr>
          <a:xfrm>
            <a:off x="285750" y="1054101"/>
            <a:ext cx="5181600" cy="4351338"/>
          </a:xfrm>
        </p:spPr>
        <p:txBody>
          <a:bodyPr>
            <a:normAutofit/>
          </a:bodyPr>
          <a:lstStyle>
            <a:lvl1pPr marL="0" indent="0">
              <a:buNone/>
              <a:defRPr sz="1800"/>
            </a:lvl1pPr>
            <a:lvl2pPr>
              <a:defRPr sz="1800">
                <a:solidFill>
                  <a:schemeClr val="bg1">
                    <a:lumMod val="50000"/>
                  </a:schemeClr>
                </a:solidFill>
              </a:defRPr>
            </a:lvl2pPr>
            <a:lvl3pPr>
              <a:defRPr sz="1800">
                <a:solidFill>
                  <a:schemeClr val="bg1">
                    <a:lumMod val="50000"/>
                  </a:schemeClr>
                </a:solidFill>
              </a:defRPr>
            </a:lvl3pPr>
            <a:lvl4pPr>
              <a:defRPr sz="1800">
                <a:solidFill>
                  <a:schemeClr val="bg1">
                    <a:lumMod val="50000"/>
                  </a:schemeClr>
                </a:solidFill>
              </a:defRPr>
            </a:lvl4pPr>
            <a:lvl5pPr>
              <a:defRPr sz="1800">
                <a:solidFill>
                  <a:schemeClr val="bg1">
                    <a:lumMod val="50000"/>
                  </a:schemeClr>
                </a:solidFill>
              </a:defRPr>
            </a:lvl5pPr>
          </a:lstStyle>
          <a:p>
            <a:pPr lvl="0"/>
            <a:r>
              <a:rPr lang="en-US"/>
              <a:t>Add Text Here</a:t>
            </a:r>
          </a:p>
        </p:txBody>
      </p:sp>
      <p:sp>
        <p:nvSpPr>
          <p:cNvPr id="4" name="Content Placeholder 3">
            <a:extLst>
              <a:ext uri="{FF2B5EF4-FFF2-40B4-BE49-F238E27FC236}">
                <a16:creationId xmlns:a16="http://schemas.microsoft.com/office/drawing/2014/main" id="{618A1FB2-80C6-4FAC-A423-73140AA94744}"/>
              </a:ext>
            </a:extLst>
          </p:cNvPr>
          <p:cNvSpPr>
            <a:spLocks noGrp="1"/>
          </p:cNvSpPr>
          <p:nvPr>
            <p:ph sz="half" idx="2" hasCustomPrompt="1"/>
          </p:nvPr>
        </p:nvSpPr>
        <p:spPr>
          <a:xfrm>
            <a:off x="5619750" y="1054101"/>
            <a:ext cx="5181600" cy="4351338"/>
          </a:xfrm>
        </p:spPr>
        <p:txBody>
          <a:bodyPr>
            <a:normAutofit/>
          </a:bodyPr>
          <a:lstStyle>
            <a:lvl1pPr marL="0" indent="0">
              <a:buNone/>
              <a:defRPr sz="1800"/>
            </a:lvl1pPr>
            <a:lvl2pPr>
              <a:defRPr sz="1400">
                <a:solidFill>
                  <a:schemeClr val="bg1">
                    <a:lumMod val="50000"/>
                  </a:schemeClr>
                </a:solidFill>
              </a:defRPr>
            </a:lvl2pPr>
            <a:lvl3pPr>
              <a:defRPr sz="1400">
                <a:solidFill>
                  <a:schemeClr val="bg1">
                    <a:lumMod val="50000"/>
                  </a:schemeClr>
                </a:solidFill>
              </a:defRPr>
            </a:lvl3pPr>
            <a:lvl4pPr>
              <a:defRPr sz="1400">
                <a:solidFill>
                  <a:schemeClr val="bg1">
                    <a:lumMod val="50000"/>
                  </a:schemeClr>
                </a:solidFill>
              </a:defRPr>
            </a:lvl4pPr>
            <a:lvl5pPr>
              <a:defRPr sz="1400">
                <a:solidFill>
                  <a:schemeClr val="bg1">
                    <a:lumMod val="50000"/>
                  </a:schemeClr>
                </a:solidFill>
              </a:defRPr>
            </a:lvl5pPr>
          </a:lstStyle>
          <a:p>
            <a:pPr lvl="0"/>
            <a:r>
              <a:rPr lang="en-US"/>
              <a:t>Add Text Here</a:t>
            </a:r>
          </a:p>
        </p:txBody>
      </p:sp>
      <p:sp>
        <p:nvSpPr>
          <p:cNvPr id="8" name="Rectangle 7">
            <a:extLst>
              <a:ext uri="{FF2B5EF4-FFF2-40B4-BE49-F238E27FC236}">
                <a16:creationId xmlns:a16="http://schemas.microsoft.com/office/drawing/2014/main" id="{87DEA2CB-CAE6-4326-A9B0-F6AB81BBDFF1}"/>
              </a:ext>
            </a:extLst>
          </p:cNvPr>
          <p:cNvSpPr/>
          <p:nvPr userDrawn="1"/>
        </p:nvSpPr>
        <p:spPr>
          <a:xfrm>
            <a:off x="9682163" y="6015038"/>
            <a:ext cx="1816839" cy="29916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45AF27CA-C09D-44BA-B652-AF54E14988B1}"/>
              </a:ext>
            </a:extLst>
          </p:cNvPr>
          <p:cNvCxnSpPr>
            <a:cxnSpLocks/>
          </p:cNvCxnSpPr>
          <p:nvPr userDrawn="1"/>
        </p:nvCxnSpPr>
        <p:spPr>
          <a:xfrm>
            <a:off x="285750" y="785813"/>
            <a:ext cx="2328863" cy="0"/>
          </a:xfrm>
          <a:prstGeom prst="line">
            <a:avLst/>
          </a:prstGeom>
          <a:ln w="34925">
            <a:solidFill>
              <a:srgbClr val="F05822"/>
            </a:solidFill>
          </a:ln>
        </p:spPr>
        <p:style>
          <a:lnRef idx="1">
            <a:schemeClr val="accent1"/>
          </a:lnRef>
          <a:fillRef idx="0">
            <a:schemeClr val="accent1"/>
          </a:fillRef>
          <a:effectRef idx="0">
            <a:schemeClr val="accent1"/>
          </a:effectRef>
          <a:fontRef idx="minor">
            <a:schemeClr val="tx1"/>
          </a:fontRef>
        </p:style>
      </p:cxnSp>
      <p:sp>
        <p:nvSpPr>
          <p:cNvPr id="12" name="Text Placeholder 11">
            <a:extLst>
              <a:ext uri="{FF2B5EF4-FFF2-40B4-BE49-F238E27FC236}">
                <a16:creationId xmlns:a16="http://schemas.microsoft.com/office/drawing/2014/main" id="{9352A39D-AE98-4A55-AE87-99489A0C5136}"/>
              </a:ext>
            </a:extLst>
          </p:cNvPr>
          <p:cNvSpPr>
            <a:spLocks noGrp="1"/>
          </p:cNvSpPr>
          <p:nvPr>
            <p:ph type="body" sz="quarter" idx="10" hasCustomPrompt="1"/>
          </p:nvPr>
        </p:nvSpPr>
        <p:spPr>
          <a:xfrm>
            <a:off x="200339" y="394485"/>
            <a:ext cx="10601011" cy="391328"/>
          </a:xfrm>
        </p:spPr>
        <p:txBody>
          <a:bodyPr>
            <a:noAutofit/>
          </a:bodyPr>
          <a:lstStyle>
            <a:lvl1pPr marL="0" indent="0">
              <a:buNone/>
              <a:defRPr sz="2400"/>
            </a:lvl1pPr>
          </a:lstStyle>
          <a:p>
            <a:r>
              <a:rPr lang="en-US"/>
              <a:t>Use this when you have two sets of information to share</a:t>
            </a:r>
          </a:p>
        </p:txBody>
      </p:sp>
      <p:sp>
        <p:nvSpPr>
          <p:cNvPr id="7" name="Slide Number Placeholder 3">
            <a:extLst>
              <a:ext uri="{FF2B5EF4-FFF2-40B4-BE49-F238E27FC236}">
                <a16:creationId xmlns:a16="http://schemas.microsoft.com/office/drawing/2014/main" id="{AB78DA58-3219-4ED5-BADE-AB82A28D4158}"/>
              </a:ext>
            </a:extLst>
          </p:cNvPr>
          <p:cNvSpPr>
            <a:spLocks noGrp="1"/>
          </p:cNvSpPr>
          <p:nvPr>
            <p:ph type="sldNum" sz="quarter" idx="15"/>
          </p:nvPr>
        </p:nvSpPr>
        <p:spPr>
          <a:xfrm>
            <a:off x="8610600" y="6356350"/>
            <a:ext cx="2743200" cy="365125"/>
          </a:xfrm>
        </p:spPr>
        <p:txBody>
          <a:bodyPr/>
          <a:lstStyle/>
          <a:p>
            <a:fld id="{AF3FE17F-A6D8-45A4-B48E-88B1038D213A}" type="slidenum">
              <a:rPr lang="en-US" smtClean="0"/>
              <a:t>‹#›</a:t>
            </a:fld>
            <a:endParaRPr lang="en-US"/>
          </a:p>
        </p:txBody>
      </p:sp>
    </p:spTree>
    <p:extLst>
      <p:ext uri="{BB962C8B-B14F-4D97-AF65-F5344CB8AC3E}">
        <p14:creationId xmlns:p14="http://schemas.microsoft.com/office/powerpoint/2010/main" val="3824226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2B7B51A-4EE5-4CB2-B5A6-6CB182745681}"/>
              </a:ext>
            </a:extLst>
          </p:cNvPr>
          <p:cNvSpPr/>
          <p:nvPr userDrawn="1"/>
        </p:nvSpPr>
        <p:spPr>
          <a:xfrm>
            <a:off x="9682163" y="6015038"/>
            <a:ext cx="1816839" cy="29916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6DFB0105-320A-48C4-AA48-14FD419F4CA9}"/>
              </a:ext>
            </a:extLst>
          </p:cNvPr>
          <p:cNvCxnSpPr>
            <a:cxnSpLocks/>
          </p:cNvCxnSpPr>
          <p:nvPr userDrawn="1"/>
        </p:nvCxnSpPr>
        <p:spPr>
          <a:xfrm>
            <a:off x="285750" y="785813"/>
            <a:ext cx="2328863" cy="0"/>
          </a:xfrm>
          <a:prstGeom prst="line">
            <a:avLst/>
          </a:prstGeom>
          <a:ln w="34925">
            <a:solidFill>
              <a:srgbClr val="F05822"/>
            </a:solidFill>
          </a:ln>
        </p:spPr>
        <p:style>
          <a:lnRef idx="1">
            <a:schemeClr val="accent1"/>
          </a:lnRef>
          <a:fillRef idx="0">
            <a:schemeClr val="accent1"/>
          </a:fillRef>
          <a:effectRef idx="0">
            <a:schemeClr val="accent1"/>
          </a:effectRef>
          <a:fontRef idx="minor">
            <a:schemeClr val="tx1"/>
          </a:fontRef>
        </p:style>
      </p:cxnSp>
      <p:sp>
        <p:nvSpPr>
          <p:cNvPr id="12" name="Content Placeholder 1">
            <a:extLst>
              <a:ext uri="{FF2B5EF4-FFF2-40B4-BE49-F238E27FC236}">
                <a16:creationId xmlns:a16="http://schemas.microsoft.com/office/drawing/2014/main" id="{FCAE06D1-8E20-41BB-AFEE-49216DB5F96F}"/>
              </a:ext>
            </a:extLst>
          </p:cNvPr>
          <p:cNvSpPr>
            <a:spLocks noGrp="1"/>
          </p:cNvSpPr>
          <p:nvPr>
            <p:ph sz="half" idx="1"/>
          </p:nvPr>
        </p:nvSpPr>
        <p:spPr>
          <a:xfrm>
            <a:off x="285750" y="1054101"/>
            <a:ext cx="5181600" cy="4351338"/>
          </a:xfrm>
        </p:spPr>
        <p:txBody>
          <a:bodyPr/>
          <a:lstStyle/>
          <a:p>
            <a:endParaRPr lang="en-US"/>
          </a:p>
        </p:txBody>
      </p:sp>
      <p:sp>
        <p:nvSpPr>
          <p:cNvPr id="13" name="Content Placeholder 2">
            <a:extLst>
              <a:ext uri="{FF2B5EF4-FFF2-40B4-BE49-F238E27FC236}">
                <a16:creationId xmlns:a16="http://schemas.microsoft.com/office/drawing/2014/main" id="{B1F4DF1E-D443-4EE7-BB67-44514CFEC8EB}"/>
              </a:ext>
            </a:extLst>
          </p:cNvPr>
          <p:cNvSpPr>
            <a:spLocks noGrp="1"/>
          </p:cNvSpPr>
          <p:nvPr>
            <p:ph sz="half" idx="2"/>
          </p:nvPr>
        </p:nvSpPr>
        <p:spPr>
          <a:xfrm>
            <a:off x="5619750" y="1054101"/>
            <a:ext cx="5181600" cy="4351338"/>
          </a:xfrm>
        </p:spPr>
        <p:txBody>
          <a:bodyPr/>
          <a:lstStyle/>
          <a:p>
            <a:endParaRPr lang="en-US"/>
          </a:p>
        </p:txBody>
      </p:sp>
      <p:sp>
        <p:nvSpPr>
          <p:cNvPr id="14" name="Text Placeholder 10">
            <a:extLst>
              <a:ext uri="{FF2B5EF4-FFF2-40B4-BE49-F238E27FC236}">
                <a16:creationId xmlns:a16="http://schemas.microsoft.com/office/drawing/2014/main" id="{FD5404BA-8D4E-484D-B509-E8013D03F534}"/>
              </a:ext>
            </a:extLst>
          </p:cNvPr>
          <p:cNvSpPr>
            <a:spLocks noGrp="1"/>
          </p:cNvSpPr>
          <p:nvPr>
            <p:ph type="body" sz="quarter" idx="10" hasCustomPrompt="1"/>
          </p:nvPr>
        </p:nvSpPr>
        <p:spPr>
          <a:xfrm>
            <a:off x="186645" y="405302"/>
            <a:ext cx="10614705" cy="380511"/>
          </a:xfrm>
        </p:spPr>
        <p:txBody>
          <a:bodyPr>
            <a:noAutofit/>
          </a:bodyPr>
          <a:lstStyle>
            <a:lvl1pPr marL="0" indent="0">
              <a:buNone/>
              <a:defRPr sz="2400"/>
            </a:lvl1pPr>
          </a:lstStyle>
          <a:p>
            <a:r>
              <a:rPr lang="en-US">
                <a:solidFill>
                  <a:schemeClr val="bg1">
                    <a:lumMod val="50000"/>
                  </a:schemeClr>
                </a:solidFill>
                <a:latin typeface="Calibri" panose="020F0502020204030204" pitchFamily="34" charset="0"/>
                <a:cs typeface="Calibri" panose="020F0502020204030204" pitchFamily="34" charset="0"/>
              </a:rPr>
              <a:t>Page Title / Key Message – Font size 24</a:t>
            </a:r>
          </a:p>
        </p:txBody>
      </p:sp>
      <p:sp>
        <p:nvSpPr>
          <p:cNvPr id="7" name="Slide Number Placeholder 3">
            <a:extLst>
              <a:ext uri="{FF2B5EF4-FFF2-40B4-BE49-F238E27FC236}">
                <a16:creationId xmlns:a16="http://schemas.microsoft.com/office/drawing/2014/main" id="{81F67308-8716-4BE9-8325-985E33F32D7A}"/>
              </a:ext>
            </a:extLst>
          </p:cNvPr>
          <p:cNvSpPr>
            <a:spLocks noGrp="1"/>
          </p:cNvSpPr>
          <p:nvPr>
            <p:ph type="sldNum" sz="quarter" idx="15"/>
          </p:nvPr>
        </p:nvSpPr>
        <p:spPr>
          <a:xfrm>
            <a:off x="8610600" y="6356350"/>
            <a:ext cx="2743200" cy="365125"/>
          </a:xfrm>
        </p:spPr>
        <p:txBody>
          <a:bodyPr/>
          <a:lstStyle/>
          <a:p>
            <a:fld id="{AF3FE17F-A6D8-45A4-B48E-88B1038D213A}" type="slidenum">
              <a:rPr lang="en-US" smtClean="0"/>
              <a:t>‹#›</a:t>
            </a:fld>
            <a:endParaRPr lang="en-US"/>
          </a:p>
        </p:txBody>
      </p:sp>
    </p:spTree>
    <p:extLst>
      <p:ext uri="{BB962C8B-B14F-4D97-AF65-F5344CB8AC3E}">
        <p14:creationId xmlns:p14="http://schemas.microsoft.com/office/powerpoint/2010/main" val="469799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7A7C3C-2617-4B27-AABE-0AFB2331684D}"/>
              </a:ext>
            </a:extLst>
          </p:cNvPr>
          <p:cNvSpPr/>
          <p:nvPr userDrawn="1"/>
        </p:nvSpPr>
        <p:spPr>
          <a:xfrm>
            <a:off x="9682163" y="6015038"/>
            <a:ext cx="1816839" cy="29916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44105CB1-B0C1-431E-B628-60FE865843B1}"/>
              </a:ext>
            </a:extLst>
          </p:cNvPr>
          <p:cNvCxnSpPr>
            <a:cxnSpLocks/>
          </p:cNvCxnSpPr>
          <p:nvPr userDrawn="1"/>
        </p:nvCxnSpPr>
        <p:spPr>
          <a:xfrm>
            <a:off x="285750" y="785813"/>
            <a:ext cx="2328863" cy="0"/>
          </a:xfrm>
          <a:prstGeom prst="line">
            <a:avLst/>
          </a:prstGeom>
          <a:ln w="34925">
            <a:solidFill>
              <a:srgbClr val="F05822"/>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8C616871-8512-4E0B-B06C-615A659EFE0E}"/>
              </a:ext>
            </a:extLst>
          </p:cNvPr>
          <p:cNvSpPr>
            <a:spLocks noGrp="1"/>
          </p:cNvSpPr>
          <p:nvPr>
            <p:ph type="sldNum" sz="quarter" idx="15"/>
          </p:nvPr>
        </p:nvSpPr>
        <p:spPr>
          <a:xfrm>
            <a:off x="8610600" y="6356350"/>
            <a:ext cx="2743200" cy="365125"/>
          </a:xfrm>
        </p:spPr>
        <p:txBody>
          <a:bodyPr/>
          <a:lstStyle/>
          <a:p>
            <a:fld id="{AF3FE17F-A6D8-45A4-B48E-88B1038D213A}" type="slidenum">
              <a:rPr lang="en-US" smtClean="0"/>
              <a:t>‹#›</a:t>
            </a:fld>
            <a:endParaRPr lang="en-US"/>
          </a:p>
        </p:txBody>
      </p:sp>
    </p:spTree>
    <p:extLst>
      <p:ext uri="{BB962C8B-B14F-4D97-AF65-F5344CB8AC3E}">
        <p14:creationId xmlns:p14="http://schemas.microsoft.com/office/powerpoint/2010/main" val="447332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80D7A8D-0C21-40F0-8797-6E552410C1BC}"/>
              </a:ext>
            </a:extLst>
          </p:cNvPr>
          <p:cNvSpPr/>
          <p:nvPr userDrawn="1"/>
        </p:nvSpPr>
        <p:spPr>
          <a:xfrm>
            <a:off x="0" y="2669241"/>
            <a:ext cx="12192000" cy="1519518"/>
          </a:xfrm>
          <a:prstGeom prst="rect">
            <a:avLst/>
          </a:prstGeom>
          <a:solidFill>
            <a:srgbClr val="F058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2D8E663-A5C5-41F2-9538-8A8F6DE8A509}"/>
              </a:ext>
            </a:extLst>
          </p:cNvPr>
          <p:cNvSpPr/>
          <p:nvPr userDrawn="1"/>
        </p:nvSpPr>
        <p:spPr>
          <a:xfrm>
            <a:off x="9682163" y="6015038"/>
            <a:ext cx="1816839" cy="29916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2850F2D-03AF-41BA-AE98-44B8C146C780}"/>
              </a:ext>
            </a:extLst>
          </p:cNvPr>
          <p:cNvSpPr txBox="1"/>
          <p:nvPr userDrawn="1"/>
        </p:nvSpPr>
        <p:spPr>
          <a:xfrm>
            <a:off x="4543425" y="4547900"/>
            <a:ext cx="3105150" cy="461665"/>
          </a:xfrm>
          <a:prstGeom prst="rect">
            <a:avLst/>
          </a:prstGeom>
          <a:noFill/>
        </p:spPr>
        <p:txBody>
          <a:bodyPr wrap="square" rtlCol="0">
            <a:spAutoFit/>
          </a:bodyPr>
          <a:lstStyle/>
          <a:p>
            <a:pPr algn="ctr"/>
            <a:r>
              <a:rPr lang="en-US" sz="2400">
                <a:solidFill>
                  <a:schemeClr val="bg1">
                    <a:lumMod val="50000"/>
                  </a:schemeClr>
                </a:solidFill>
              </a:rPr>
              <a:t>www.renmoney.com</a:t>
            </a:r>
          </a:p>
        </p:txBody>
      </p:sp>
      <p:sp>
        <p:nvSpPr>
          <p:cNvPr id="9" name="Text Placeholder 8">
            <a:extLst>
              <a:ext uri="{FF2B5EF4-FFF2-40B4-BE49-F238E27FC236}">
                <a16:creationId xmlns:a16="http://schemas.microsoft.com/office/drawing/2014/main" id="{B8B4054B-FADE-4F25-AEA5-939F8A49CCE7}"/>
              </a:ext>
            </a:extLst>
          </p:cNvPr>
          <p:cNvSpPr>
            <a:spLocks noGrp="1"/>
          </p:cNvSpPr>
          <p:nvPr>
            <p:ph type="body" sz="quarter" idx="10" hasCustomPrompt="1"/>
          </p:nvPr>
        </p:nvSpPr>
        <p:spPr>
          <a:xfrm>
            <a:off x="4336256" y="3197961"/>
            <a:ext cx="3519487" cy="535544"/>
          </a:xfrm>
        </p:spPr>
        <p:txBody>
          <a:bodyPr>
            <a:noAutofit/>
          </a:bodyPr>
          <a:lstStyle>
            <a:lvl1pPr marL="0" indent="0" algn="ctr">
              <a:buNone/>
              <a:defRPr sz="5400">
                <a:solidFill>
                  <a:schemeClr val="bg1"/>
                </a:solidFill>
              </a:defRPr>
            </a:lvl1pPr>
          </a:lstStyle>
          <a:p>
            <a:pPr lvl="0"/>
            <a:r>
              <a:rPr lang="en-US"/>
              <a:t>Thank You!</a:t>
            </a:r>
          </a:p>
        </p:txBody>
      </p:sp>
      <p:sp>
        <p:nvSpPr>
          <p:cNvPr id="8" name="Slide Number Placeholder 3">
            <a:extLst>
              <a:ext uri="{FF2B5EF4-FFF2-40B4-BE49-F238E27FC236}">
                <a16:creationId xmlns:a16="http://schemas.microsoft.com/office/drawing/2014/main" id="{41C2C619-2089-4974-B9FF-1370432B74AB}"/>
              </a:ext>
            </a:extLst>
          </p:cNvPr>
          <p:cNvSpPr>
            <a:spLocks noGrp="1"/>
          </p:cNvSpPr>
          <p:nvPr>
            <p:ph type="sldNum" sz="quarter" idx="15"/>
          </p:nvPr>
        </p:nvSpPr>
        <p:spPr>
          <a:xfrm>
            <a:off x="8610600" y="6356350"/>
            <a:ext cx="2743200" cy="365125"/>
          </a:xfrm>
        </p:spPr>
        <p:txBody>
          <a:bodyPr/>
          <a:lstStyle/>
          <a:p>
            <a:fld id="{AF3FE17F-A6D8-45A4-B48E-88B1038D213A}" type="slidenum">
              <a:rPr lang="en-US" smtClean="0"/>
              <a:t>‹#›</a:t>
            </a:fld>
            <a:endParaRPr lang="en-US"/>
          </a:p>
        </p:txBody>
      </p:sp>
    </p:spTree>
    <p:extLst>
      <p:ext uri="{BB962C8B-B14F-4D97-AF65-F5344CB8AC3E}">
        <p14:creationId xmlns:p14="http://schemas.microsoft.com/office/powerpoint/2010/main" val="1465011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58849C4-1F7D-4F1C-8C4B-1FB89CB5DAF6}"/>
              </a:ext>
            </a:extLst>
          </p:cNvPr>
          <p:cNvSpPr/>
          <p:nvPr userDrawn="1"/>
        </p:nvSpPr>
        <p:spPr>
          <a:xfrm>
            <a:off x="9682163" y="6015038"/>
            <a:ext cx="1816839" cy="29916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BF3A8900-08B4-4F4F-8976-767ED3C3FF91}"/>
              </a:ext>
            </a:extLst>
          </p:cNvPr>
          <p:cNvCxnSpPr>
            <a:cxnSpLocks/>
          </p:cNvCxnSpPr>
          <p:nvPr userDrawn="1"/>
        </p:nvCxnSpPr>
        <p:spPr>
          <a:xfrm>
            <a:off x="285750" y="785813"/>
            <a:ext cx="2328863" cy="0"/>
          </a:xfrm>
          <a:prstGeom prst="line">
            <a:avLst/>
          </a:prstGeom>
          <a:ln w="34925">
            <a:solidFill>
              <a:srgbClr val="F05822"/>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D5B7C102-4D02-4A54-8C2E-DBE8046008B2}"/>
              </a:ext>
            </a:extLst>
          </p:cNvPr>
          <p:cNvSpPr>
            <a:spLocks noGrp="1"/>
          </p:cNvSpPr>
          <p:nvPr>
            <p:ph type="sldNum" sz="quarter" idx="15"/>
          </p:nvPr>
        </p:nvSpPr>
        <p:spPr>
          <a:xfrm>
            <a:off x="8610600" y="6356350"/>
            <a:ext cx="2743200" cy="365125"/>
          </a:xfrm>
        </p:spPr>
        <p:txBody>
          <a:bodyPr/>
          <a:lstStyle/>
          <a:p>
            <a:fld id="{AF3FE17F-A6D8-45A4-B48E-88B1038D213A}" type="slidenum">
              <a:rPr lang="en-US" smtClean="0"/>
              <a:t>‹#›</a:t>
            </a:fld>
            <a:endParaRPr lang="en-US"/>
          </a:p>
        </p:txBody>
      </p:sp>
    </p:spTree>
    <p:extLst>
      <p:ext uri="{BB962C8B-B14F-4D97-AF65-F5344CB8AC3E}">
        <p14:creationId xmlns:p14="http://schemas.microsoft.com/office/powerpoint/2010/main" val="4256412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E7E5FD8-D190-432A-9BE5-35154A55C38C}"/>
              </a:ext>
            </a:extLst>
          </p:cNvPr>
          <p:cNvSpPr/>
          <p:nvPr userDrawn="1"/>
        </p:nvSpPr>
        <p:spPr>
          <a:xfrm>
            <a:off x="9682163" y="6015038"/>
            <a:ext cx="1816839" cy="29916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3FC8A4D9-93D2-4ACD-BB89-0209DE7B21AA}"/>
              </a:ext>
            </a:extLst>
          </p:cNvPr>
          <p:cNvCxnSpPr>
            <a:cxnSpLocks/>
          </p:cNvCxnSpPr>
          <p:nvPr userDrawn="1"/>
        </p:nvCxnSpPr>
        <p:spPr>
          <a:xfrm>
            <a:off x="285750" y="785813"/>
            <a:ext cx="2328863" cy="0"/>
          </a:xfrm>
          <a:prstGeom prst="line">
            <a:avLst/>
          </a:prstGeom>
          <a:ln w="34925">
            <a:solidFill>
              <a:srgbClr val="F05822"/>
            </a:solidFill>
          </a:ln>
        </p:spPr>
        <p:style>
          <a:lnRef idx="1">
            <a:schemeClr val="accent1"/>
          </a:lnRef>
          <a:fillRef idx="0">
            <a:schemeClr val="accent1"/>
          </a:fillRef>
          <a:effectRef idx="0">
            <a:schemeClr val="accent1"/>
          </a:effectRef>
          <a:fontRef idx="minor">
            <a:schemeClr val="tx1"/>
          </a:fontRef>
        </p:style>
      </p:cxnSp>
      <p:sp>
        <p:nvSpPr>
          <p:cNvPr id="15" name="Picture Placeholder 14">
            <a:extLst>
              <a:ext uri="{FF2B5EF4-FFF2-40B4-BE49-F238E27FC236}">
                <a16:creationId xmlns:a16="http://schemas.microsoft.com/office/drawing/2014/main" id="{4F5E1A7F-27FA-4E9F-A1DC-A11E6292D287}"/>
              </a:ext>
            </a:extLst>
          </p:cNvPr>
          <p:cNvSpPr>
            <a:spLocks noGrp="1"/>
          </p:cNvSpPr>
          <p:nvPr>
            <p:ph type="pic" sz="quarter" idx="10" hasCustomPrompt="1"/>
          </p:nvPr>
        </p:nvSpPr>
        <p:spPr>
          <a:xfrm>
            <a:off x="8250238" y="1205803"/>
            <a:ext cx="3248025" cy="4185348"/>
          </a:xfrm>
        </p:spPr>
        <p:txBody>
          <a:bodyPr/>
          <a:lstStyle>
            <a:lvl1pPr marL="0" indent="0">
              <a:buNone/>
              <a:defRPr/>
            </a:lvl1pPr>
          </a:lstStyle>
          <a:p>
            <a:r>
              <a:rPr lang="en-US"/>
              <a:t>Tap icon to add picture</a:t>
            </a:r>
          </a:p>
        </p:txBody>
      </p:sp>
      <p:sp>
        <p:nvSpPr>
          <p:cNvPr id="16" name="Text Placeholder 10">
            <a:extLst>
              <a:ext uri="{FF2B5EF4-FFF2-40B4-BE49-F238E27FC236}">
                <a16:creationId xmlns:a16="http://schemas.microsoft.com/office/drawing/2014/main" id="{5FB49D6C-E2EF-47B8-AF17-20781BC09CA1}"/>
              </a:ext>
            </a:extLst>
          </p:cNvPr>
          <p:cNvSpPr>
            <a:spLocks noGrp="1"/>
          </p:cNvSpPr>
          <p:nvPr>
            <p:ph type="body" sz="quarter" idx="11" hasCustomPrompt="1"/>
          </p:nvPr>
        </p:nvSpPr>
        <p:spPr>
          <a:xfrm>
            <a:off x="186645" y="405303"/>
            <a:ext cx="11311618" cy="356032"/>
          </a:xfrm>
        </p:spPr>
        <p:txBody>
          <a:bodyPr>
            <a:noAutofit/>
          </a:bodyPr>
          <a:lstStyle>
            <a:lvl1pPr marL="0" indent="0">
              <a:buNone/>
              <a:defRPr sz="2400"/>
            </a:lvl1pPr>
          </a:lstStyle>
          <a:p>
            <a:r>
              <a:rPr lang="en-US"/>
              <a:t>Use this page for text with an image to illustrate your message</a:t>
            </a:r>
          </a:p>
        </p:txBody>
      </p:sp>
      <p:sp>
        <p:nvSpPr>
          <p:cNvPr id="17" name="Text Placeholder 12">
            <a:extLst>
              <a:ext uri="{FF2B5EF4-FFF2-40B4-BE49-F238E27FC236}">
                <a16:creationId xmlns:a16="http://schemas.microsoft.com/office/drawing/2014/main" id="{738409DB-0920-4C0C-83DD-9127921A06BD}"/>
              </a:ext>
            </a:extLst>
          </p:cNvPr>
          <p:cNvSpPr>
            <a:spLocks noGrp="1"/>
          </p:cNvSpPr>
          <p:nvPr>
            <p:ph type="body" sz="quarter" idx="12" hasCustomPrompt="1"/>
          </p:nvPr>
        </p:nvSpPr>
        <p:spPr>
          <a:xfrm>
            <a:off x="186645" y="1166324"/>
            <a:ext cx="7485272" cy="4224825"/>
          </a:xfrm>
        </p:spPr>
        <p:txBody>
          <a:bodyPr>
            <a:normAutofit/>
          </a:bodyPr>
          <a:lstStyle>
            <a:lvl1pPr marL="0" indent="0">
              <a:buNone/>
              <a:defRPr sz="1800">
                <a:latin typeface="+mj-lt"/>
              </a:defRPr>
            </a:lvl1pPr>
          </a:lstStyle>
          <a:p>
            <a:pPr lvl="0"/>
            <a:r>
              <a:rPr lang="en-US"/>
              <a:t>Add Text Here</a:t>
            </a:r>
          </a:p>
        </p:txBody>
      </p:sp>
      <p:sp>
        <p:nvSpPr>
          <p:cNvPr id="7" name="Slide Number Placeholder 3">
            <a:extLst>
              <a:ext uri="{FF2B5EF4-FFF2-40B4-BE49-F238E27FC236}">
                <a16:creationId xmlns:a16="http://schemas.microsoft.com/office/drawing/2014/main" id="{DE95AD6B-A488-4424-8B71-B9F5A0FEC69C}"/>
              </a:ext>
            </a:extLst>
          </p:cNvPr>
          <p:cNvSpPr>
            <a:spLocks noGrp="1"/>
          </p:cNvSpPr>
          <p:nvPr>
            <p:ph type="sldNum" sz="quarter" idx="15"/>
          </p:nvPr>
        </p:nvSpPr>
        <p:spPr>
          <a:xfrm>
            <a:off x="8610600" y="6356350"/>
            <a:ext cx="2743200" cy="365125"/>
          </a:xfrm>
        </p:spPr>
        <p:txBody>
          <a:bodyPr/>
          <a:lstStyle/>
          <a:p>
            <a:fld id="{AF3FE17F-A6D8-45A4-B48E-88B1038D213A}" type="slidenum">
              <a:rPr lang="en-US" smtClean="0"/>
              <a:t>‹#›</a:t>
            </a:fld>
            <a:endParaRPr lang="en-US"/>
          </a:p>
        </p:txBody>
      </p:sp>
    </p:spTree>
    <p:extLst>
      <p:ext uri="{BB962C8B-B14F-4D97-AF65-F5344CB8AC3E}">
        <p14:creationId xmlns:p14="http://schemas.microsoft.com/office/powerpoint/2010/main" val="2194439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4CBED2C-6788-4DE6-91B9-8677E889D4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add Text</a:t>
            </a:r>
          </a:p>
        </p:txBody>
      </p:sp>
      <p:sp>
        <p:nvSpPr>
          <p:cNvPr id="4" name="Date Placeholder 3">
            <a:extLst>
              <a:ext uri="{FF2B5EF4-FFF2-40B4-BE49-F238E27FC236}">
                <a16:creationId xmlns:a16="http://schemas.microsoft.com/office/drawing/2014/main" id="{04C0B3C3-ECA8-49AE-A875-A2BA32C287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770928-521A-47EE-BFCA-F4B62CD54AE3}" type="datetime1">
              <a:rPr lang="en-US" smtClean="0"/>
              <a:t>7/21/2022</a:t>
            </a:fld>
            <a:endParaRPr lang="en-US"/>
          </a:p>
        </p:txBody>
      </p:sp>
      <p:sp>
        <p:nvSpPr>
          <p:cNvPr id="5" name="Footer Placeholder 4">
            <a:extLst>
              <a:ext uri="{FF2B5EF4-FFF2-40B4-BE49-F238E27FC236}">
                <a16:creationId xmlns:a16="http://schemas.microsoft.com/office/drawing/2014/main" id="{0F905926-092D-40F0-8B2D-EA7E7A705D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DB784B-864B-4BBD-AFF0-D0884503F8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3FE17F-A6D8-45A4-B48E-88B1038D213A}" type="slidenum">
              <a:rPr lang="en-US" smtClean="0"/>
              <a:t>‹#›</a:t>
            </a:fld>
            <a:endParaRPr lang="en-US"/>
          </a:p>
        </p:txBody>
      </p:sp>
    </p:spTree>
    <p:extLst>
      <p:ext uri="{BB962C8B-B14F-4D97-AF65-F5344CB8AC3E}">
        <p14:creationId xmlns:p14="http://schemas.microsoft.com/office/powerpoint/2010/main" val="1594720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microsoft.com/office/2014/relationships/chartEx" Target="../charts/chartEx1.xml"/></Relationships>
</file>

<file path=ppt/slides/_rels/slide1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chart" Target="../charts/chart8.xml"/><Relationship Id="rId4" Type="http://schemas.openxmlformats.org/officeDocument/2006/relationships/chart" Target="../charts/char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Layout" Target="../slideLayouts/slideLayout9.xml"/><Relationship Id="rId5" Type="http://schemas.openxmlformats.org/officeDocument/2006/relationships/comments" Target="../comments/comment1.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F60DC76-A43B-44F9-B5F4-51B8B39F9896}"/>
              </a:ext>
            </a:extLst>
          </p:cNvPr>
          <p:cNvSpPr>
            <a:spLocks noGrp="1"/>
          </p:cNvSpPr>
          <p:nvPr>
            <p:ph type="sldNum" sz="quarter" idx="15"/>
          </p:nvPr>
        </p:nvSpPr>
        <p:spPr/>
        <p:txBody>
          <a:bodyPr/>
          <a:lstStyle/>
          <a:p>
            <a:fld id="{AF3FE17F-A6D8-45A4-B48E-88B1038D213A}" type="slidenum">
              <a:rPr lang="en-US" smtClean="0"/>
              <a:t>1</a:t>
            </a:fld>
            <a:endParaRPr lang="en-US"/>
          </a:p>
        </p:txBody>
      </p:sp>
      <p:pic>
        <p:nvPicPr>
          <p:cNvPr id="7" name="Picture Placeholder 5">
            <a:extLst>
              <a:ext uri="{FF2B5EF4-FFF2-40B4-BE49-F238E27FC236}">
                <a16:creationId xmlns:a16="http://schemas.microsoft.com/office/drawing/2014/main" id="{8F780EFB-D270-4063-A803-5E71B9166C3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4761" b="4761"/>
          <a:stretch>
            <a:fillRect/>
          </a:stretch>
        </p:blipFill>
        <p:spPr>
          <a:xfrm>
            <a:off x="1109663" y="1436688"/>
            <a:ext cx="4003675" cy="3924300"/>
          </a:xfrm>
        </p:spPr>
      </p:pic>
      <p:sp>
        <p:nvSpPr>
          <p:cNvPr id="8" name="Text Placeholder 2">
            <a:extLst>
              <a:ext uri="{FF2B5EF4-FFF2-40B4-BE49-F238E27FC236}">
                <a16:creationId xmlns:a16="http://schemas.microsoft.com/office/drawing/2014/main" id="{3720F856-3D79-4555-9D59-18D88C7B9EF9}"/>
              </a:ext>
            </a:extLst>
          </p:cNvPr>
          <p:cNvSpPr>
            <a:spLocks noGrp="1"/>
          </p:cNvSpPr>
          <p:nvPr>
            <p:ph type="body" sz="quarter" idx="11"/>
          </p:nvPr>
        </p:nvSpPr>
        <p:spPr>
          <a:xfrm>
            <a:off x="5394471" y="3032125"/>
            <a:ext cx="6797529" cy="532169"/>
          </a:xfrm>
        </p:spPr>
        <p:txBody>
          <a:bodyPr vert="horz" lIns="91440" tIns="45720" rIns="91440" bIns="45720" rtlCol="0" anchor="t">
            <a:noAutofit/>
          </a:bodyPr>
          <a:lstStyle/>
          <a:p>
            <a:r>
              <a:rPr lang="en-US" sz="2400">
                <a:solidFill>
                  <a:srgbClr val="FFFFFF"/>
                </a:solidFill>
                <a:latin typeface="Lucida Sans Unicode" panose="020B0602030504020204" pitchFamily="34" charset="0"/>
                <a:cs typeface="Lucida Sans Unicode" panose="020B0602030504020204" pitchFamily="34" charset="0"/>
              </a:rPr>
              <a:t>Lite Loans New-to-bank, </a:t>
            </a:r>
          </a:p>
          <a:p>
            <a:r>
              <a:rPr lang="en-US" sz="1600">
                <a:solidFill>
                  <a:srgbClr val="FFFFFF"/>
                </a:solidFill>
                <a:latin typeface="Franklin Gothic Book"/>
                <a:cs typeface="Lucida Sans Unicode"/>
              </a:rPr>
              <a:t>Credit Risk Application Probability of Default Scorecard</a:t>
            </a:r>
            <a:endParaRPr lang="en-US" sz="1600">
              <a:solidFill>
                <a:srgbClr val="FFFFFF"/>
              </a:solidFill>
              <a:latin typeface="Franklin Gothic Book" panose="020B0503020102020204" pitchFamily="34" charset="0"/>
              <a:cs typeface="Lucida Sans Unicode" panose="020B0602030504020204" pitchFamily="34" charset="0"/>
            </a:endParaRPr>
          </a:p>
          <a:p>
            <a:endParaRPr lang="en-US"/>
          </a:p>
        </p:txBody>
      </p:sp>
    </p:spTree>
    <p:extLst>
      <p:ext uri="{BB962C8B-B14F-4D97-AF65-F5344CB8AC3E}">
        <p14:creationId xmlns:p14="http://schemas.microsoft.com/office/powerpoint/2010/main" val="2362362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F60DC76-A43B-44F9-B5F4-51B8B39F9896}"/>
              </a:ext>
            </a:extLst>
          </p:cNvPr>
          <p:cNvSpPr>
            <a:spLocks noGrp="1"/>
          </p:cNvSpPr>
          <p:nvPr>
            <p:ph type="sldNum" sz="quarter" idx="15"/>
          </p:nvPr>
        </p:nvSpPr>
        <p:spPr/>
        <p:txBody>
          <a:bodyPr/>
          <a:lstStyle/>
          <a:p>
            <a:fld id="{AF3FE17F-A6D8-45A4-B48E-88B1038D213A}" type="slidenum">
              <a:rPr lang="en-US" smtClean="0"/>
              <a:t>10</a:t>
            </a:fld>
            <a:endParaRPr lang="en-US"/>
          </a:p>
        </p:txBody>
      </p:sp>
      <p:pic>
        <p:nvPicPr>
          <p:cNvPr id="7" name="Picture Placeholder 5">
            <a:extLst>
              <a:ext uri="{FF2B5EF4-FFF2-40B4-BE49-F238E27FC236}">
                <a16:creationId xmlns:a16="http://schemas.microsoft.com/office/drawing/2014/main" id="{8F780EFB-D270-4063-A803-5E71B9166C3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4761" b="4761"/>
          <a:stretch>
            <a:fillRect/>
          </a:stretch>
        </p:blipFill>
        <p:spPr>
          <a:xfrm>
            <a:off x="1109663" y="1436688"/>
            <a:ext cx="4003675" cy="3924300"/>
          </a:xfrm>
        </p:spPr>
      </p:pic>
      <p:sp>
        <p:nvSpPr>
          <p:cNvPr id="8" name="Text Placeholder 2">
            <a:extLst>
              <a:ext uri="{FF2B5EF4-FFF2-40B4-BE49-F238E27FC236}">
                <a16:creationId xmlns:a16="http://schemas.microsoft.com/office/drawing/2014/main" id="{BDA6128C-6C52-4F2E-8804-2BC47078A08A}"/>
              </a:ext>
            </a:extLst>
          </p:cNvPr>
          <p:cNvSpPr>
            <a:spLocks noGrp="1"/>
          </p:cNvSpPr>
          <p:nvPr>
            <p:ph type="body" sz="quarter" idx="11"/>
          </p:nvPr>
        </p:nvSpPr>
        <p:spPr>
          <a:xfrm>
            <a:off x="5394471" y="3032125"/>
            <a:ext cx="6797529" cy="532169"/>
          </a:xfrm>
        </p:spPr>
        <p:txBody>
          <a:bodyPr/>
          <a:lstStyle/>
          <a:p>
            <a:r>
              <a:rPr lang="en-US" sz="2400">
                <a:solidFill>
                  <a:srgbClr val="FFFFFF"/>
                </a:solidFill>
                <a:latin typeface="Lucida Sans Unicode" panose="020B0602030504020204" pitchFamily="34" charset="0"/>
                <a:cs typeface="Lucida Sans Unicode" panose="020B0602030504020204" pitchFamily="34" charset="0"/>
              </a:rPr>
              <a:t>Feature Engineering</a:t>
            </a:r>
          </a:p>
        </p:txBody>
      </p:sp>
    </p:spTree>
    <p:extLst>
      <p:ext uri="{BB962C8B-B14F-4D97-AF65-F5344CB8AC3E}">
        <p14:creationId xmlns:p14="http://schemas.microsoft.com/office/powerpoint/2010/main" val="2663637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F9941-52B2-4B4B-9686-A1102C0C7FA5}"/>
              </a:ext>
            </a:extLst>
          </p:cNvPr>
          <p:cNvSpPr>
            <a:spLocks noGrp="1"/>
          </p:cNvSpPr>
          <p:nvPr>
            <p:ph type="body" sz="quarter" idx="11"/>
          </p:nvPr>
        </p:nvSpPr>
        <p:spPr/>
        <p:txBody>
          <a:bodyPr/>
          <a:lstStyle/>
          <a:p>
            <a:r>
              <a:rPr lang="en-GB"/>
              <a:t>Derived Variables</a:t>
            </a:r>
            <a:endParaRPr lang="en-US"/>
          </a:p>
        </p:txBody>
      </p:sp>
      <p:sp>
        <p:nvSpPr>
          <p:cNvPr id="5" name="Slide Number Placeholder 4">
            <a:extLst>
              <a:ext uri="{FF2B5EF4-FFF2-40B4-BE49-F238E27FC236}">
                <a16:creationId xmlns:a16="http://schemas.microsoft.com/office/drawing/2014/main" id="{51856C7A-1805-4447-BD6F-B506B222EA45}"/>
              </a:ext>
            </a:extLst>
          </p:cNvPr>
          <p:cNvSpPr>
            <a:spLocks noGrp="1"/>
          </p:cNvSpPr>
          <p:nvPr>
            <p:ph type="sldNum" sz="quarter" idx="15"/>
          </p:nvPr>
        </p:nvSpPr>
        <p:spPr/>
        <p:txBody>
          <a:bodyPr/>
          <a:lstStyle/>
          <a:p>
            <a:fld id="{AF3FE17F-A6D8-45A4-B48E-88B1038D213A}" type="slidenum">
              <a:rPr lang="en-US" smtClean="0"/>
              <a:t>11</a:t>
            </a:fld>
            <a:endParaRPr lang="en-US"/>
          </a:p>
        </p:txBody>
      </p:sp>
      <p:sp>
        <p:nvSpPr>
          <p:cNvPr id="6" name="TextBox 5">
            <a:extLst>
              <a:ext uri="{FF2B5EF4-FFF2-40B4-BE49-F238E27FC236}">
                <a16:creationId xmlns:a16="http://schemas.microsoft.com/office/drawing/2014/main" id="{17257F27-4F6C-1234-D551-D28D796C569F}"/>
              </a:ext>
            </a:extLst>
          </p:cNvPr>
          <p:cNvSpPr txBox="1"/>
          <p:nvPr/>
        </p:nvSpPr>
        <p:spPr>
          <a:xfrm>
            <a:off x="363114" y="880209"/>
            <a:ext cx="2828925" cy="369332"/>
          </a:xfrm>
          <a:prstGeom prst="rect">
            <a:avLst/>
          </a:prstGeom>
          <a:noFill/>
        </p:spPr>
        <p:txBody>
          <a:bodyPr wrap="square" rtlCol="0">
            <a:spAutoFit/>
          </a:bodyPr>
          <a:lstStyle/>
          <a:p>
            <a:r>
              <a:rPr lang="en-US"/>
              <a:t>Salary Service Variables</a:t>
            </a:r>
          </a:p>
        </p:txBody>
      </p:sp>
      <p:sp>
        <p:nvSpPr>
          <p:cNvPr id="11" name="TextBox 10">
            <a:extLst>
              <a:ext uri="{FF2B5EF4-FFF2-40B4-BE49-F238E27FC236}">
                <a16:creationId xmlns:a16="http://schemas.microsoft.com/office/drawing/2014/main" id="{7048B222-9C77-DBC8-8DBA-E6B911D26A5A}"/>
              </a:ext>
            </a:extLst>
          </p:cNvPr>
          <p:cNvSpPr txBox="1"/>
          <p:nvPr/>
        </p:nvSpPr>
        <p:spPr>
          <a:xfrm>
            <a:off x="6725589" y="904903"/>
            <a:ext cx="2828925" cy="369332"/>
          </a:xfrm>
          <a:prstGeom prst="rect">
            <a:avLst/>
          </a:prstGeom>
          <a:noFill/>
        </p:spPr>
        <p:txBody>
          <a:bodyPr wrap="square" rtlCol="0">
            <a:spAutoFit/>
          </a:bodyPr>
          <a:lstStyle/>
          <a:p>
            <a:r>
              <a:rPr lang="en-US"/>
              <a:t>Demographic Variables</a:t>
            </a:r>
          </a:p>
        </p:txBody>
      </p:sp>
      <p:graphicFrame>
        <p:nvGraphicFramePr>
          <p:cNvPr id="14" name="Table 13">
            <a:extLst>
              <a:ext uri="{FF2B5EF4-FFF2-40B4-BE49-F238E27FC236}">
                <a16:creationId xmlns:a16="http://schemas.microsoft.com/office/drawing/2014/main" id="{C73B5D15-A7B8-50D6-69AF-A65575668E61}"/>
              </a:ext>
            </a:extLst>
          </p:cNvPr>
          <p:cNvGraphicFramePr>
            <a:graphicFrameLocks noGrp="1"/>
          </p:cNvGraphicFramePr>
          <p:nvPr>
            <p:extLst>
              <p:ext uri="{D42A27DB-BD31-4B8C-83A1-F6EECF244321}">
                <p14:modId xmlns:p14="http://schemas.microsoft.com/office/powerpoint/2010/main" val="2488778575"/>
              </p:ext>
            </p:extLst>
          </p:nvPr>
        </p:nvGraphicFramePr>
        <p:xfrm>
          <a:off x="441178" y="1365230"/>
          <a:ext cx="6169172" cy="4924001"/>
        </p:xfrm>
        <a:graphic>
          <a:graphicData uri="http://schemas.openxmlformats.org/drawingml/2006/table">
            <a:tbl>
              <a:tblPr firstRow="1" bandRow="1">
                <a:tableStyleId>{72833802-FEF1-4C79-8D5D-14CF1EAF98D9}</a:tableStyleId>
              </a:tblPr>
              <a:tblGrid>
                <a:gridCol w="3419617">
                  <a:extLst>
                    <a:ext uri="{9D8B030D-6E8A-4147-A177-3AD203B41FA5}">
                      <a16:colId xmlns:a16="http://schemas.microsoft.com/office/drawing/2014/main" val="4008295268"/>
                    </a:ext>
                  </a:extLst>
                </a:gridCol>
                <a:gridCol w="2749555">
                  <a:extLst>
                    <a:ext uri="{9D8B030D-6E8A-4147-A177-3AD203B41FA5}">
                      <a16:colId xmlns:a16="http://schemas.microsoft.com/office/drawing/2014/main" val="946354241"/>
                    </a:ext>
                  </a:extLst>
                </a:gridCol>
              </a:tblGrid>
              <a:tr h="252100">
                <a:tc>
                  <a:txBody>
                    <a:bodyPr/>
                    <a:lstStyle/>
                    <a:p>
                      <a:pPr algn="l" rtl="0" fontAlgn="ctr"/>
                      <a:r>
                        <a:rPr lang="en-US" sz="1200" u="none" strike="noStrike">
                          <a:effectLst/>
                        </a:rPr>
                        <a:t>Variables</a:t>
                      </a:r>
                      <a:endParaRPr lang="en-US" sz="1200" b="0" i="0" u="none" strike="noStrike">
                        <a:solidFill>
                          <a:srgbClr val="000000"/>
                        </a:solidFill>
                        <a:effectLst/>
                        <a:latin typeface="Calibri" panose="020F0502020204030204" pitchFamily="34" charset="0"/>
                      </a:endParaRPr>
                    </a:p>
                  </a:txBody>
                  <a:tcPr marL="6534" marR="6534" marT="6534" marB="0" anchor="ctr"/>
                </a:tc>
                <a:tc>
                  <a:txBody>
                    <a:bodyPr/>
                    <a:lstStyle/>
                    <a:p>
                      <a:pPr algn="l" rtl="0" fontAlgn="ctr"/>
                      <a:r>
                        <a:rPr lang="en-US" sz="1200" u="none" strike="noStrike">
                          <a:effectLst/>
                        </a:rPr>
                        <a:t>Derivation</a:t>
                      </a:r>
                      <a:endParaRPr lang="en-US" sz="1200" b="0" i="0" u="none" strike="noStrike">
                        <a:solidFill>
                          <a:srgbClr val="000000"/>
                        </a:solidFill>
                        <a:effectLst/>
                        <a:latin typeface="Calibri" panose="020F0502020204030204" pitchFamily="34" charset="0"/>
                      </a:endParaRPr>
                    </a:p>
                  </a:txBody>
                  <a:tcPr marL="6534" marR="6534" marT="6534" marB="0" anchor="ctr"/>
                </a:tc>
                <a:extLst>
                  <a:ext uri="{0D108BD9-81ED-4DB2-BD59-A6C34878D82A}">
                    <a16:rowId xmlns:a16="http://schemas.microsoft.com/office/drawing/2014/main" val="2139011937"/>
                  </a:ext>
                </a:extLst>
              </a:tr>
              <a:tr h="359377">
                <a:tc>
                  <a:txBody>
                    <a:bodyPr/>
                    <a:lstStyle/>
                    <a:p>
                      <a:pPr algn="l" rtl="0" fontAlgn="ctr"/>
                      <a:r>
                        <a:rPr lang="en-US" sz="1100" u="none" strike="noStrike" err="1">
                          <a:effectLst/>
                        </a:rPr>
                        <a:t>r_avNumCrM_avNumDe_M</a:t>
                      </a:r>
                      <a:r>
                        <a:rPr lang="en-US" sz="1100" u="none" strike="noStrike">
                          <a:effectLst/>
                        </a:rPr>
                        <a:t>'</a:t>
                      </a:r>
                      <a:endParaRPr lang="en-US" sz="1100" b="0" i="0" u="none" strike="noStrike">
                        <a:solidFill>
                          <a:srgbClr val="000000"/>
                        </a:solidFill>
                        <a:effectLst/>
                        <a:latin typeface="Calibri" panose="020F0502020204030204" pitchFamily="34" charset="0"/>
                      </a:endParaRPr>
                    </a:p>
                  </a:txBody>
                  <a:tcPr marL="6534" marR="6534" marT="6534" marB="0" anchor="ctr"/>
                </a:tc>
                <a:tc>
                  <a:txBody>
                    <a:bodyPr/>
                    <a:lstStyle/>
                    <a:p>
                      <a:pPr algn="l" rtl="0" fontAlgn="ctr"/>
                      <a:r>
                        <a:rPr lang="en-US" sz="1100" u="none" strike="noStrike">
                          <a:effectLst/>
                        </a:rPr>
                        <a:t>Ratio of average number of credit and debit across months</a:t>
                      </a:r>
                      <a:endParaRPr lang="en-US" sz="1100" b="0" i="0" u="none" strike="noStrike">
                        <a:solidFill>
                          <a:srgbClr val="000000"/>
                        </a:solidFill>
                        <a:effectLst/>
                        <a:latin typeface="Calibri" panose="020F0502020204030204" pitchFamily="34" charset="0"/>
                      </a:endParaRPr>
                    </a:p>
                  </a:txBody>
                  <a:tcPr marL="6534" marR="6534" marT="6534" marB="0" anchor="ctr"/>
                </a:tc>
                <a:extLst>
                  <a:ext uri="{0D108BD9-81ED-4DB2-BD59-A6C34878D82A}">
                    <a16:rowId xmlns:a16="http://schemas.microsoft.com/office/drawing/2014/main" val="1546335358"/>
                  </a:ext>
                </a:extLst>
              </a:tr>
              <a:tr h="359377">
                <a:tc>
                  <a:txBody>
                    <a:bodyPr/>
                    <a:lstStyle/>
                    <a:p>
                      <a:pPr algn="l" rtl="0" fontAlgn="ctr"/>
                      <a:r>
                        <a:rPr lang="en-US" sz="1100" u="none" strike="noStrike">
                          <a:effectLst/>
                        </a:rPr>
                        <a:t>r_avNumCrW_avNumDe_W</a:t>
                      </a:r>
                      <a:endParaRPr lang="en-US" sz="1100" b="0" i="0" u="none" strike="noStrike">
                        <a:solidFill>
                          <a:srgbClr val="000000"/>
                        </a:solidFill>
                        <a:effectLst/>
                        <a:latin typeface="Calibri" panose="020F0502020204030204" pitchFamily="34" charset="0"/>
                      </a:endParaRPr>
                    </a:p>
                  </a:txBody>
                  <a:tcPr marL="6534" marR="6534" marT="6534" marB="0" anchor="ctr"/>
                </a:tc>
                <a:tc>
                  <a:txBody>
                    <a:bodyPr/>
                    <a:lstStyle/>
                    <a:p>
                      <a:pPr algn="l" rtl="0" fontAlgn="ctr"/>
                      <a:r>
                        <a:rPr lang="en-US" sz="1100" u="none" strike="noStrike">
                          <a:effectLst/>
                        </a:rPr>
                        <a:t>Ratio of average number of credit and debit accross weeks</a:t>
                      </a:r>
                      <a:endParaRPr lang="en-US" sz="1100" b="0" i="0" u="none" strike="noStrike">
                        <a:solidFill>
                          <a:srgbClr val="000000"/>
                        </a:solidFill>
                        <a:effectLst/>
                        <a:latin typeface="Calibri" panose="020F0502020204030204" pitchFamily="34" charset="0"/>
                      </a:endParaRPr>
                    </a:p>
                  </a:txBody>
                  <a:tcPr marL="6534" marR="6534" marT="6534" marB="0" anchor="ctr"/>
                </a:tc>
                <a:extLst>
                  <a:ext uri="{0D108BD9-81ED-4DB2-BD59-A6C34878D82A}">
                    <a16:rowId xmlns:a16="http://schemas.microsoft.com/office/drawing/2014/main" val="230020961"/>
                  </a:ext>
                </a:extLst>
              </a:tr>
              <a:tr h="359377">
                <a:tc>
                  <a:txBody>
                    <a:bodyPr/>
                    <a:lstStyle/>
                    <a:p>
                      <a:pPr algn="l" rtl="0" fontAlgn="ctr"/>
                      <a:r>
                        <a:rPr lang="en-US" sz="1100" u="none" strike="noStrike" err="1">
                          <a:effectLst/>
                        </a:rPr>
                        <a:t>avCreditAmountMn</a:t>
                      </a:r>
                      <a:endParaRPr lang="en-US" sz="1100" b="0" i="0" u="none" strike="noStrike">
                        <a:solidFill>
                          <a:srgbClr val="000000"/>
                        </a:solidFill>
                        <a:effectLst/>
                        <a:latin typeface="Calibri" panose="020F0502020204030204" pitchFamily="34" charset="0"/>
                      </a:endParaRPr>
                    </a:p>
                  </a:txBody>
                  <a:tcPr marL="6534" marR="6534" marT="6534" marB="0" anchor="ctr"/>
                </a:tc>
                <a:tc>
                  <a:txBody>
                    <a:bodyPr/>
                    <a:lstStyle/>
                    <a:p>
                      <a:pPr algn="l" rtl="0" fontAlgn="ctr"/>
                      <a:r>
                        <a:rPr lang="en-US" sz="1100" u="none" strike="noStrike">
                          <a:effectLst/>
                        </a:rPr>
                        <a:t>Average Credit Amount</a:t>
                      </a:r>
                      <a:endParaRPr lang="en-US" sz="1100" b="0" i="0" u="none" strike="noStrike">
                        <a:solidFill>
                          <a:srgbClr val="000000"/>
                        </a:solidFill>
                        <a:effectLst/>
                        <a:latin typeface="Calibri" panose="020F0502020204030204" pitchFamily="34" charset="0"/>
                      </a:endParaRPr>
                    </a:p>
                  </a:txBody>
                  <a:tcPr marL="6534" marR="6534" marT="6534" marB="0" anchor="ctr"/>
                </a:tc>
                <a:extLst>
                  <a:ext uri="{0D108BD9-81ED-4DB2-BD59-A6C34878D82A}">
                    <a16:rowId xmlns:a16="http://schemas.microsoft.com/office/drawing/2014/main" val="2549772662"/>
                  </a:ext>
                </a:extLst>
              </a:tr>
              <a:tr h="359377">
                <a:tc>
                  <a:txBody>
                    <a:bodyPr/>
                    <a:lstStyle/>
                    <a:p>
                      <a:pPr algn="l" rtl="0" fontAlgn="ctr"/>
                      <a:r>
                        <a:rPr lang="en-US" sz="1100" u="none" strike="noStrike">
                          <a:effectLst/>
                        </a:rPr>
                        <a:t>avDebitAmount</a:t>
                      </a:r>
                      <a:endParaRPr lang="en-US" sz="1100" b="0" i="0" u="none" strike="noStrike">
                        <a:solidFill>
                          <a:srgbClr val="000000"/>
                        </a:solidFill>
                        <a:effectLst/>
                        <a:latin typeface="Calibri" panose="020F0502020204030204" pitchFamily="34" charset="0"/>
                      </a:endParaRPr>
                    </a:p>
                  </a:txBody>
                  <a:tcPr marL="6534" marR="6534" marT="6534" marB="0" anchor="ctr"/>
                </a:tc>
                <a:tc>
                  <a:txBody>
                    <a:bodyPr/>
                    <a:lstStyle/>
                    <a:p>
                      <a:pPr algn="l" rtl="0" fontAlgn="ctr"/>
                      <a:r>
                        <a:rPr lang="en-US" sz="1100" u="none" strike="noStrike">
                          <a:effectLst/>
                        </a:rPr>
                        <a:t>Average Debit Amount</a:t>
                      </a:r>
                      <a:endParaRPr lang="en-US" sz="1100" b="0" i="0" u="none" strike="noStrike">
                        <a:solidFill>
                          <a:srgbClr val="000000"/>
                        </a:solidFill>
                        <a:effectLst/>
                        <a:latin typeface="Calibri" panose="020F0502020204030204" pitchFamily="34" charset="0"/>
                      </a:endParaRPr>
                    </a:p>
                  </a:txBody>
                  <a:tcPr marL="6534" marR="6534" marT="6534" marB="0" anchor="ctr"/>
                </a:tc>
                <a:extLst>
                  <a:ext uri="{0D108BD9-81ED-4DB2-BD59-A6C34878D82A}">
                    <a16:rowId xmlns:a16="http://schemas.microsoft.com/office/drawing/2014/main" val="3555882913"/>
                  </a:ext>
                </a:extLst>
              </a:tr>
              <a:tr h="359377">
                <a:tc>
                  <a:txBody>
                    <a:bodyPr/>
                    <a:lstStyle/>
                    <a:p>
                      <a:pPr algn="l" fontAlgn="b"/>
                      <a:r>
                        <a:rPr lang="en-US" sz="1100" u="none" strike="noStrike" err="1">
                          <a:effectLst/>
                        </a:rPr>
                        <a:t>r_CreditLM_avDebitLM</a:t>
                      </a:r>
                      <a:endParaRPr lang="en-US" sz="1100" b="0" i="0" u="none" strike="noStrike">
                        <a:solidFill>
                          <a:srgbClr val="000000"/>
                        </a:solidFill>
                        <a:effectLst/>
                        <a:latin typeface="Calibri" panose="020F0502020204030204" pitchFamily="34" charset="0"/>
                      </a:endParaRPr>
                    </a:p>
                  </a:txBody>
                  <a:tcPr marL="6534" marR="6534" marT="6534" marB="0" anchor="b"/>
                </a:tc>
                <a:tc>
                  <a:txBody>
                    <a:bodyPr/>
                    <a:lstStyle/>
                    <a:p>
                      <a:pPr algn="l" fontAlgn="b"/>
                      <a:r>
                        <a:rPr lang="en-US" sz="1100" u="none" strike="noStrike">
                          <a:effectLst/>
                        </a:rPr>
                        <a:t>Ratio of last submitted full month credit and debit</a:t>
                      </a:r>
                      <a:endParaRPr lang="en-US" sz="1100" b="0" i="0" u="none" strike="noStrike">
                        <a:solidFill>
                          <a:srgbClr val="000000"/>
                        </a:solidFill>
                        <a:effectLst/>
                        <a:latin typeface="Calibri" panose="020F0502020204030204" pitchFamily="34" charset="0"/>
                      </a:endParaRPr>
                    </a:p>
                  </a:txBody>
                  <a:tcPr marL="6534" marR="6534" marT="6534" marB="0" anchor="b"/>
                </a:tc>
                <a:extLst>
                  <a:ext uri="{0D108BD9-81ED-4DB2-BD59-A6C34878D82A}">
                    <a16:rowId xmlns:a16="http://schemas.microsoft.com/office/drawing/2014/main" val="3304521304"/>
                  </a:ext>
                </a:extLst>
              </a:tr>
              <a:tr h="359377">
                <a:tc>
                  <a:txBody>
                    <a:bodyPr/>
                    <a:lstStyle/>
                    <a:p>
                      <a:pPr algn="l" fontAlgn="b"/>
                      <a:r>
                        <a:rPr lang="en-US" sz="1100" u="none" strike="noStrike">
                          <a:effectLst/>
                        </a:rPr>
                        <a:t>avLoanRep_L3M</a:t>
                      </a:r>
                      <a:endParaRPr lang="en-US" sz="1100" b="0" i="0" u="none" strike="noStrike">
                        <a:solidFill>
                          <a:srgbClr val="000000"/>
                        </a:solidFill>
                        <a:effectLst/>
                        <a:latin typeface="Calibri" panose="020F0502020204030204" pitchFamily="34" charset="0"/>
                      </a:endParaRPr>
                    </a:p>
                  </a:txBody>
                  <a:tcPr marL="6534" marR="6534" marT="6534" marB="0" anchor="b"/>
                </a:tc>
                <a:tc>
                  <a:txBody>
                    <a:bodyPr/>
                    <a:lstStyle/>
                    <a:p>
                      <a:pPr algn="l" fontAlgn="b"/>
                      <a:r>
                        <a:rPr lang="en-US" sz="1100" u="none" strike="noStrike">
                          <a:effectLst/>
                        </a:rPr>
                        <a:t> Average loan repayment in the last 3 full months </a:t>
                      </a:r>
                      <a:endParaRPr lang="en-US" sz="1100" b="0" i="0" u="none" strike="noStrike">
                        <a:solidFill>
                          <a:srgbClr val="000000"/>
                        </a:solidFill>
                        <a:effectLst/>
                        <a:latin typeface="Calibri" panose="020F0502020204030204" pitchFamily="34" charset="0"/>
                      </a:endParaRPr>
                    </a:p>
                  </a:txBody>
                  <a:tcPr marL="6534" marR="6534" marT="6534" marB="0" anchor="b"/>
                </a:tc>
                <a:extLst>
                  <a:ext uri="{0D108BD9-81ED-4DB2-BD59-A6C34878D82A}">
                    <a16:rowId xmlns:a16="http://schemas.microsoft.com/office/drawing/2014/main" val="2991481449"/>
                  </a:ext>
                </a:extLst>
              </a:tr>
              <a:tr h="359377">
                <a:tc>
                  <a:txBody>
                    <a:bodyPr/>
                    <a:lstStyle/>
                    <a:p>
                      <a:pPr algn="l" fontAlgn="b"/>
                      <a:r>
                        <a:rPr lang="en-US" sz="1100" u="none" strike="noStrike">
                          <a:effectLst/>
                        </a:rPr>
                        <a:t>r_DebitLM_DebitL3M</a:t>
                      </a:r>
                      <a:endParaRPr lang="en-US" sz="1100" b="0" i="0" u="none" strike="noStrike">
                        <a:solidFill>
                          <a:srgbClr val="000000"/>
                        </a:solidFill>
                        <a:effectLst/>
                        <a:latin typeface="Calibri" panose="020F0502020204030204" pitchFamily="34" charset="0"/>
                      </a:endParaRPr>
                    </a:p>
                  </a:txBody>
                  <a:tcPr marL="6534" marR="6534" marT="6534" marB="0" anchor="b"/>
                </a:tc>
                <a:tc>
                  <a:txBody>
                    <a:bodyPr/>
                    <a:lstStyle/>
                    <a:p>
                      <a:pPr algn="l" fontAlgn="b"/>
                      <a:r>
                        <a:rPr lang="en-US" sz="1100" u="none" strike="noStrike">
                          <a:effectLst/>
                        </a:rPr>
                        <a:t>Debit ratio of last full month and last third month </a:t>
                      </a:r>
                      <a:endParaRPr lang="en-US" sz="1100" b="0" i="0" u="none" strike="noStrike">
                        <a:solidFill>
                          <a:srgbClr val="000000"/>
                        </a:solidFill>
                        <a:effectLst/>
                        <a:latin typeface="Calibri" panose="020F0502020204030204" pitchFamily="34" charset="0"/>
                      </a:endParaRPr>
                    </a:p>
                  </a:txBody>
                  <a:tcPr marL="6534" marR="6534" marT="6534" marB="0" anchor="b"/>
                </a:tc>
                <a:extLst>
                  <a:ext uri="{0D108BD9-81ED-4DB2-BD59-A6C34878D82A}">
                    <a16:rowId xmlns:a16="http://schemas.microsoft.com/office/drawing/2014/main" val="3571022088"/>
                  </a:ext>
                </a:extLst>
              </a:tr>
              <a:tr h="359377">
                <a:tc>
                  <a:txBody>
                    <a:bodyPr/>
                    <a:lstStyle/>
                    <a:p>
                      <a:pPr algn="l" fontAlgn="b"/>
                      <a:r>
                        <a:rPr lang="en-US" sz="1100" u="none" strike="noStrike">
                          <a:effectLst/>
                        </a:rPr>
                        <a:t>HighestSingleDebitL3M</a:t>
                      </a:r>
                      <a:endParaRPr lang="en-US" sz="1100" b="0" i="0" u="none" strike="noStrike">
                        <a:solidFill>
                          <a:srgbClr val="000000"/>
                        </a:solidFill>
                        <a:effectLst/>
                        <a:latin typeface="Calibri" panose="020F0502020204030204" pitchFamily="34" charset="0"/>
                      </a:endParaRPr>
                    </a:p>
                  </a:txBody>
                  <a:tcPr marL="6534" marR="6534" marT="6534" marB="0" anchor="b"/>
                </a:tc>
                <a:tc>
                  <a:txBody>
                    <a:bodyPr/>
                    <a:lstStyle/>
                    <a:p>
                      <a:pPr algn="l" fontAlgn="b"/>
                      <a:r>
                        <a:rPr lang="en-US" sz="1100" u="none" strike="noStrike">
                          <a:effectLst/>
                        </a:rPr>
                        <a:t>Highest Single Debit in the last full 3 months</a:t>
                      </a:r>
                      <a:endParaRPr lang="en-US" sz="1100" b="0" i="0" u="none" strike="noStrike">
                        <a:solidFill>
                          <a:srgbClr val="000000"/>
                        </a:solidFill>
                        <a:effectLst/>
                        <a:latin typeface="Calibri" panose="020F0502020204030204" pitchFamily="34" charset="0"/>
                      </a:endParaRPr>
                    </a:p>
                  </a:txBody>
                  <a:tcPr marL="6534" marR="6534" marT="6534" marB="0" anchor="b"/>
                </a:tc>
                <a:extLst>
                  <a:ext uri="{0D108BD9-81ED-4DB2-BD59-A6C34878D82A}">
                    <a16:rowId xmlns:a16="http://schemas.microsoft.com/office/drawing/2014/main" val="3586036035"/>
                  </a:ext>
                </a:extLst>
              </a:tr>
              <a:tr h="359377">
                <a:tc>
                  <a:txBody>
                    <a:bodyPr/>
                    <a:lstStyle/>
                    <a:p>
                      <a:pPr algn="l" rtl="0" fontAlgn="ctr"/>
                      <a:r>
                        <a:rPr lang="en-US" sz="1100" u="none" strike="noStrike">
                          <a:effectLst/>
                        </a:rPr>
                        <a:t>r_avCredit_avDebit</a:t>
                      </a:r>
                      <a:endParaRPr lang="en-US" sz="1100" b="0" i="0" u="none" strike="noStrike">
                        <a:solidFill>
                          <a:srgbClr val="000000"/>
                        </a:solidFill>
                        <a:effectLst/>
                        <a:latin typeface="Calibri" panose="020F0502020204030204" pitchFamily="34" charset="0"/>
                      </a:endParaRPr>
                    </a:p>
                  </a:txBody>
                  <a:tcPr marL="6534" marR="6534" marT="6534" marB="0" anchor="ctr"/>
                </a:tc>
                <a:tc>
                  <a:txBody>
                    <a:bodyPr/>
                    <a:lstStyle/>
                    <a:p>
                      <a:pPr algn="l" rtl="0" fontAlgn="ctr"/>
                      <a:r>
                        <a:rPr lang="en-US" sz="1100" u="none" strike="noStrike">
                          <a:effectLst/>
                        </a:rPr>
                        <a:t>Ratio of average credit and average debit </a:t>
                      </a:r>
                      <a:endParaRPr lang="en-US" sz="1100" b="0" i="0" u="none" strike="noStrike">
                        <a:solidFill>
                          <a:srgbClr val="000000"/>
                        </a:solidFill>
                        <a:effectLst/>
                        <a:latin typeface="Calibri" panose="020F0502020204030204" pitchFamily="34" charset="0"/>
                      </a:endParaRPr>
                    </a:p>
                  </a:txBody>
                  <a:tcPr marL="6534" marR="6534" marT="6534" marB="0" anchor="ctr"/>
                </a:tc>
                <a:extLst>
                  <a:ext uri="{0D108BD9-81ED-4DB2-BD59-A6C34878D82A}">
                    <a16:rowId xmlns:a16="http://schemas.microsoft.com/office/drawing/2014/main" val="3111042420"/>
                  </a:ext>
                </a:extLst>
              </a:tr>
              <a:tr h="359377">
                <a:tc>
                  <a:txBody>
                    <a:bodyPr/>
                    <a:lstStyle/>
                    <a:p>
                      <a:pPr algn="l" fontAlgn="b"/>
                      <a:r>
                        <a:rPr lang="en-US" sz="1100" u="none" strike="noStrike">
                          <a:effectLst/>
                        </a:rPr>
                        <a:t>age_DebitAmount</a:t>
                      </a:r>
                      <a:endParaRPr lang="en-US" sz="1100" b="0" i="0" u="none" strike="noStrike">
                        <a:solidFill>
                          <a:srgbClr val="000000"/>
                        </a:solidFill>
                        <a:effectLst/>
                        <a:latin typeface="Calibri" panose="020F0502020204030204" pitchFamily="34" charset="0"/>
                      </a:endParaRPr>
                    </a:p>
                  </a:txBody>
                  <a:tcPr marL="6534" marR="6534" marT="6534" marB="0" anchor="b"/>
                </a:tc>
                <a:tc>
                  <a:txBody>
                    <a:bodyPr/>
                    <a:lstStyle/>
                    <a:p>
                      <a:pPr algn="l" fontAlgn="b"/>
                      <a:r>
                        <a:rPr lang="en-US" sz="1100" u="none" strike="noStrike">
                          <a:effectLst/>
                        </a:rPr>
                        <a:t>Age and Debit Amount</a:t>
                      </a:r>
                      <a:endParaRPr lang="en-US" sz="1100" b="0" i="0" u="none" strike="noStrike">
                        <a:solidFill>
                          <a:srgbClr val="000000"/>
                        </a:solidFill>
                        <a:effectLst/>
                        <a:latin typeface="Calibri" panose="020F0502020204030204" pitchFamily="34" charset="0"/>
                      </a:endParaRPr>
                    </a:p>
                  </a:txBody>
                  <a:tcPr marL="6534" marR="6534" marT="6534" marB="0" anchor="b"/>
                </a:tc>
                <a:extLst>
                  <a:ext uri="{0D108BD9-81ED-4DB2-BD59-A6C34878D82A}">
                    <a16:rowId xmlns:a16="http://schemas.microsoft.com/office/drawing/2014/main" val="3296753401"/>
                  </a:ext>
                </a:extLst>
              </a:tr>
              <a:tr h="359377">
                <a:tc>
                  <a:txBody>
                    <a:bodyPr/>
                    <a:lstStyle/>
                    <a:p>
                      <a:pPr algn="l" fontAlgn="b"/>
                      <a:r>
                        <a:rPr lang="en-US" sz="1100" u="none" strike="noStrike">
                          <a:effectLst/>
                        </a:rPr>
                        <a:t>Age_HSD_L3M</a:t>
                      </a:r>
                      <a:endParaRPr lang="en-US" sz="1100" b="0" i="0" u="none" strike="noStrike">
                        <a:solidFill>
                          <a:srgbClr val="000000"/>
                        </a:solidFill>
                        <a:effectLst/>
                        <a:latin typeface="Calibri" panose="020F0502020204030204" pitchFamily="34" charset="0"/>
                      </a:endParaRPr>
                    </a:p>
                  </a:txBody>
                  <a:tcPr marL="6534" marR="6534" marT="6534" marB="0" anchor="b"/>
                </a:tc>
                <a:tc>
                  <a:txBody>
                    <a:bodyPr/>
                    <a:lstStyle/>
                    <a:p>
                      <a:pPr algn="l" fontAlgn="b"/>
                      <a:r>
                        <a:rPr lang="en-US" sz="1100" u="none" strike="noStrike">
                          <a:effectLst/>
                        </a:rPr>
                        <a:t>Age and Highest Single Debit in the last 3 months</a:t>
                      </a:r>
                      <a:endParaRPr lang="en-US" sz="1100" b="0" i="0" u="none" strike="noStrike">
                        <a:solidFill>
                          <a:srgbClr val="000000"/>
                        </a:solidFill>
                        <a:effectLst/>
                        <a:latin typeface="Calibri" panose="020F0502020204030204" pitchFamily="34" charset="0"/>
                      </a:endParaRPr>
                    </a:p>
                  </a:txBody>
                  <a:tcPr marL="6534" marR="6534" marT="6534" marB="0" anchor="b"/>
                </a:tc>
                <a:extLst>
                  <a:ext uri="{0D108BD9-81ED-4DB2-BD59-A6C34878D82A}">
                    <a16:rowId xmlns:a16="http://schemas.microsoft.com/office/drawing/2014/main" val="360027530"/>
                  </a:ext>
                </a:extLst>
              </a:tr>
              <a:tr h="359377">
                <a:tc>
                  <a:txBody>
                    <a:bodyPr/>
                    <a:lstStyle/>
                    <a:p>
                      <a:pPr algn="l" fontAlgn="b"/>
                      <a:r>
                        <a:rPr lang="en-US" sz="1100" u="none" strike="noStrike">
                          <a:effectLst/>
                        </a:rPr>
                        <a:t>AddressLGA_r_avCredit_avDebit</a:t>
                      </a:r>
                      <a:endParaRPr lang="en-US" sz="1100" b="0" i="0" u="none" strike="noStrike">
                        <a:solidFill>
                          <a:srgbClr val="000000"/>
                        </a:solidFill>
                        <a:effectLst/>
                        <a:latin typeface="Calibri" panose="020F0502020204030204" pitchFamily="34" charset="0"/>
                      </a:endParaRPr>
                    </a:p>
                  </a:txBody>
                  <a:tcPr marL="6534" marR="6534" marT="6534" marB="0" anchor="b"/>
                </a:tc>
                <a:tc>
                  <a:txBody>
                    <a:bodyPr/>
                    <a:lstStyle/>
                    <a:p>
                      <a:pPr algn="l" fontAlgn="b"/>
                      <a:r>
                        <a:rPr lang="en-US" sz="1100" u="none" strike="noStrike">
                          <a:effectLst/>
                        </a:rPr>
                        <a:t>Address and Ratio of average credit and average debit </a:t>
                      </a:r>
                      <a:endParaRPr lang="en-US" sz="1100" b="0" i="0" u="none" strike="noStrike">
                        <a:solidFill>
                          <a:srgbClr val="000000"/>
                        </a:solidFill>
                        <a:effectLst/>
                        <a:latin typeface="Calibri" panose="020F0502020204030204" pitchFamily="34" charset="0"/>
                      </a:endParaRPr>
                    </a:p>
                  </a:txBody>
                  <a:tcPr marL="6534" marR="6534" marT="6534" marB="0" anchor="b"/>
                </a:tc>
                <a:extLst>
                  <a:ext uri="{0D108BD9-81ED-4DB2-BD59-A6C34878D82A}">
                    <a16:rowId xmlns:a16="http://schemas.microsoft.com/office/drawing/2014/main" val="1729727057"/>
                  </a:ext>
                </a:extLst>
              </a:tr>
              <a:tr h="359377">
                <a:tc>
                  <a:txBody>
                    <a:bodyPr/>
                    <a:lstStyle/>
                    <a:p>
                      <a:pPr algn="l" fontAlgn="b"/>
                      <a:r>
                        <a:rPr lang="en-US" sz="1100" u="none" strike="noStrike" err="1">
                          <a:effectLst/>
                        </a:rPr>
                        <a:t>AddressLGA_r_CrLM_avDeLM</a:t>
                      </a:r>
                      <a:endParaRPr lang="en-US" sz="1100" b="0" i="0" u="none" strike="noStrike">
                        <a:solidFill>
                          <a:srgbClr val="000000"/>
                        </a:solidFill>
                        <a:effectLst/>
                        <a:latin typeface="Calibri" panose="020F0502020204030204" pitchFamily="34" charset="0"/>
                      </a:endParaRPr>
                    </a:p>
                  </a:txBody>
                  <a:tcPr marL="6534" marR="6534" marT="6534" marB="0" anchor="b"/>
                </a:tc>
                <a:tc>
                  <a:txBody>
                    <a:bodyPr/>
                    <a:lstStyle/>
                    <a:p>
                      <a:pPr algn="l" fontAlgn="b"/>
                      <a:r>
                        <a:rPr lang="en-US" sz="1100" u="none" strike="noStrike">
                          <a:effectLst/>
                        </a:rPr>
                        <a:t>Address and Ratio of last submitted full month credit and debit</a:t>
                      </a:r>
                      <a:endParaRPr lang="en-US" sz="1100" b="0" i="0" u="none" strike="noStrike">
                        <a:solidFill>
                          <a:srgbClr val="000000"/>
                        </a:solidFill>
                        <a:effectLst/>
                        <a:latin typeface="Calibri" panose="020F0502020204030204" pitchFamily="34" charset="0"/>
                      </a:endParaRPr>
                    </a:p>
                  </a:txBody>
                  <a:tcPr marL="6534" marR="6534" marT="6534" marB="0" anchor="b"/>
                </a:tc>
                <a:extLst>
                  <a:ext uri="{0D108BD9-81ED-4DB2-BD59-A6C34878D82A}">
                    <a16:rowId xmlns:a16="http://schemas.microsoft.com/office/drawing/2014/main" val="2478082203"/>
                  </a:ext>
                </a:extLst>
              </a:tr>
            </a:tbl>
          </a:graphicData>
        </a:graphic>
      </p:graphicFrame>
      <p:graphicFrame>
        <p:nvGraphicFramePr>
          <p:cNvPr id="15" name="Table 14">
            <a:extLst>
              <a:ext uri="{FF2B5EF4-FFF2-40B4-BE49-F238E27FC236}">
                <a16:creationId xmlns:a16="http://schemas.microsoft.com/office/drawing/2014/main" id="{E6382937-1EC9-86D0-3523-372C7B960860}"/>
              </a:ext>
            </a:extLst>
          </p:cNvPr>
          <p:cNvGraphicFramePr>
            <a:graphicFrameLocks noGrp="1"/>
          </p:cNvGraphicFramePr>
          <p:nvPr>
            <p:extLst>
              <p:ext uri="{D42A27DB-BD31-4B8C-83A1-F6EECF244321}">
                <p14:modId xmlns:p14="http://schemas.microsoft.com/office/powerpoint/2010/main" val="3129662569"/>
              </p:ext>
            </p:extLst>
          </p:nvPr>
        </p:nvGraphicFramePr>
        <p:xfrm>
          <a:off x="6782657" y="1365230"/>
          <a:ext cx="5222698" cy="3127116"/>
        </p:xfrm>
        <a:graphic>
          <a:graphicData uri="http://schemas.openxmlformats.org/drawingml/2006/table">
            <a:tbl>
              <a:tblPr firstRow="1" bandRow="1">
                <a:tableStyleId>{72833802-FEF1-4C79-8D5D-14CF1EAF98D9}</a:tableStyleId>
              </a:tblPr>
              <a:tblGrid>
                <a:gridCol w="2894979">
                  <a:extLst>
                    <a:ext uri="{9D8B030D-6E8A-4147-A177-3AD203B41FA5}">
                      <a16:colId xmlns:a16="http://schemas.microsoft.com/office/drawing/2014/main" val="4008295268"/>
                    </a:ext>
                  </a:extLst>
                </a:gridCol>
                <a:gridCol w="2327719">
                  <a:extLst>
                    <a:ext uri="{9D8B030D-6E8A-4147-A177-3AD203B41FA5}">
                      <a16:colId xmlns:a16="http://schemas.microsoft.com/office/drawing/2014/main" val="946354241"/>
                    </a:ext>
                  </a:extLst>
                </a:gridCol>
              </a:tblGrid>
              <a:tr h="252100">
                <a:tc>
                  <a:txBody>
                    <a:bodyPr/>
                    <a:lstStyle/>
                    <a:p>
                      <a:pPr algn="l" rtl="0" fontAlgn="ctr"/>
                      <a:r>
                        <a:rPr lang="en-US" sz="1200" u="none" strike="noStrike">
                          <a:effectLst/>
                        </a:rPr>
                        <a:t>Variables</a:t>
                      </a:r>
                      <a:endParaRPr lang="en-US" sz="1200" b="0" i="0" u="none" strike="noStrike">
                        <a:solidFill>
                          <a:srgbClr val="000000"/>
                        </a:solidFill>
                        <a:effectLst/>
                        <a:latin typeface="Calibri" panose="020F0502020204030204" pitchFamily="34" charset="0"/>
                      </a:endParaRPr>
                    </a:p>
                  </a:txBody>
                  <a:tcPr marL="6534" marR="6534" marT="6534" marB="0" anchor="ctr"/>
                </a:tc>
                <a:tc>
                  <a:txBody>
                    <a:bodyPr/>
                    <a:lstStyle/>
                    <a:p>
                      <a:pPr algn="l" rtl="0" fontAlgn="ctr"/>
                      <a:r>
                        <a:rPr lang="en-US" sz="1200" u="none" strike="noStrike">
                          <a:effectLst/>
                        </a:rPr>
                        <a:t>Derivation</a:t>
                      </a:r>
                      <a:endParaRPr lang="en-US" sz="1200" b="0" i="0" u="none" strike="noStrike">
                        <a:solidFill>
                          <a:srgbClr val="000000"/>
                        </a:solidFill>
                        <a:effectLst/>
                        <a:latin typeface="Calibri" panose="020F0502020204030204" pitchFamily="34" charset="0"/>
                      </a:endParaRPr>
                    </a:p>
                  </a:txBody>
                  <a:tcPr marL="6534" marR="6534" marT="6534" marB="0" anchor="ctr"/>
                </a:tc>
                <a:extLst>
                  <a:ext uri="{0D108BD9-81ED-4DB2-BD59-A6C34878D82A}">
                    <a16:rowId xmlns:a16="http://schemas.microsoft.com/office/drawing/2014/main" val="2139011937"/>
                  </a:ext>
                </a:extLst>
              </a:tr>
              <a:tr h="359377">
                <a:tc>
                  <a:txBody>
                    <a:bodyPr/>
                    <a:lstStyle/>
                    <a:p>
                      <a:pPr algn="l" rtl="0" fontAlgn="ctr"/>
                      <a:r>
                        <a:rPr lang="en-US" sz="1100" u="none" strike="noStrike">
                          <a:effectLst/>
                        </a:rPr>
                        <a:t>EmployerLGA_Age</a:t>
                      </a:r>
                      <a:endParaRPr lang="en-US" sz="1100" b="0" i="0" u="none" strike="noStrike">
                        <a:solidFill>
                          <a:srgbClr val="000000"/>
                        </a:solidFill>
                        <a:effectLst/>
                        <a:latin typeface="Calibri" panose="020F0502020204030204" pitchFamily="34" charset="0"/>
                      </a:endParaRPr>
                    </a:p>
                  </a:txBody>
                  <a:tcPr marL="6534" marR="6534" marT="6534" marB="0" anchor="ctr"/>
                </a:tc>
                <a:tc>
                  <a:txBody>
                    <a:bodyPr/>
                    <a:lstStyle/>
                    <a:p>
                      <a:pPr algn="l" rtl="0" fontAlgn="ctr"/>
                      <a:r>
                        <a:rPr lang="en-US" sz="1100" u="none" strike="noStrike">
                          <a:effectLst/>
                        </a:rPr>
                        <a:t>Concatenation of Customer’s EmployerLGA and Age</a:t>
                      </a:r>
                      <a:endParaRPr lang="en-US" sz="1100" b="0" i="0" u="none" strike="noStrike">
                        <a:solidFill>
                          <a:srgbClr val="000000"/>
                        </a:solidFill>
                        <a:effectLst/>
                        <a:latin typeface="Calibri" panose="020F0502020204030204" pitchFamily="34" charset="0"/>
                      </a:endParaRPr>
                    </a:p>
                  </a:txBody>
                  <a:tcPr marL="6534" marR="6534" marT="6534" marB="0" anchor="ctr"/>
                </a:tc>
                <a:extLst>
                  <a:ext uri="{0D108BD9-81ED-4DB2-BD59-A6C34878D82A}">
                    <a16:rowId xmlns:a16="http://schemas.microsoft.com/office/drawing/2014/main" val="1546335358"/>
                  </a:ext>
                </a:extLst>
              </a:tr>
              <a:tr h="359377">
                <a:tc>
                  <a:txBody>
                    <a:bodyPr/>
                    <a:lstStyle/>
                    <a:p>
                      <a:pPr algn="l" rtl="0" fontAlgn="ctr"/>
                      <a:r>
                        <a:rPr lang="en-US" sz="1100" u="none" strike="noStrike" err="1">
                          <a:effectLst/>
                        </a:rPr>
                        <a:t>AddressLGA_Age</a:t>
                      </a:r>
                      <a:endParaRPr lang="en-US" sz="1100" b="0" i="0" u="none" strike="noStrike">
                        <a:solidFill>
                          <a:srgbClr val="000000"/>
                        </a:solidFill>
                        <a:effectLst/>
                        <a:latin typeface="Calibri" panose="020F0502020204030204" pitchFamily="34" charset="0"/>
                      </a:endParaRPr>
                    </a:p>
                  </a:txBody>
                  <a:tcPr marL="6534" marR="6534" marT="6534" marB="0" anchor="ctr"/>
                </a:tc>
                <a:tc>
                  <a:txBody>
                    <a:bodyPr/>
                    <a:lstStyle/>
                    <a:p>
                      <a:pPr algn="l" rtl="0" fontAlgn="ctr"/>
                      <a:r>
                        <a:rPr lang="en-US" sz="1100" u="none" strike="noStrike" err="1">
                          <a:effectLst/>
                        </a:rPr>
                        <a:t>RConcatenation</a:t>
                      </a:r>
                      <a:r>
                        <a:rPr lang="en-US" sz="1100" u="none" strike="noStrike">
                          <a:effectLst/>
                        </a:rPr>
                        <a:t> of Customer’s </a:t>
                      </a:r>
                      <a:r>
                        <a:rPr lang="en-US" sz="1100" u="none" strike="noStrike" err="1">
                          <a:effectLst/>
                        </a:rPr>
                        <a:t>AddressLGA</a:t>
                      </a:r>
                      <a:r>
                        <a:rPr lang="en-US" sz="1100" u="none" strike="noStrike">
                          <a:effectLst/>
                        </a:rPr>
                        <a:t> and Age</a:t>
                      </a:r>
                      <a:endParaRPr lang="en-US" sz="1100" b="0" i="0" u="none" strike="noStrike">
                        <a:solidFill>
                          <a:srgbClr val="000000"/>
                        </a:solidFill>
                        <a:effectLst/>
                        <a:latin typeface="Calibri" panose="020F0502020204030204" pitchFamily="34" charset="0"/>
                      </a:endParaRPr>
                    </a:p>
                  </a:txBody>
                  <a:tcPr marL="6534" marR="6534" marT="6534" marB="0" anchor="ctr"/>
                </a:tc>
                <a:extLst>
                  <a:ext uri="{0D108BD9-81ED-4DB2-BD59-A6C34878D82A}">
                    <a16:rowId xmlns:a16="http://schemas.microsoft.com/office/drawing/2014/main" val="230020961"/>
                  </a:ext>
                </a:extLst>
              </a:tr>
              <a:tr h="359377">
                <a:tc>
                  <a:txBody>
                    <a:bodyPr/>
                    <a:lstStyle/>
                    <a:p>
                      <a:pPr algn="l" rtl="0" fontAlgn="ctr"/>
                      <a:r>
                        <a:rPr lang="en-US" sz="1100" u="none" strike="noStrike" err="1">
                          <a:effectLst/>
                        </a:rPr>
                        <a:t>Income_Gender</a:t>
                      </a:r>
                      <a:endParaRPr lang="en-US" sz="1100" b="0" i="0" u="none" strike="noStrike">
                        <a:solidFill>
                          <a:srgbClr val="000000"/>
                        </a:solidFill>
                        <a:effectLst/>
                        <a:latin typeface="Calibri" panose="020F0502020204030204" pitchFamily="34" charset="0"/>
                      </a:endParaRPr>
                    </a:p>
                  </a:txBody>
                  <a:tcPr marL="6534" marR="6534" marT="6534" marB="0" anchor="ctr"/>
                </a:tc>
                <a:tc>
                  <a:txBody>
                    <a:bodyPr/>
                    <a:lstStyle/>
                    <a:p>
                      <a:pPr algn="l" rtl="0" fontAlgn="ctr"/>
                      <a:r>
                        <a:rPr lang="en-US" sz="1100" u="none" strike="noStrike">
                          <a:effectLst/>
                        </a:rPr>
                        <a:t>Concatenation of Customer’s Income and Gender</a:t>
                      </a:r>
                      <a:endParaRPr lang="en-US" sz="1100" b="0" i="0" u="none" strike="noStrike">
                        <a:solidFill>
                          <a:srgbClr val="000000"/>
                        </a:solidFill>
                        <a:effectLst/>
                        <a:latin typeface="Calibri" panose="020F0502020204030204" pitchFamily="34" charset="0"/>
                      </a:endParaRPr>
                    </a:p>
                  </a:txBody>
                  <a:tcPr marL="6534" marR="6534" marT="6534" marB="0" anchor="ctr"/>
                </a:tc>
                <a:extLst>
                  <a:ext uri="{0D108BD9-81ED-4DB2-BD59-A6C34878D82A}">
                    <a16:rowId xmlns:a16="http://schemas.microsoft.com/office/drawing/2014/main" val="2549772662"/>
                  </a:ext>
                </a:extLst>
              </a:tr>
              <a:tr h="359377">
                <a:tc>
                  <a:txBody>
                    <a:bodyPr/>
                    <a:lstStyle/>
                    <a:p>
                      <a:pPr algn="l" rtl="0" fontAlgn="ctr"/>
                      <a:r>
                        <a:rPr lang="en-US" sz="1100" u="none" strike="noStrike" err="1">
                          <a:effectLst/>
                        </a:rPr>
                        <a:t>TimeatAddress_AddresLGA</a:t>
                      </a:r>
                      <a:endParaRPr lang="en-US" sz="1100" b="0" i="0" u="none" strike="noStrike">
                        <a:solidFill>
                          <a:srgbClr val="000000"/>
                        </a:solidFill>
                        <a:effectLst/>
                        <a:latin typeface="Calibri" panose="020F0502020204030204" pitchFamily="34" charset="0"/>
                      </a:endParaRPr>
                    </a:p>
                  </a:txBody>
                  <a:tcPr marL="6534" marR="6534" marT="6534" marB="0" anchor="ctr"/>
                </a:tc>
                <a:tc>
                  <a:txBody>
                    <a:bodyPr/>
                    <a:lstStyle/>
                    <a:p>
                      <a:pPr algn="l" rtl="0" fontAlgn="ctr"/>
                      <a:r>
                        <a:rPr lang="en-US" sz="1100" u="none" strike="noStrike">
                          <a:effectLst/>
                        </a:rPr>
                        <a:t>Concatenation of Customer’s Time at Address and </a:t>
                      </a:r>
                      <a:r>
                        <a:rPr lang="en-US" sz="1100" u="none" strike="noStrike" err="1">
                          <a:effectLst/>
                        </a:rPr>
                        <a:t>AddresLGA</a:t>
                      </a:r>
                      <a:endParaRPr lang="en-US" sz="1100" b="0" i="0" u="none" strike="noStrike">
                        <a:solidFill>
                          <a:srgbClr val="000000"/>
                        </a:solidFill>
                        <a:effectLst/>
                        <a:latin typeface="Calibri" panose="020F0502020204030204" pitchFamily="34" charset="0"/>
                      </a:endParaRPr>
                    </a:p>
                  </a:txBody>
                  <a:tcPr marL="6534" marR="6534" marT="6534" marB="0" anchor="ctr"/>
                </a:tc>
                <a:extLst>
                  <a:ext uri="{0D108BD9-81ED-4DB2-BD59-A6C34878D82A}">
                    <a16:rowId xmlns:a16="http://schemas.microsoft.com/office/drawing/2014/main" val="3555882913"/>
                  </a:ext>
                </a:extLst>
              </a:tr>
              <a:tr h="359377">
                <a:tc>
                  <a:txBody>
                    <a:bodyPr/>
                    <a:lstStyle/>
                    <a:p>
                      <a:pPr algn="l" fontAlgn="b"/>
                      <a:r>
                        <a:rPr lang="en-US" sz="1100" u="none" strike="noStrike" err="1">
                          <a:effectLst/>
                        </a:rPr>
                        <a:t>TimeinEmployment_EmployerLGA</a:t>
                      </a:r>
                      <a:endParaRPr lang="en-US" sz="1100" b="0" i="0" u="none" strike="noStrike">
                        <a:solidFill>
                          <a:srgbClr val="000000"/>
                        </a:solidFill>
                        <a:effectLst/>
                        <a:latin typeface="Calibri" panose="020F0502020204030204" pitchFamily="34" charset="0"/>
                      </a:endParaRPr>
                    </a:p>
                  </a:txBody>
                  <a:tcPr marL="6534" marR="6534" marT="6534" marB="0" anchor="b"/>
                </a:tc>
                <a:tc>
                  <a:txBody>
                    <a:bodyPr/>
                    <a:lstStyle/>
                    <a:p>
                      <a:pPr algn="l" rtl="0" fontAlgn="ctr"/>
                      <a:r>
                        <a:rPr lang="en-US" sz="1100" u="none" strike="noStrike">
                          <a:effectLst/>
                        </a:rPr>
                        <a:t>Concatenation of Customer’s EmployerLGA and Time in </a:t>
                      </a:r>
                      <a:r>
                        <a:rPr lang="en-US" sz="1100" u="none" strike="noStrike" err="1">
                          <a:effectLst/>
                        </a:rPr>
                        <a:t>Employement</a:t>
                      </a:r>
                      <a:endParaRPr lang="en-US" sz="1100" b="0" i="0" u="none" strike="noStrike">
                        <a:solidFill>
                          <a:srgbClr val="000000"/>
                        </a:solidFill>
                        <a:effectLst/>
                        <a:latin typeface="Calibri" panose="020F0502020204030204" pitchFamily="34" charset="0"/>
                      </a:endParaRPr>
                    </a:p>
                  </a:txBody>
                  <a:tcPr marL="6534" marR="6534" marT="6534" marB="0" anchor="b"/>
                </a:tc>
                <a:extLst>
                  <a:ext uri="{0D108BD9-81ED-4DB2-BD59-A6C34878D82A}">
                    <a16:rowId xmlns:a16="http://schemas.microsoft.com/office/drawing/2014/main" val="3304521304"/>
                  </a:ext>
                </a:extLst>
              </a:tr>
              <a:tr h="359377">
                <a:tc>
                  <a:txBody>
                    <a:bodyPr/>
                    <a:lstStyle/>
                    <a:p>
                      <a:pPr algn="l" fontAlgn="b"/>
                      <a:r>
                        <a:rPr lang="en-US" sz="1100" u="none" strike="noStrike" err="1">
                          <a:effectLst/>
                        </a:rPr>
                        <a:t>Income_Gender</a:t>
                      </a:r>
                      <a:endParaRPr lang="en-US" sz="1100" b="0" i="0" u="none" strike="noStrike">
                        <a:solidFill>
                          <a:srgbClr val="000000"/>
                        </a:solidFill>
                        <a:effectLst/>
                        <a:latin typeface="Calibri" panose="020F0502020204030204" pitchFamily="34" charset="0"/>
                      </a:endParaRPr>
                    </a:p>
                  </a:txBody>
                  <a:tcPr marL="6534" marR="6534" marT="6534"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u="none" strike="noStrike">
                          <a:effectLst/>
                        </a:rPr>
                        <a:t> Concatenation of Customer’s Income and Gender</a:t>
                      </a:r>
                      <a:endParaRPr lang="en-US" sz="1100" b="0" i="0" u="none" strike="noStrike">
                        <a:solidFill>
                          <a:srgbClr val="000000"/>
                        </a:solidFill>
                        <a:effectLst/>
                        <a:latin typeface="Calibri" panose="020F0502020204030204" pitchFamily="34" charset="0"/>
                      </a:endParaRPr>
                    </a:p>
                  </a:txBody>
                  <a:tcPr marL="6534" marR="6534" marT="6534" marB="0" anchor="b"/>
                </a:tc>
                <a:extLst>
                  <a:ext uri="{0D108BD9-81ED-4DB2-BD59-A6C34878D82A}">
                    <a16:rowId xmlns:a16="http://schemas.microsoft.com/office/drawing/2014/main" val="2991481449"/>
                  </a:ext>
                </a:extLst>
              </a:tr>
              <a:tr h="359377">
                <a:tc>
                  <a:txBody>
                    <a:bodyPr/>
                    <a:lstStyle/>
                    <a:p>
                      <a:pPr algn="l" fontAlgn="b"/>
                      <a:r>
                        <a:rPr lang="en-US" sz="1100" b="0" i="0" u="none" strike="noStrike" err="1">
                          <a:solidFill>
                            <a:srgbClr val="000000"/>
                          </a:solidFill>
                          <a:effectLst/>
                          <a:latin typeface="Calibri" panose="020F0502020204030204" pitchFamily="34" charset="0"/>
                        </a:rPr>
                        <a:t>Residential_Income</a:t>
                      </a:r>
                      <a:endParaRPr lang="en-US" sz="1100" b="0" i="0" u="none" strike="noStrike">
                        <a:solidFill>
                          <a:srgbClr val="000000"/>
                        </a:solidFill>
                        <a:effectLst/>
                        <a:latin typeface="Calibri" panose="020F0502020204030204" pitchFamily="34" charset="0"/>
                      </a:endParaRPr>
                    </a:p>
                  </a:txBody>
                  <a:tcPr marL="6534" marR="6534" marT="6534"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u="none" strike="noStrike">
                          <a:effectLst/>
                        </a:rPr>
                        <a:t>Concatenation of Customer’s Residential Status and Income</a:t>
                      </a:r>
                      <a:endParaRPr lang="en-US" sz="1100" b="0" i="0" u="none" strike="noStrike">
                        <a:solidFill>
                          <a:srgbClr val="000000"/>
                        </a:solidFill>
                        <a:effectLst/>
                        <a:latin typeface="Calibri" panose="020F0502020204030204" pitchFamily="34" charset="0"/>
                      </a:endParaRPr>
                    </a:p>
                  </a:txBody>
                  <a:tcPr marL="6534" marR="6534" marT="6534" marB="0" anchor="b"/>
                </a:tc>
                <a:extLst>
                  <a:ext uri="{0D108BD9-81ED-4DB2-BD59-A6C34878D82A}">
                    <a16:rowId xmlns:a16="http://schemas.microsoft.com/office/drawing/2014/main" val="3571022088"/>
                  </a:ext>
                </a:extLst>
              </a:tr>
              <a:tr h="359377">
                <a:tc>
                  <a:txBody>
                    <a:bodyPr/>
                    <a:lstStyle/>
                    <a:p>
                      <a:pPr algn="l" fontAlgn="b"/>
                      <a:r>
                        <a:rPr lang="en-US" sz="1100" b="0" i="0" u="none" strike="noStrike" err="1">
                          <a:solidFill>
                            <a:srgbClr val="000000"/>
                          </a:solidFill>
                          <a:effectLst/>
                          <a:latin typeface="Calibri" panose="020F0502020204030204" pitchFamily="34" charset="0"/>
                        </a:rPr>
                        <a:t>MaritalStatus_Residential</a:t>
                      </a:r>
                      <a:endParaRPr lang="en-US" sz="1100" b="0" i="0" u="none" strike="noStrike">
                        <a:solidFill>
                          <a:srgbClr val="000000"/>
                        </a:solidFill>
                        <a:effectLst/>
                        <a:latin typeface="Calibri" panose="020F0502020204030204" pitchFamily="34" charset="0"/>
                      </a:endParaRPr>
                    </a:p>
                  </a:txBody>
                  <a:tcPr marL="6534" marR="6534" marT="6534"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u="none" strike="noStrike">
                          <a:effectLst/>
                        </a:rPr>
                        <a:t>Concatenation of Customer’s Marital Status and Residential Status</a:t>
                      </a:r>
                      <a:endParaRPr lang="en-US" sz="1100" b="0" i="0" u="none" strike="noStrike">
                        <a:solidFill>
                          <a:srgbClr val="000000"/>
                        </a:solidFill>
                        <a:effectLst/>
                        <a:latin typeface="Calibri" panose="020F0502020204030204" pitchFamily="34" charset="0"/>
                      </a:endParaRPr>
                    </a:p>
                  </a:txBody>
                  <a:tcPr marL="6534" marR="6534" marT="6534" marB="0" anchor="b"/>
                </a:tc>
                <a:extLst>
                  <a:ext uri="{0D108BD9-81ED-4DB2-BD59-A6C34878D82A}">
                    <a16:rowId xmlns:a16="http://schemas.microsoft.com/office/drawing/2014/main" val="3586036035"/>
                  </a:ext>
                </a:extLst>
              </a:tr>
            </a:tbl>
          </a:graphicData>
        </a:graphic>
      </p:graphicFrame>
      <p:sp>
        <p:nvSpPr>
          <p:cNvPr id="18" name="Text Placeholder 3">
            <a:extLst>
              <a:ext uri="{FF2B5EF4-FFF2-40B4-BE49-F238E27FC236}">
                <a16:creationId xmlns:a16="http://schemas.microsoft.com/office/drawing/2014/main" id="{FD328C32-9A4B-6F14-4DD0-E781BBFDD242}"/>
              </a:ext>
            </a:extLst>
          </p:cNvPr>
          <p:cNvSpPr txBox="1">
            <a:spLocks/>
          </p:cNvSpPr>
          <p:nvPr/>
        </p:nvSpPr>
        <p:spPr>
          <a:xfrm>
            <a:off x="7281794" y="4863568"/>
            <a:ext cx="3979934" cy="341632"/>
          </a:xfrm>
          <a:prstGeom prst="rect">
            <a:avLst/>
          </a:prstGeom>
          <a:solidFill>
            <a:srgbClr val="54C4CF">
              <a:alpha val="12000"/>
            </a:srgbClr>
          </a:solid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bg1">
                    <a:lumMod val="50000"/>
                  </a:schemeClr>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endParaRPr lang="en-US">
              <a:solidFill>
                <a:schemeClr val="tx1"/>
              </a:solidFill>
              <a:latin typeface="+mn-lt"/>
            </a:endParaRPr>
          </a:p>
        </p:txBody>
      </p:sp>
    </p:spTree>
    <p:extLst>
      <p:ext uri="{BB962C8B-B14F-4D97-AF65-F5344CB8AC3E}">
        <p14:creationId xmlns:p14="http://schemas.microsoft.com/office/powerpoint/2010/main" val="1105433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F60DC76-A43B-44F9-B5F4-51B8B39F9896}"/>
              </a:ext>
            </a:extLst>
          </p:cNvPr>
          <p:cNvSpPr>
            <a:spLocks noGrp="1"/>
          </p:cNvSpPr>
          <p:nvPr>
            <p:ph type="sldNum" sz="quarter" idx="15"/>
          </p:nvPr>
        </p:nvSpPr>
        <p:spPr/>
        <p:txBody>
          <a:bodyPr/>
          <a:lstStyle/>
          <a:p>
            <a:fld id="{AF3FE17F-A6D8-45A4-B48E-88B1038D213A}" type="slidenum">
              <a:rPr lang="en-US" smtClean="0"/>
              <a:t>12</a:t>
            </a:fld>
            <a:endParaRPr lang="en-US"/>
          </a:p>
        </p:txBody>
      </p:sp>
      <p:pic>
        <p:nvPicPr>
          <p:cNvPr id="7" name="Picture Placeholder 5">
            <a:extLst>
              <a:ext uri="{FF2B5EF4-FFF2-40B4-BE49-F238E27FC236}">
                <a16:creationId xmlns:a16="http://schemas.microsoft.com/office/drawing/2014/main" id="{8F780EFB-D270-4063-A803-5E71B9166C3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4761" b="4761"/>
          <a:stretch>
            <a:fillRect/>
          </a:stretch>
        </p:blipFill>
        <p:spPr>
          <a:xfrm>
            <a:off x="1109663" y="1436688"/>
            <a:ext cx="4003675" cy="3924300"/>
          </a:xfrm>
        </p:spPr>
      </p:pic>
      <p:sp>
        <p:nvSpPr>
          <p:cNvPr id="8" name="Text Placeholder 2">
            <a:extLst>
              <a:ext uri="{FF2B5EF4-FFF2-40B4-BE49-F238E27FC236}">
                <a16:creationId xmlns:a16="http://schemas.microsoft.com/office/drawing/2014/main" id="{BDA6128C-6C52-4F2E-8804-2BC47078A08A}"/>
              </a:ext>
            </a:extLst>
          </p:cNvPr>
          <p:cNvSpPr>
            <a:spLocks noGrp="1"/>
          </p:cNvSpPr>
          <p:nvPr>
            <p:ph type="body" sz="quarter" idx="11"/>
          </p:nvPr>
        </p:nvSpPr>
        <p:spPr>
          <a:xfrm>
            <a:off x="5394471" y="3032125"/>
            <a:ext cx="6797529" cy="532169"/>
          </a:xfrm>
        </p:spPr>
        <p:txBody>
          <a:bodyPr/>
          <a:lstStyle/>
          <a:p>
            <a:r>
              <a:rPr lang="en-US" sz="2400">
                <a:solidFill>
                  <a:srgbClr val="FFFFFF"/>
                </a:solidFill>
                <a:latin typeface="Lucida Sans Unicode" panose="020B0602030504020204" pitchFamily="34" charset="0"/>
                <a:cs typeface="Lucida Sans Unicode" panose="020B0602030504020204" pitchFamily="34" charset="0"/>
              </a:rPr>
              <a:t>Feature Selection</a:t>
            </a:r>
          </a:p>
        </p:txBody>
      </p:sp>
    </p:spTree>
    <p:extLst>
      <p:ext uri="{BB962C8B-B14F-4D97-AF65-F5344CB8AC3E}">
        <p14:creationId xmlns:p14="http://schemas.microsoft.com/office/powerpoint/2010/main" val="2070432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9F9941-52B2-4B4B-9686-A1102C0C7FA5}"/>
              </a:ext>
            </a:extLst>
          </p:cNvPr>
          <p:cNvSpPr>
            <a:spLocks noGrp="1"/>
          </p:cNvSpPr>
          <p:nvPr>
            <p:ph type="body" sz="quarter" idx="11"/>
          </p:nvPr>
        </p:nvSpPr>
        <p:spPr/>
        <p:txBody>
          <a:bodyPr/>
          <a:lstStyle/>
          <a:p>
            <a:r>
              <a:rPr lang="en-GB"/>
              <a:t>Univariate Characteristic Analysis</a:t>
            </a:r>
            <a:endParaRPr lang="en-US"/>
          </a:p>
        </p:txBody>
      </p:sp>
      <p:sp>
        <p:nvSpPr>
          <p:cNvPr id="4" name="Text Placeholder 3">
            <a:extLst>
              <a:ext uri="{FF2B5EF4-FFF2-40B4-BE49-F238E27FC236}">
                <a16:creationId xmlns:a16="http://schemas.microsoft.com/office/drawing/2014/main" id="{6858E9FB-9145-4441-80A0-9BF1FE611F91}"/>
              </a:ext>
            </a:extLst>
          </p:cNvPr>
          <p:cNvSpPr>
            <a:spLocks noGrp="1"/>
          </p:cNvSpPr>
          <p:nvPr>
            <p:ph type="body" sz="quarter" idx="12"/>
          </p:nvPr>
        </p:nvSpPr>
        <p:spPr>
          <a:xfrm>
            <a:off x="7992233" y="2875523"/>
            <a:ext cx="3979934" cy="2866426"/>
          </a:xfrm>
          <a:solidFill>
            <a:srgbClr val="54C4CF">
              <a:alpha val="12000"/>
            </a:srgbClr>
          </a:solidFill>
        </p:spPr>
        <p:txBody>
          <a:bodyPr wrap="square">
            <a:spAutoFit/>
          </a:bodyPr>
          <a:lstStyle/>
          <a:p>
            <a:r>
              <a:rPr lang="en-GB" sz="1400">
                <a:solidFill>
                  <a:schemeClr val="tx1"/>
                </a:solidFill>
                <a:latin typeface="+mn-lt"/>
              </a:rPr>
              <a:t>The Criteria used in selecting features are:</a:t>
            </a:r>
          </a:p>
          <a:p>
            <a:pPr marL="285750" indent="-285750">
              <a:buChar char="•"/>
            </a:pPr>
            <a:r>
              <a:rPr lang="en-GB" sz="1400">
                <a:solidFill>
                  <a:schemeClr val="tx1"/>
                </a:solidFill>
                <a:latin typeface="+mn-lt"/>
              </a:rPr>
              <a:t>IV between 0.02 and 0.5</a:t>
            </a:r>
          </a:p>
          <a:p>
            <a:pPr marL="285750" indent="-285750">
              <a:buChar char="•"/>
            </a:pPr>
            <a:r>
              <a:rPr lang="en-GB" sz="1400">
                <a:solidFill>
                  <a:schemeClr val="tx1"/>
                </a:solidFill>
                <a:latin typeface="+mn-lt"/>
              </a:rPr>
              <a:t>PSI &lt; 0.2</a:t>
            </a:r>
          </a:p>
          <a:p>
            <a:pPr marL="285750" indent="-285750">
              <a:buChar char="•"/>
            </a:pPr>
            <a:r>
              <a:rPr lang="en-GB" sz="1400">
                <a:solidFill>
                  <a:schemeClr val="tx1"/>
                </a:solidFill>
                <a:latin typeface="+mn-lt"/>
              </a:rPr>
              <a:t>VIF &lt;10</a:t>
            </a:r>
          </a:p>
          <a:p>
            <a:r>
              <a:rPr lang="en-US" sz="1400" b="0" i="0">
                <a:solidFill>
                  <a:schemeClr val="tx1"/>
                </a:solidFill>
                <a:effectLst/>
                <a:latin typeface="+mn-lt"/>
              </a:rPr>
              <a:t>The population stability index (PSI) is </a:t>
            </a:r>
            <a:r>
              <a:rPr lang="en-US" sz="1400" i="0">
                <a:solidFill>
                  <a:schemeClr val="tx1"/>
                </a:solidFill>
                <a:effectLst/>
                <a:latin typeface="+mn-lt"/>
              </a:rPr>
              <a:t>a statistic that measures how much a variable has shifted over time</a:t>
            </a:r>
            <a:r>
              <a:rPr lang="en-US" sz="1400" b="0" i="0">
                <a:solidFill>
                  <a:schemeClr val="tx1"/>
                </a:solidFill>
                <a:effectLst/>
                <a:latin typeface="+mn-lt"/>
              </a:rPr>
              <a:t>, and is used to monitor applicability of a statistical model to the current population.</a:t>
            </a:r>
          </a:p>
          <a:p>
            <a:r>
              <a:rPr lang="en-US" sz="1400" b="0" i="0">
                <a:solidFill>
                  <a:schemeClr val="tx1"/>
                </a:solidFill>
                <a:effectLst/>
                <a:latin typeface="+mn-lt"/>
              </a:rPr>
              <a:t>Variance inflation factor (VIF) is </a:t>
            </a:r>
            <a:r>
              <a:rPr lang="en-US" sz="1400" i="0">
                <a:solidFill>
                  <a:schemeClr val="tx1"/>
                </a:solidFill>
                <a:effectLst/>
                <a:latin typeface="+mn-lt"/>
              </a:rPr>
              <a:t>a measure of the amount of multicollinearity in a set of multiple variables</a:t>
            </a:r>
            <a:endParaRPr lang="en-GB" sz="1400">
              <a:solidFill>
                <a:schemeClr val="tx1"/>
              </a:solidFill>
              <a:latin typeface="+mn-lt"/>
            </a:endParaRPr>
          </a:p>
        </p:txBody>
      </p:sp>
      <p:sp>
        <p:nvSpPr>
          <p:cNvPr id="5" name="Slide Number Placeholder 4">
            <a:extLst>
              <a:ext uri="{FF2B5EF4-FFF2-40B4-BE49-F238E27FC236}">
                <a16:creationId xmlns:a16="http://schemas.microsoft.com/office/drawing/2014/main" id="{51856C7A-1805-4447-BD6F-B506B222EA45}"/>
              </a:ext>
            </a:extLst>
          </p:cNvPr>
          <p:cNvSpPr>
            <a:spLocks noGrp="1"/>
          </p:cNvSpPr>
          <p:nvPr>
            <p:ph type="sldNum" sz="quarter" idx="15"/>
          </p:nvPr>
        </p:nvSpPr>
        <p:spPr/>
        <p:txBody>
          <a:bodyPr/>
          <a:lstStyle/>
          <a:p>
            <a:fld id="{AF3FE17F-A6D8-45A4-B48E-88B1038D213A}" type="slidenum">
              <a:rPr lang="en-US" smtClean="0"/>
              <a:t>13</a:t>
            </a:fld>
            <a:endParaRPr lang="en-US"/>
          </a:p>
        </p:txBody>
      </p:sp>
      <p:sp>
        <p:nvSpPr>
          <p:cNvPr id="7" name="Text Placeholder 3">
            <a:extLst>
              <a:ext uri="{FF2B5EF4-FFF2-40B4-BE49-F238E27FC236}">
                <a16:creationId xmlns:a16="http://schemas.microsoft.com/office/drawing/2014/main" id="{3A686A78-5E4B-48D8-B943-16ABEBA8C31D}"/>
              </a:ext>
            </a:extLst>
          </p:cNvPr>
          <p:cNvSpPr>
            <a:spLocks noGrp="1"/>
          </p:cNvSpPr>
          <p:nvPr>
            <p:ph type="body" sz="quarter" idx="12"/>
          </p:nvPr>
        </p:nvSpPr>
        <p:spPr>
          <a:xfrm>
            <a:off x="186645" y="1166325"/>
            <a:ext cx="7725714" cy="458290"/>
          </a:xfrm>
        </p:spPr>
        <p:txBody>
          <a:bodyPr>
            <a:normAutofit fontScale="85000" lnSpcReduction="20000"/>
          </a:bodyPr>
          <a:lstStyle/>
          <a:p>
            <a:r>
              <a:rPr lang="en-GB"/>
              <a:t>The Information Value analysis tells us how well does a single variable discriminate against the target</a:t>
            </a:r>
            <a:endParaRPr lang="en-US"/>
          </a:p>
        </p:txBody>
      </p:sp>
      <p:graphicFrame>
        <p:nvGraphicFramePr>
          <p:cNvPr id="11" name="Chart 10">
            <a:extLst>
              <a:ext uri="{FF2B5EF4-FFF2-40B4-BE49-F238E27FC236}">
                <a16:creationId xmlns:a16="http://schemas.microsoft.com/office/drawing/2014/main" id="{101ED0CF-F6BF-C29E-BBA2-87734640FE23}"/>
              </a:ext>
            </a:extLst>
          </p:cNvPr>
          <p:cNvGraphicFramePr>
            <a:graphicFrameLocks/>
          </p:cNvGraphicFramePr>
          <p:nvPr>
            <p:extLst>
              <p:ext uri="{D42A27DB-BD31-4B8C-83A1-F6EECF244321}">
                <p14:modId xmlns:p14="http://schemas.microsoft.com/office/powerpoint/2010/main" val="1101433198"/>
              </p:ext>
            </p:extLst>
          </p:nvPr>
        </p:nvGraphicFramePr>
        <p:xfrm>
          <a:off x="662473" y="1624615"/>
          <a:ext cx="7613779" cy="43273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12652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F60DC76-A43B-44F9-B5F4-51B8B39F9896}"/>
              </a:ext>
            </a:extLst>
          </p:cNvPr>
          <p:cNvSpPr>
            <a:spLocks noGrp="1"/>
          </p:cNvSpPr>
          <p:nvPr>
            <p:ph type="sldNum" sz="quarter" idx="15"/>
          </p:nvPr>
        </p:nvSpPr>
        <p:spPr/>
        <p:txBody>
          <a:bodyPr/>
          <a:lstStyle/>
          <a:p>
            <a:fld id="{AF3FE17F-A6D8-45A4-B48E-88B1038D213A}" type="slidenum">
              <a:rPr lang="en-US" smtClean="0"/>
              <a:t>14</a:t>
            </a:fld>
            <a:endParaRPr lang="en-US"/>
          </a:p>
        </p:txBody>
      </p:sp>
      <p:pic>
        <p:nvPicPr>
          <p:cNvPr id="7" name="Picture Placeholder 5">
            <a:extLst>
              <a:ext uri="{FF2B5EF4-FFF2-40B4-BE49-F238E27FC236}">
                <a16:creationId xmlns:a16="http://schemas.microsoft.com/office/drawing/2014/main" id="{8F780EFB-D270-4063-A803-5E71B9166C3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4761" b="4761"/>
          <a:stretch>
            <a:fillRect/>
          </a:stretch>
        </p:blipFill>
        <p:spPr>
          <a:xfrm>
            <a:off x="1109663" y="1436688"/>
            <a:ext cx="4003675" cy="3924300"/>
          </a:xfrm>
        </p:spPr>
      </p:pic>
      <p:sp>
        <p:nvSpPr>
          <p:cNvPr id="8" name="Text Placeholder 2">
            <a:extLst>
              <a:ext uri="{FF2B5EF4-FFF2-40B4-BE49-F238E27FC236}">
                <a16:creationId xmlns:a16="http://schemas.microsoft.com/office/drawing/2014/main" id="{BDA6128C-6C52-4F2E-8804-2BC47078A08A}"/>
              </a:ext>
            </a:extLst>
          </p:cNvPr>
          <p:cNvSpPr>
            <a:spLocks noGrp="1"/>
          </p:cNvSpPr>
          <p:nvPr>
            <p:ph type="body" sz="quarter" idx="11"/>
          </p:nvPr>
        </p:nvSpPr>
        <p:spPr>
          <a:xfrm>
            <a:off x="5394471" y="3032125"/>
            <a:ext cx="6797529" cy="532169"/>
          </a:xfrm>
        </p:spPr>
        <p:txBody>
          <a:bodyPr/>
          <a:lstStyle/>
          <a:p>
            <a:r>
              <a:rPr lang="en-US" sz="2400">
                <a:solidFill>
                  <a:srgbClr val="FFFFFF"/>
                </a:solidFill>
                <a:latin typeface="Lucida Sans Unicode" panose="020B0602030504020204" pitchFamily="34" charset="0"/>
                <a:cs typeface="Lucida Sans Unicode" panose="020B0602030504020204" pitchFamily="34" charset="0"/>
              </a:rPr>
              <a:t>Model Results</a:t>
            </a:r>
          </a:p>
        </p:txBody>
      </p:sp>
    </p:spTree>
    <p:extLst>
      <p:ext uri="{BB962C8B-B14F-4D97-AF65-F5344CB8AC3E}">
        <p14:creationId xmlns:p14="http://schemas.microsoft.com/office/powerpoint/2010/main" val="1128024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57CF27-9F0B-4E7E-8CC5-9E6BD0D73BFE}"/>
              </a:ext>
            </a:extLst>
          </p:cNvPr>
          <p:cNvSpPr>
            <a:spLocks noGrp="1"/>
          </p:cNvSpPr>
          <p:nvPr>
            <p:ph type="body" sz="quarter" idx="11"/>
          </p:nvPr>
        </p:nvSpPr>
        <p:spPr>
          <a:xfrm>
            <a:off x="186645" y="406210"/>
            <a:ext cx="11311618" cy="356032"/>
          </a:xfrm>
        </p:spPr>
        <p:txBody>
          <a:bodyPr/>
          <a:lstStyle/>
          <a:p>
            <a:r>
              <a:rPr lang="en-GB"/>
              <a:t>Modelling approach and results</a:t>
            </a:r>
            <a:endParaRPr lang="en-US"/>
          </a:p>
        </p:txBody>
      </p:sp>
      <p:sp>
        <p:nvSpPr>
          <p:cNvPr id="5" name="Slide Number Placeholder 4">
            <a:extLst>
              <a:ext uri="{FF2B5EF4-FFF2-40B4-BE49-F238E27FC236}">
                <a16:creationId xmlns:a16="http://schemas.microsoft.com/office/drawing/2014/main" id="{3DE0C587-97FF-42BF-B532-37831870A30A}"/>
              </a:ext>
            </a:extLst>
          </p:cNvPr>
          <p:cNvSpPr>
            <a:spLocks noGrp="1"/>
          </p:cNvSpPr>
          <p:nvPr>
            <p:ph type="sldNum" sz="quarter" idx="15"/>
          </p:nvPr>
        </p:nvSpPr>
        <p:spPr/>
        <p:txBody>
          <a:bodyPr/>
          <a:lstStyle/>
          <a:p>
            <a:fld id="{AF3FE17F-A6D8-45A4-B48E-88B1038D213A}" type="slidenum">
              <a:rPr lang="en-US" smtClean="0"/>
              <a:t>15</a:t>
            </a:fld>
            <a:endParaRPr lang="en-US"/>
          </a:p>
        </p:txBody>
      </p:sp>
      <p:graphicFrame>
        <p:nvGraphicFramePr>
          <p:cNvPr id="6" name="Table 6">
            <a:extLst>
              <a:ext uri="{FF2B5EF4-FFF2-40B4-BE49-F238E27FC236}">
                <a16:creationId xmlns:a16="http://schemas.microsoft.com/office/drawing/2014/main" id="{028C8968-616D-42A7-A48D-70B9A628F464}"/>
              </a:ext>
            </a:extLst>
          </p:cNvPr>
          <p:cNvGraphicFramePr>
            <a:graphicFrameLocks noGrp="1"/>
          </p:cNvGraphicFramePr>
          <p:nvPr>
            <p:extLst>
              <p:ext uri="{D42A27DB-BD31-4B8C-83A1-F6EECF244321}">
                <p14:modId xmlns:p14="http://schemas.microsoft.com/office/powerpoint/2010/main" val="2398018646"/>
              </p:ext>
            </p:extLst>
          </p:nvPr>
        </p:nvGraphicFramePr>
        <p:xfrm>
          <a:off x="326605" y="1074929"/>
          <a:ext cx="4301379" cy="3457314"/>
        </p:xfrm>
        <a:graphic>
          <a:graphicData uri="http://schemas.openxmlformats.org/drawingml/2006/table">
            <a:tbl>
              <a:tblPr bandCol="1">
                <a:tableStyleId>{5DA37D80-6434-44D0-A028-1B22A696006F}</a:tableStyleId>
              </a:tblPr>
              <a:tblGrid>
                <a:gridCol w="2242120">
                  <a:extLst>
                    <a:ext uri="{9D8B030D-6E8A-4147-A177-3AD203B41FA5}">
                      <a16:colId xmlns:a16="http://schemas.microsoft.com/office/drawing/2014/main" val="49762609"/>
                    </a:ext>
                  </a:extLst>
                </a:gridCol>
                <a:gridCol w="2059259">
                  <a:extLst>
                    <a:ext uri="{9D8B030D-6E8A-4147-A177-3AD203B41FA5}">
                      <a16:colId xmlns:a16="http://schemas.microsoft.com/office/drawing/2014/main" val="2119109820"/>
                    </a:ext>
                  </a:extLst>
                </a:gridCol>
              </a:tblGrid>
              <a:tr h="384146">
                <a:tc>
                  <a:txBody>
                    <a:bodyPr/>
                    <a:lstStyle/>
                    <a:p>
                      <a:r>
                        <a:rPr lang="en-GB" sz="1200" b="1">
                          <a:solidFill>
                            <a:srgbClr val="002060"/>
                          </a:solidFill>
                        </a:rPr>
                        <a:t>Target</a:t>
                      </a:r>
                      <a:endParaRPr lang="en-US" sz="1200" b="1">
                        <a:solidFill>
                          <a:srgbClr val="002060"/>
                        </a:solidFill>
                      </a:endParaRPr>
                    </a:p>
                  </a:txBody>
                  <a:tcPr/>
                </a:tc>
                <a:tc>
                  <a:txBody>
                    <a:bodyPr/>
                    <a:lstStyle/>
                    <a:p>
                      <a:r>
                        <a:rPr lang="en-GB" sz="1200"/>
                        <a:t>Default = Max DPD 61+</a:t>
                      </a:r>
                      <a:endParaRPr lang="en-US" sz="1200"/>
                    </a:p>
                  </a:txBody>
                  <a:tcPr/>
                </a:tc>
                <a:extLst>
                  <a:ext uri="{0D108BD9-81ED-4DB2-BD59-A6C34878D82A}">
                    <a16:rowId xmlns:a16="http://schemas.microsoft.com/office/drawing/2014/main" val="175076256"/>
                  </a:ext>
                </a:extLst>
              </a:tr>
              <a:tr h="384146">
                <a:tc>
                  <a:txBody>
                    <a:bodyPr/>
                    <a:lstStyle/>
                    <a:p>
                      <a:r>
                        <a:rPr lang="en-GB" sz="1200" b="1">
                          <a:solidFill>
                            <a:srgbClr val="002060"/>
                          </a:solidFill>
                        </a:rPr>
                        <a:t>Statistical learning method</a:t>
                      </a:r>
                      <a:endParaRPr lang="en-US" sz="1200" b="1">
                        <a:solidFill>
                          <a:srgbClr val="002060"/>
                        </a:solidFill>
                      </a:endParaRPr>
                    </a:p>
                  </a:txBody>
                  <a:tcPr/>
                </a:tc>
                <a:tc>
                  <a:txBody>
                    <a:bodyPr/>
                    <a:lstStyle/>
                    <a:p>
                      <a:r>
                        <a:rPr lang="en-GB" sz="1200"/>
                        <a:t>Classification </a:t>
                      </a:r>
                      <a:endParaRPr lang="en-US" sz="1200"/>
                    </a:p>
                  </a:txBody>
                  <a:tcPr/>
                </a:tc>
                <a:extLst>
                  <a:ext uri="{0D108BD9-81ED-4DB2-BD59-A6C34878D82A}">
                    <a16:rowId xmlns:a16="http://schemas.microsoft.com/office/drawing/2014/main" val="1512636506"/>
                  </a:ext>
                </a:extLst>
              </a:tr>
              <a:tr h="384146">
                <a:tc>
                  <a:txBody>
                    <a:bodyPr/>
                    <a:lstStyle/>
                    <a:p>
                      <a:r>
                        <a:rPr lang="en-GB" sz="1200" b="1">
                          <a:solidFill>
                            <a:srgbClr val="002060"/>
                          </a:solidFill>
                        </a:rPr>
                        <a:t>Algorithm used</a:t>
                      </a:r>
                      <a:endParaRPr lang="en-US" sz="1200" b="1">
                        <a:solidFill>
                          <a:srgbClr val="002060"/>
                        </a:solidFill>
                      </a:endParaRPr>
                    </a:p>
                  </a:txBody>
                  <a:tcPr/>
                </a:tc>
                <a:tc>
                  <a:txBody>
                    <a:bodyPr/>
                    <a:lstStyle/>
                    <a:p>
                      <a:r>
                        <a:rPr lang="en-GB" sz="1200"/>
                        <a:t>Logistic regression</a:t>
                      </a:r>
                      <a:endParaRPr lang="en-US" sz="1200"/>
                    </a:p>
                  </a:txBody>
                  <a:tcPr/>
                </a:tc>
                <a:extLst>
                  <a:ext uri="{0D108BD9-81ED-4DB2-BD59-A6C34878D82A}">
                    <a16:rowId xmlns:a16="http://schemas.microsoft.com/office/drawing/2014/main" val="1744749711"/>
                  </a:ext>
                </a:extLst>
              </a:tr>
              <a:tr h="384146">
                <a:tc>
                  <a:txBody>
                    <a:bodyPr/>
                    <a:lstStyle/>
                    <a:p>
                      <a:r>
                        <a:rPr lang="en-GB" sz="1200" b="1">
                          <a:solidFill>
                            <a:srgbClr val="002060"/>
                          </a:solidFill>
                        </a:rPr>
                        <a:t>Coarse classing method</a:t>
                      </a:r>
                      <a:endParaRPr lang="en-US" sz="1200" b="1">
                        <a:solidFill>
                          <a:srgbClr val="002060"/>
                        </a:solidFill>
                      </a:endParaRPr>
                    </a:p>
                  </a:txBody>
                  <a:tcPr/>
                </a:tc>
                <a:tc>
                  <a:txBody>
                    <a:bodyPr/>
                    <a:lstStyle/>
                    <a:p>
                      <a:r>
                        <a:rPr lang="en-GB" sz="1200"/>
                        <a:t>WOE (Weight-of-evidence)</a:t>
                      </a:r>
                      <a:endParaRPr lang="en-US" sz="1200"/>
                    </a:p>
                  </a:txBody>
                  <a:tcPr/>
                </a:tc>
                <a:extLst>
                  <a:ext uri="{0D108BD9-81ED-4DB2-BD59-A6C34878D82A}">
                    <a16:rowId xmlns:a16="http://schemas.microsoft.com/office/drawing/2014/main" val="575094430"/>
                  </a:ext>
                </a:extLst>
              </a:tr>
              <a:tr h="384146">
                <a:tc>
                  <a:txBody>
                    <a:bodyPr/>
                    <a:lstStyle/>
                    <a:p>
                      <a:r>
                        <a:rPr lang="en-GB" sz="1200" b="1">
                          <a:solidFill>
                            <a:srgbClr val="002060"/>
                          </a:solidFill>
                        </a:rPr>
                        <a:t>Development sample window</a:t>
                      </a:r>
                      <a:endParaRPr lang="en-US" sz="1200" b="1">
                        <a:solidFill>
                          <a:srgbClr val="002060"/>
                        </a:solidFill>
                      </a:endParaRPr>
                    </a:p>
                  </a:txBody>
                  <a:tcPr/>
                </a:tc>
                <a:tc>
                  <a:txBody>
                    <a:bodyPr/>
                    <a:lstStyle/>
                    <a:p>
                      <a:r>
                        <a:rPr lang="en-GB" sz="1200"/>
                        <a:t>May-Dec 2021 </a:t>
                      </a:r>
                      <a:endParaRPr lang="en-US" sz="1200"/>
                    </a:p>
                  </a:txBody>
                  <a:tcPr/>
                </a:tc>
                <a:extLst>
                  <a:ext uri="{0D108BD9-81ED-4DB2-BD59-A6C34878D82A}">
                    <a16:rowId xmlns:a16="http://schemas.microsoft.com/office/drawing/2014/main" val="2811337994"/>
                  </a:ext>
                </a:extLst>
              </a:tr>
              <a:tr h="384146">
                <a:tc>
                  <a:txBody>
                    <a:bodyPr/>
                    <a:lstStyle/>
                    <a:p>
                      <a:r>
                        <a:rPr lang="en-GB" sz="1200" b="1">
                          <a:solidFill>
                            <a:srgbClr val="002060"/>
                          </a:solidFill>
                        </a:rPr>
                        <a:t>Development sample validation</a:t>
                      </a:r>
                      <a:endParaRPr lang="en-US" sz="1200" b="1">
                        <a:solidFill>
                          <a:srgbClr val="002060"/>
                        </a:solidFill>
                      </a:endParaRPr>
                    </a:p>
                  </a:txBody>
                  <a:tcPr/>
                </a:tc>
                <a:tc>
                  <a:txBody>
                    <a:bodyPr/>
                    <a:lstStyle/>
                    <a:p>
                      <a:r>
                        <a:rPr lang="en-GB" sz="1200"/>
                        <a:t>Train/Test split (70/30)</a:t>
                      </a:r>
                      <a:endParaRPr lang="en-US" sz="1200"/>
                    </a:p>
                  </a:txBody>
                  <a:tcPr/>
                </a:tc>
                <a:extLst>
                  <a:ext uri="{0D108BD9-81ED-4DB2-BD59-A6C34878D82A}">
                    <a16:rowId xmlns:a16="http://schemas.microsoft.com/office/drawing/2014/main" val="824071289"/>
                  </a:ext>
                </a:extLst>
              </a:tr>
              <a:tr h="384146">
                <a:tc>
                  <a:txBody>
                    <a:bodyPr/>
                    <a:lstStyle/>
                    <a:p>
                      <a:r>
                        <a:rPr lang="en-GB" sz="1200" b="1">
                          <a:solidFill>
                            <a:srgbClr val="002060"/>
                          </a:solidFill>
                        </a:rPr>
                        <a:t>Out-of-time validation</a:t>
                      </a:r>
                      <a:endParaRPr lang="en-US" sz="1200" b="1">
                        <a:solidFill>
                          <a:srgbClr val="002060"/>
                        </a:solidFill>
                      </a:endParaRPr>
                    </a:p>
                  </a:txBody>
                  <a:tcPr/>
                </a:tc>
                <a:tc>
                  <a:txBody>
                    <a:bodyPr/>
                    <a:lstStyle/>
                    <a:p>
                      <a:r>
                        <a:rPr lang="en-GB" sz="1200"/>
                        <a:t>Jan-Feb 2022</a:t>
                      </a:r>
                      <a:endParaRPr lang="en-US" sz="1200"/>
                    </a:p>
                  </a:txBody>
                  <a:tcPr/>
                </a:tc>
                <a:extLst>
                  <a:ext uri="{0D108BD9-81ED-4DB2-BD59-A6C34878D82A}">
                    <a16:rowId xmlns:a16="http://schemas.microsoft.com/office/drawing/2014/main" val="55858584"/>
                  </a:ext>
                </a:extLst>
              </a:tr>
              <a:tr h="384146">
                <a:tc>
                  <a:txBody>
                    <a:bodyPr/>
                    <a:lstStyle/>
                    <a:p>
                      <a:r>
                        <a:rPr lang="en-GB" sz="1200" b="1">
                          <a:solidFill>
                            <a:srgbClr val="002060"/>
                          </a:solidFill>
                        </a:rPr>
                        <a:t>Recent sample validation (PSI)</a:t>
                      </a:r>
                      <a:endParaRPr lang="en-US" sz="1200" b="1">
                        <a:solidFill>
                          <a:srgbClr val="002060"/>
                        </a:solidFill>
                      </a:endParaRPr>
                    </a:p>
                  </a:txBody>
                  <a:tcPr/>
                </a:tc>
                <a:tc>
                  <a:txBody>
                    <a:bodyPr/>
                    <a:lstStyle/>
                    <a:p>
                      <a:r>
                        <a:rPr lang="en-GB" sz="1200"/>
                        <a:t>Jan-Mar 2022</a:t>
                      </a:r>
                      <a:endParaRPr lang="en-US" sz="1200"/>
                    </a:p>
                  </a:txBody>
                  <a:tcPr/>
                </a:tc>
                <a:extLst>
                  <a:ext uri="{0D108BD9-81ED-4DB2-BD59-A6C34878D82A}">
                    <a16:rowId xmlns:a16="http://schemas.microsoft.com/office/drawing/2014/main" val="3409613853"/>
                  </a:ext>
                </a:extLst>
              </a:tr>
              <a:tr h="384146">
                <a:tc>
                  <a:txBody>
                    <a:bodyPr/>
                    <a:lstStyle/>
                    <a:p>
                      <a:r>
                        <a:rPr lang="en-GB" sz="1200" b="1">
                          <a:solidFill>
                            <a:srgbClr val="002060"/>
                          </a:solidFill>
                        </a:rPr>
                        <a:t>Reject inference</a:t>
                      </a:r>
                      <a:endParaRPr lang="en-US" sz="1200" b="1">
                        <a:solidFill>
                          <a:srgbClr val="002060"/>
                        </a:solidFill>
                      </a:endParaRPr>
                    </a:p>
                  </a:txBody>
                  <a:tcPr/>
                </a:tc>
                <a:tc>
                  <a:txBody>
                    <a:bodyPr/>
                    <a:lstStyle/>
                    <a:p>
                      <a:r>
                        <a:rPr lang="en-GB" sz="1200"/>
                        <a:t>N/A</a:t>
                      </a:r>
                      <a:endParaRPr lang="en-US" sz="1200"/>
                    </a:p>
                  </a:txBody>
                  <a:tcPr/>
                </a:tc>
                <a:extLst>
                  <a:ext uri="{0D108BD9-81ED-4DB2-BD59-A6C34878D82A}">
                    <a16:rowId xmlns:a16="http://schemas.microsoft.com/office/drawing/2014/main" val="3300820834"/>
                  </a:ext>
                </a:extLst>
              </a:tr>
            </a:tbl>
          </a:graphicData>
        </a:graphic>
      </p:graphicFrame>
      <p:graphicFrame>
        <p:nvGraphicFramePr>
          <p:cNvPr id="8" name="Table 8">
            <a:extLst>
              <a:ext uri="{FF2B5EF4-FFF2-40B4-BE49-F238E27FC236}">
                <a16:creationId xmlns:a16="http://schemas.microsoft.com/office/drawing/2014/main" id="{C630D3DF-1B1F-077E-23D2-8B7C6CCF9A05}"/>
              </a:ext>
            </a:extLst>
          </p:cNvPr>
          <p:cNvGraphicFramePr>
            <a:graphicFrameLocks noGrp="1"/>
          </p:cNvGraphicFramePr>
          <p:nvPr>
            <p:extLst>
              <p:ext uri="{D42A27DB-BD31-4B8C-83A1-F6EECF244321}">
                <p14:modId xmlns:p14="http://schemas.microsoft.com/office/powerpoint/2010/main" val="1608650998"/>
              </p:ext>
            </p:extLst>
          </p:nvPr>
        </p:nvGraphicFramePr>
        <p:xfrm>
          <a:off x="5091420" y="1056267"/>
          <a:ext cx="6534489" cy="3457315"/>
        </p:xfrm>
        <a:graphic>
          <a:graphicData uri="http://schemas.openxmlformats.org/drawingml/2006/table">
            <a:tbl>
              <a:tblPr firstRow="1" bandRow="1">
                <a:tableStyleId>{72833802-FEF1-4C79-8D5D-14CF1EAF98D9}</a:tableStyleId>
              </a:tblPr>
              <a:tblGrid>
                <a:gridCol w="1761824">
                  <a:extLst>
                    <a:ext uri="{9D8B030D-6E8A-4147-A177-3AD203B41FA5}">
                      <a16:colId xmlns:a16="http://schemas.microsoft.com/office/drawing/2014/main" val="3475874474"/>
                    </a:ext>
                  </a:extLst>
                </a:gridCol>
                <a:gridCol w="789702">
                  <a:extLst>
                    <a:ext uri="{9D8B030D-6E8A-4147-A177-3AD203B41FA5}">
                      <a16:colId xmlns:a16="http://schemas.microsoft.com/office/drawing/2014/main" val="1832776372"/>
                    </a:ext>
                  </a:extLst>
                </a:gridCol>
                <a:gridCol w="843545">
                  <a:extLst>
                    <a:ext uri="{9D8B030D-6E8A-4147-A177-3AD203B41FA5}">
                      <a16:colId xmlns:a16="http://schemas.microsoft.com/office/drawing/2014/main" val="953877526"/>
                    </a:ext>
                  </a:extLst>
                </a:gridCol>
                <a:gridCol w="816625">
                  <a:extLst>
                    <a:ext uri="{9D8B030D-6E8A-4147-A177-3AD203B41FA5}">
                      <a16:colId xmlns:a16="http://schemas.microsoft.com/office/drawing/2014/main" val="695862784"/>
                    </a:ext>
                  </a:extLst>
                </a:gridCol>
                <a:gridCol w="753807">
                  <a:extLst>
                    <a:ext uri="{9D8B030D-6E8A-4147-A177-3AD203B41FA5}">
                      <a16:colId xmlns:a16="http://schemas.microsoft.com/office/drawing/2014/main" val="3219925028"/>
                    </a:ext>
                  </a:extLst>
                </a:gridCol>
                <a:gridCol w="726886">
                  <a:extLst>
                    <a:ext uri="{9D8B030D-6E8A-4147-A177-3AD203B41FA5}">
                      <a16:colId xmlns:a16="http://schemas.microsoft.com/office/drawing/2014/main" val="2753101955"/>
                    </a:ext>
                  </a:extLst>
                </a:gridCol>
                <a:gridCol w="842100">
                  <a:extLst>
                    <a:ext uri="{9D8B030D-6E8A-4147-A177-3AD203B41FA5}">
                      <a16:colId xmlns:a16="http://schemas.microsoft.com/office/drawing/2014/main" val="3963176354"/>
                    </a:ext>
                  </a:extLst>
                </a:gridCol>
              </a:tblGrid>
              <a:tr h="260998">
                <a:tc>
                  <a:txBody>
                    <a:bodyPr/>
                    <a:lstStyle/>
                    <a:p>
                      <a:pPr algn="ctr" fontAlgn="ctr"/>
                      <a:r>
                        <a:rPr lang="en-US" sz="1200" b="1" i="0" u="none" strike="noStrike" dirty="0">
                          <a:solidFill>
                            <a:schemeClr val="bg1"/>
                          </a:solidFill>
                          <a:effectLst/>
                          <a:latin typeface="Calibri"/>
                        </a:rPr>
                        <a:t>Variables</a:t>
                      </a:r>
                    </a:p>
                  </a:txBody>
                  <a:tcPr marL="7620" marR="7620" marT="7620" marB="0" anchor="ctr"/>
                </a:tc>
                <a:tc>
                  <a:txBody>
                    <a:bodyPr/>
                    <a:lstStyle/>
                    <a:p>
                      <a:pPr algn="ctr" fontAlgn="ctr"/>
                      <a:r>
                        <a:rPr lang="en-US" sz="1200" b="1" i="0" u="none" strike="noStrike" dirty="0">
                          <a:solidFill>
                            <a:schemeClr val="bg1"/>
                          </a:solidFill>
                          <a:effectLst/>
                          <a:latin typeface="Calibri"/>
                        </a:rPr>
                        <a:t>Coef.</a:t>
                      </a:r>
                    </a:p>
                  </a:txBody>
                  <a:tcPr marL="7620" marR="7620" marT="7620" marB="0" anchor="ctr"/>
                </a:tc>
                <a:tc>
                  <a:txBody>
                    <a:bodyPr/>
                    <a:lstStyle/>
                    <a:p>
                      <a:pPr algn="ctr" fontAlgn="ctr"/>
                      <a:r>
                        <a:rPr lang="en-US" sz="1200" b="1" i="0" u="none" strike="noStrike" dirty="0" err="1">
                          <a:solidFill>
                            <a:schemeClr val="bg1"/>
                          </a:solidFill>
                          <a:effectLst/>
                          <a:latin typeface="Calibri"/>
                        </a:rPr>
                        <a:t>Std.Err</a:t>
                      </a:r>
                      <a:r>
                        <a:rPr lang="en-US" sz="1200" b="1" i="0" u="none" strike="noStrike" dirty="0">
                          <a:solidFill>
                            <a:schemeClr val="bg1"/>
                          </a:solidFill>
                          <a:effectLst/>
                          <a:latin typeface="Calibri"/>
                        </a:rPr>
                        <a:t>.</a:t>
                      </a:r>
                    </a:p>
                  </a:txBody>
                  <a:tcPr marL="7620" marR="7620" marT="7620" marB="0" anchor="ctr"/>
                </a:tc>
                <a:tc>
                  <a:txBody>
                    <a:bodyPr/>
                    <a:lstStyle/>
                    <a:p>
                      <a:pPr algn="ctr" fontAlgn="ctr"/>
                      <a:r>
                        <a:rPr lang="en-US" sz="1200" b="1" i="0" u="none" strike="noStrike" dirty="0">
                          <a:solidFill>
                            <a:schemeClr val="bg1"/>
                          </a:solidFill>
                          <a:effectLst/>
                          <a:latin typeface="Calibri"/>
                        </a:rPr>
                        <a:t>z</a:t>
                      </a:r>
                    </a:p>
                  </a:txBody>
                  <a:tcPr marL="7620" marR="7620" marT="7620" marB="0" anchor="ctr"/>
                </a:tc>
                <a:tc>
                  <a:txBody>
                    <a:bodyPr/>
                    <a:lstStyle/>
                    <a:p>
                      <a:pPr algn="ctr" fontAlgn="ctr"/>
                      <a:r>
                        <a:rPr lang="en-US" sz="1200" b="1" i="0" u="none" strike="noStrike" dirty="0">
                          <a:solidFill>
                            <a:schemeClr val="bg1"/>
                          </a:solidFill>
                          <a:effectLst/>
                          <a:latin typeface="Calibri"/>
                        </a:rPr>
                        <a:t>P&gt;|z|</a:t>
                      </a:r>
                    </a:p>
                  </a:txBody>
                  <a:tcPr marL="7620" marR="7620" marT="7620" marB="0" anchor="ctr"/>
                </a:tc>
                <a:tc>
                  <a:txBody>
                    <a:bodyPr/>
                    <a:lstStyle/>
                    <a:p>
                      <a:pPr algn="ctr" fontAlgn="ctr"/>
                      <a:r>
                        <a:rPr lang="en-US" sz="1200" b="1" i="0" u="none" strike="noStrike" dirty="0">
                          <a:solidFill>
                            <a:schemeClr val="bg1"/>
                          </a:solidFill>
                          <a:effectLst/>
                          <a:latin typeface="Calibri"/>
                        </a:rPr>
                        <a:t>[0.025</a:t>
                      </a:r>
                    </a:p>
                  </a:txBody>
                  <a:tcPr marL="7620" marR="7620" marT="7620" marB="0" anchor="ctr"/>
                </a:tc>
                <a:tc>
                  <a:txBody>
                    <a:bodyPr/>
                    <a:lstStyle/>
                    <a:p>
                      <a:pPr algn="ctr" fontAlgn="ctr"/>
                      <a:r>
                        <a:rPr lang="en-US" sz="1200" b="1" i="0" u="none" strike="noStrike" dirty="0">
                          <a:solidFill>
                            <a:schemeClr val="bg1"/>
                          </a:solidFill>
                          <a:effectLst/>
                          <a:latin typeface="Calibri"/>
                        </a:rPr>
                        <a:t>0.975]</a:t>
                      </a:r>
                    </a:p>
                  </a:txBody>
                  <a:tcPr marL="7620" marR="7620" marT="7620" marB="0" anchor="ctr"/>
                </a:tc>
                <a:extLst>
                  <a:ext uri="{0D108BD9-81ED-4DB2-BD59-A6C34878D82A}">
                    <a16:rowId xmlns:a16="http://schemas.microsoft.com/office/drawing/2014/main" val="3440346804"/>
                  </a:ext>
                </a:extLst>
              </a:tr>
              <a:tr h="260998">
                <a:tc>
                  <a:txBody>
                    <a:bodyPr/>
                    <a:lstStyle/>
                    <a:p>
                      <a:pPr algn="r" fontAlgn="ctr"/>
                      <a:r>
                        <a:rPr lang="en-US" sz="1100" b="0" i="0" u="none" strike="noStrike" dirty="0" err="1">
                          <a:solidFill>
                            <a:srgbClr val="000000"/>
                          </a:solidFill>
                          <a:effectLst/>
                          <a:latin typeface="Calibri"/>
                        </a:rPr>
                        <a:t>averageCredit</a:t>
                      </a:r>
                    </a:p>
                  </a:txBody>
                  <a:tcPr marL="7620" marR="7620" marT="7620" marB="0" anchor="ctr"/>
                </a:tc>
                <a:tc>
                  <a:txBody>
                    <a:bodyPr/>
                    <a:lstStyle/>
                    <a:p>
                      <a:pPr algn="r" fontAlgn="ctr"/>
                      <a:endParaRPr lang="en-US" sz="1100" b="0" i="0" u="none" strike="noStrike" dirty="0">
                        <a:solidFill>
                          <a:srgbClr val="000000"/>
                        </a:solidFill>
                        <a:effectLst/>
                        <a:latin typeface="Calibri"/>
                      </a:endParaRPr>
                    </a:p>
                  </a:txBody>
                  <a:tcPr marL="7620" marR="7620" marT="7620" marB="0" anchor="ctr"/>
                </a:tc>
                <a:tc>
                  <a:txBody>
                    <a:bodyPr/>
                    <a:lstStyle/>
                    <a:p>
                      <a:pPr algn="r" fontAlgn="ctr"/>
                      <a:endParaRPr lang="en-US" sz="1100" b="0" i="0" u="none" strike="noStrike" dirty="0">
                        <a:solidFill>
                          <a:srgbClr val="000000"/>
                        </a:solidFill>
                        <a:effectLst/>
                        <a:latin typeface="Calibri"/>
                      </a:endParaRPr>
                    </a:p>
                  </a:txBody>
                  <a:tcPr marL="7620" marR="7620" marT="7620" marB="0" anchor="ctr"/>
                </a:tc>
                <a:tc>
                  <a:txBody>
                    <a:bodyPr/>
                    <a:lstStyle/>
                    <a:p>
                      <a:pPr algn="r" fontAlgn="ctr"/>
                      <a:endParaRPr lang="en-US" sz="1100" b="0" i="0" u="none" strike="noStrike" dirty="0">
                        <a:solidFill>
                          <a:srgbClr val="000000"/>
                        </a:solidFill>
                        <a:effectLst/>
                        <a:latin typeface="Calibri"/>
                      </a:endParaRPr>
                    </a:p>
                  </a:txBody>
                  <a:tcPr marL="7620" marR="7620" marT="7620" marB="0" anchor="ctr"/>
                </a:tc>
                <a:tc>
                  <a:txBody>
                    <a:bodyPr/>
                    <a:lstStyle/>
                    <a:p>
                      <a:pPr algn="r" fontAlgn="ctr"/>
                      <a:endParaRPr lang="en-US" sz="1100" b="0" i="0" u="none" strike="noStrike" dirty="0">
                        <a:solidFill>
                          <a:srgbClr val="000000"/>
                        </a:solidFill>
                        <a:effectLst/>
                        <a:latin typeface="Calibri"/>
                      </a:endParaRPr>
                    </a:p>
                  </a:txBody>
                  <a:tcPr marL="7620" marR="7620" marT="7620" marB="0" anchor="ctr"/>
                </a:tc>
                <a:tc>
                  <a:txBody>
                    <a:bodyPr/>
                    <a:lstStyle/>
                    <a:p>
                      <a:pPr algn="r" fontAlgn="ctr"/>
                      <a:endParaRPr lang="en-US" sz="1100" b="0" i="0" u="none" strike="noStrike" dirty="0">
                        <a:solidFill>
                          <a:srgbClr val="000000"/>
                        </a:solidFill>
                        <a:effectLst/>
                        <a:latin typeface="Calibri"/>
                      </a:endParaRPr>
                    </a:p>
                  </a:txBody>
                  <a:tcPr marL="7620" marR="7620" marT="7620" marB="0" anchor="ctr"/>
                </a:tc>
                <a:tc>
                  <a:txBody>
                    <a:bodyPr/>
                    <a:lstStyle/>
                    <a:p>
                      <a:pPr algn="r" fontAlgn="ctr"/>
                      <a:endParaRPr lang="en-US" sz="1100" b="0" i="0" u="none" strike="noStrike" dirty="0">
                        <a:solidFill>
                          <a:srgbClr val="000000"/>
                        </a:solidFill>
                        <a:effectLst/>
                        <a:latin typeface="Calibri"/>
                      </a:endParaRPr>
                    </a:p>
                  </a:txBody>
                  <a:tcPr marL="7620" marR="7620" marT="7620" marB="0" anchor="ctr"/>
                </a:tc>
                <a:extLst>
                  <a:ext uri="{0D108BD9-81ED-4DB2-BD59-A6C34878D82A}">
                    <a16:rowId xmlns:a16="http://schemas.microsoft.com/office/drawing/2014/main" val="1973134830"/>
                  </a:ext>
                </a:extLst>
              </a:tr>
              <a:tr h="260998">
                <a:tc>
                  <a:txBody>
                    <a:bodyPr/>
                    <a:lstStyle/>
                    <a:p>
                      <a:pPr algn="r" fontAlgn="ctr"/>
                      <a:r>
                        <a:rPr lang="en-US" sz="1100" b="0" i="0" u="none" strike="noStrike" err="1">
                          <a:solidFill>
                            <a:srgbClr val="000000"/>
                          </a:solidFill>
                          <a:effectLst/>
                          <a:latin typeface="Calibri" panose="020F0502020204030204" pitchFamily="34" charset="0"/>
                        </a:rPr>
                        <a:t>Closing_balance</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US" sz="1100" b="0" i="0" u="none" strike="noStrike" dirty="0">
                          <a:solidFill>
                            <a:srgbClr val="000000"/>
                          </a:solidFill>
                          <a:effectLst/>
                          <a:latin typeface="Calibri"/>
                        </a:rPr>
                        <a:t>0.5405</a:t>
                      </a:r>
                    </a:p>
                  </a:txBody>
                  <a:tcPr marL="7620" marR="7620" marT="7620" marB="0" anchor="ctr"/>
                </a:tc>
                <a:tc>
                  <a:txBody>
                    <a:bodyPr/>
                    <a:lstStyle/>
                    <a:p>
                      <a:pPr algn="r" fontAlgn="ctr"/>
                      <a:r>
                        <a:rPr lang="en-US" sz="1100" b="0" i="0" u="none" strike="noStrike" dirty="0">
                          <a:solidFill>
                            <a:srgbClr val="000000"/>
                          </a:solidFill>
                          <a:effectLst/>
                          <a:latin typeface="Calibri"/>
                        </a:rPr>
                        <a:t>0.1494</a:t>
                      </a:r>
                    </a:p>
                  </a:txBody>
                  <a:tcPr marL="7620" marR="7620" marT="7620" marB="0" anchor="ctr"/>
                </a:tc>
                <a:tc>
                  <a:txBody>
                    <a:bodyPr/>
                    <a:lstStyle/>
                    <a:p>
                      <a:pPr algn="r" fontAlgn="ctr"/>
                      <a:r>
                        <a:rPr lang="en-US" sz="1100" b="0" i="0" u="none" strike="noStrike" dirty="0">
                          <a:solidFill>
                            <a:srgbClr val="000000"/>
                          </a:solidFill>
                          <a:effectLst/>
                          <a:latin typeface="Calibri"/>
                        </a:rPr>
                        <a:t>3.6176</a:t>
                      </a:r>
                    </a:p>
                  </a:txBody>
                  <a:tcPr marL="7620" marR="7620" marT="7620" marB="0" anchor="ctr"/>
                </a:tc>
                <a:tc>
                  <a:txBody>
                    <a:bodyPr/>
                    <a:lstStyle/>
                    <a:p>
                      <a:pPr algn="r" fontAlgn="ctr"/>
                      <a:r>
                        <a:rPr lang="en-US" sz="1100" b="0" i="0" u="none" strike="noStrike" dirty="0">
                          <a:solidFill>
                            <a:srgbClr val="000000"/>
                          </a:solidFill>
                          <a:effectLst/>
                          <a:latin typeface="Calibri"/>
                        </a:rPr>
                        <a:t>0.0003</a:t>
                      </a:r>
                    </a:p>
                  </a:txBody>
                  <a:tcPr marL="7620" marR="7620" marT="7620" marB="0" anchor="ctr"/>
                </a:tc>
                <a:tc>
                  <a:txBody>
                    <a:bodyPr/>
                    <a:lstStyle/>
                    <a:p>
                      <a:pPr algn="r" fontAlgn="ctr"/>
                      <a:r>
                        <a:rPr lang="en-US" sz="1100" b="0" i="0" u="none" strike="noStrike" dirty="0">
                          <a:solidFill>
                            <a:srgbClr val="000000"/>
                          </a:solidFill>
                          <a:effectLst/>
                          <a:latin typeface="Calibri"/>
                        </a:rPr>
                        <a:t>0.2477</a:t>
                      </a:r>
                    </a:p>
                  </a:txBody>
                  <a:tcPr marL="7620" marR="7620" marT="7620" marB="0" anchor="ctr"/>
                </a:tc>
                <a:tc>
                  <a:txBody>
                    <a:bodyPr/>
                    <a:lstStyle/>
                    <a:p>
                      <a:pPr algn="r" fontAlgn="ctr"/>
                      <a:r>
                        <a:rPr lang="en-US" sz="1100" b="0" i="0" u="none" strike="noStrike" dirty="0">
                          <a:solidFill>
                            <a:srgbClr val="000000"/>
                          </a:solidFill>
                          <a:effectLst/>
                          <a:latin typeface="Calibri"/>
                        </a:rPr>
                        <a:t>0.8333</a:t>
                      </a:r>
                    </a:p>
                  </a:txBody>
                  <a:tcPr marL="7620" marR="7620" marT="7620" marB="0" anchor="ctr"/>
                </a:tc>
                <a:extLst>
                  <a:ext uri="{0D108BD9-81ED-4DB2-BD59-A6C34878D82A}">
                    <a16:rowId xmlns:a16="http://schemas.microsoft.com/office/drawing/2014/main" val="1332222612"/>
                  </a:ext>
                </a:extLst>
              </a:tr>
              <a:tr h="260998">
                <a:tc>
                  <a:txBody>
                    <a:bodyPr/>
                    <a:lstStyle/>
                    <a:p>
                      <a:pPr algn="r" fontAlgn="ctr"/>
                      <a:r>
                        <a:rPr lang="en-US" sz="1100" b="0" i="0" u="none" strike="noStrike" dirty="0" err="1">
                          <a:solidFill>
                            <a:srgbClr val="000000"/>
                          </a:solidFill>
                          <a:effectLst/>
                          <a:latin typeface="Calibri"/>
                        </a:rPr>
                        <a:t>avDebitAmount</a:t>
                      </a:r>
                    </a:p>
                  </a:txBody>
                  <a:tcPr marL="7620" marR="7620" marT="7620" marB="0" anchor="ctr"/>
                </a:tc>
                <a:tc>
                  <a:txBody>
                    <a:bodyPr/>
                    <a:lstStyle/>
                    <a:p>
                      <a:pPr algn="r" fontAlgn="ctr"/>
                      <a:r>
                        <a:rPr lang="en-US" sz="1100" b="0" i="0" u="none" strike="noStrike" dirty="0">
                          <a:solidFill>
                            <a:srgbClr val="000000"/>
                          </a:solidFill>
                          <a:effectLst/>
                          <a:latin typeface="Calibri"/>
                        </a:rPr>
                        <a:t>0.6829</a:t>
                      </a:r>
                    </a:p>
                  </a:txBody>
                  <a:tcPr marL="7620" marR="7620" marT="7620" marB="0" anchor="ctr"/>
                </a:tc>
                <a:tc>
                  <a:txBody>
                    <a:bodyPr/>
                    <a:lstStyle/>
                    <a:p>
                      <a:pPr algn="r" fontAlgn="ctr"/>
                      <a:r>
                        <a:rPr lang="en-US" sz="1100" b="0" i="0" u="none" strike="noStrike" dirty="0">
                          <a:solidFill>
                            <a:srgbClr val="000000"/>
                          </a:solidFill>
                          <a:effectLst/>
                          <a:latin typeface="Calibri"/>
                        </a:rPr>
                        <a:t>0.1139</a:t>
                      </a:r>
                    </a:p>
                  </a:txBody>
                  <a:tcPr marL="7620" marR="7620" marT="7620" marB="0" anchor="ctr"/>
                </a:tc>
                <a:tc>
                  <a:txBody>
                    <a:bodyPr/>
                    <a:lstStyle/>
                    <a:p>
                      <a:pPr algn="r" fontAlgn="ctr"/>
                      <a:r>
                        <a:rPr lang="en-US" sz="1100" b="0" i="0" u="none" strike="noStrike" dirty="0">
                          <a:solidFill>
                            <a:srgbClr val="000000"/>
                          </a:solidFill>
                          <a:effectLst/>
                          <a:latin typeface="Calibri"/>
                        </a:rPr>
                        <a:t>5.9974</a:t>
                      </a:r>
                    </a:p>
                  </a:txBody>
                  <a:tcPr marL="7620" marR="7620" marT="7620" marB="0" anchor="ctr"/>
                </a:tc>
                <a:tc>
                  <a:txBody>
                    <a:bodyPr/>
                    <a:lstStyle/>
                    <a:p>
                      <a:pPr algn="r" fontAlgn="ctr"/>
                      <a:r>
                        <a:rPr lang="en-US" sz="1100" b="0" i="0" u="none" strike="noStrike" dirty="0">
                          <a:solidFill>
                            <a:srgbClr val="000000"/>
                          </a:solidFill>
                          <a:effectLst/>
                          <a:latin typeface="Calibri"/>
                        </a:rPr>
                        <a:t>0</a:t>
                      </a:r>
                    </a:p>
                  </a:txBody>
                  <a:tcPr marL="7620" marR="7620" marT="7620" marB="0" anchor="ctr"/>
                </a:tc>
                <a:tc>
                  <a:txBody>
                    <a:bodyPr/>
                    <a:lstStyle/>
                    <a:p>
                      <a:pPr algn="r" fontAlgn="ctr"/>
                      <a:r>
                        <a:rPr lang="en-US" sz="1100" b="0" i="0" u="none" strike="noStrike" dirty="0">
                          <a:solidFill>
                            <a:srgbClr val="000000"/>
                          </a:solidFill>
                          <a:effectLst/>
                          <a:latin typeface="Calibri"/>
                        </a:rPr>
                        <a:t>0.4597</a:t>
                      </a:r>
                    </a:p>
                  </a:txBody>
                  <a:tcPr marL="7620" marR="7620" marT="7620" marB="0" anchor="ctr"/>
                </a:tc>
                <a:tc>
                  <a:txBody>
                    <a:bodyPr/>
                    <a:lstStyle/>
                    <a:p>
                      <a:pPr algn="r" fontAlgn="ctr"/>
                      <a:r>
                        <a:rPr lang="en-US" sz="1100" b="0" i="0" u="none" strike="noStrike" dirty="0">
                          <a:solidFill>
                            <a:srgbClr val="000000"/>
                          </a:solidFill>
                          <a:effectLst/>
                          <a:latin typeface="Calibri"/>
                        </a:rPr>
                        <a:t>0.9061</a:t>
                      </a:r>
                    </a:p>
                  </a:txBody>
                  <a:tcPr marL="7620" marR="7620" marT="7620" marB="0" anchor="ctr"/>
                </a:tc>
                <a:extLst>
                  <a:ext uri="{0D108BD9-81ED-4DB2-BD59-A6C34878D82A}">
                    <a16:rowId xmlns:a16="http://schemas.microsoft.com/office/drawing/2014/main" val="1819103270"/>
                  </a:ext>
                </a:extLst>
              </a:tr>
              <a:tr h="260998">
                <a:tc>
                  <a:txBody>
                    <a:bodyPr/>
                    <a:lstStyle/>
                    <a:p>
                      <a:pPr algn="r" fontAlgn="ctr"/>
                      <a:r>
                        <a:rPr lang="en-US" sz="1100" b="0" i="0" u="none" strike="noStrike" err="1">
                          <a:solidFill>
                            <a:srgbClr val="000000"/>
                          </a:solidFill>
                          <a:effectLst/>
                          <a:latin typeface="Calibri" panose="020F0502020204030204" pitchFamily="34" charset="0"/>
                        </a:rPr>
                        <a:t>minimumCredit</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US" sz="1100" b="0" i="0" u="none" strike="noStrike" dirty="0">
                          <a:solidFill>
                            <a:srgbClr val="000000"/>
                          </a:solidFill>
                          <a:effectLst/>
                          <a:latin typeface="Calibri"/>
                        </a:rPr>
                        <a:t>0.6638</a:t>
                      </a:r>
                    </a:p>
                  </a:txBody>
                  <a:tcPr marL="7620" marR="7620" marT="7620" marB="0" anchor="ctr"/>
                </a:tc>
                <a:tc>
                  <a:txBody>
                    <a:bodyPr/>
                    <a:lstStyle/>
                    <a:p>
                      <a:pPr algn="r" fontAlgn="ctr"/>
                      <a:r>
                        <a:rPr lang="en-US" sz="1100" b="0" i="0" u="none" strike="noStrike" dirty="0">
                          <a:solidFill>
                            <a:srgbClr val="000000"/>
                          </a:solidFill>
                          <a:effectLst/>
                          <a:latin typeface="Calibri"/>
                        </a:rPr>
                        <a:t>0.1463</a:t>
                      </a:r>
                    </a:p>
                  </a:txBody>
                  <a:tcPr marL="7620" marR="7620" marT="7620" marB="0" anchor="ctr"/>
                </a:tc>
                <a:tc>
                  <a:txBody>
                    <a:bodyPr/>
                    <a:lstStyle/>
                    <a:p>
                      <a:pPr algn="r" fontAlgn="ctr"/>
                      <a:r>
                        <a:rPr lang="en-US" sz="1100" b="0" i="0" u="none" strike="noStrike" dirty="0">
                          <a:solidFill>
                            <a:srgbClr val="000000"/>
                          </a:solidFill>
                          <a:effectLst/>
                          <a:latin typeface="Calibri"/>
                        </a:rPr>
                        <a:t>4.5366</a:t>
                      </a:r>
                    </a:p>
                  </a:txBody>
                  <a:tcPr marL="7620" marR="7620" marT="7620" marB="0" anchor="ctr"/>
                </a:tc>
                <a:tc>
                  <a:txBody>
                    <a:bodyPr/>
                    <a:lstStyle/>
                    <a:p>
                      <a:pPr algn="r" fontAlgn="ctr"/>
                      <a:r>
                        <a:rPr lang="en-US" sz="1100" b="0" i="0" u="none" strike="noStrike" dirty="0">
                          <a:solidFill>
                            <a:srgbClr val="000000"/>
                          </a:solidFill>
                          <a:effectLst/>
                          <a:latin typeface="Calibri"/>
                        </a:rPr>
                        <a:t>0</a:t>
                      </a:r>
                    </a:p>
                  </a:txBody>
                  <a:tcPr marL="7620" marR="7620" marT="7620" marB="0" anchor="ctr"/>
                </a:tc>
                <a:tc>
                  <a:txBody>
                    <a:bodyPr/>
                    <a:lstStyle/>
                    <a:p>
                      <a:pPr algn="r" fontAlgn="ctr"/>
                      <a:r>
                        <a:rPr lang="en-US" sz="1100" b="0" i="0" u="none" strike="noStrike" dirty="0">
                          <a:solidFill>
                            <a:srgbClr val="000000"/>
                          </a:solidFill>
                          <a:effectLst/>
                          <a:latin typeface="Calibri"/>
                        </a:rPr>
                        <a:t>0.377</a:t>
                      </a:r>
                    </a:p>
                  </a:txBody>
                  <a:tcPr marL="7620" marR="7620" marT="7620" marB="0" anchor="ctr"/>
                </a:tc>
                <a:tc>
                  <a:txBody>
                    <a:bodyPr/>
                    <a:lstStyle/>
                    <a:p>
                      <a:pPr algn="r" fontAlgn="ctr"/>
                      <a:r>
                        <a:rPr lang="en-US" sz="1100" b="0" i="0" u="none" strike="noStrike" dirty="0">
                          <a:solidFill>
                            <a:srgbClr val="000000"/>
                          </a:solidFill>
                          <a:effectLst/>
                          <a:latin typeface="Calibri"/>
                        </a:rPr>
                        <a:t>0.9506</a:t>
                      </a:r>
                    </a:p>
                  </a:txBody>
                  <a:tcPr marL="7620" marR="7620" marT="7620" marB="0" anchor="ctr"/>
                </a:tc>
                <a:extLst>
                  <a:ext uri="{0D108BD9-81ED-4DB2-BD59-A6C34878D82A}">
                    <a16:rowId xmlns:a16="http://schemas.microsoft.com/office/drawing/2014/main" val="2672306141"/>
                  </a:ext>
                </a:extLst>
              </a:tr>
              <a:tr h="260998">
                <a:tc>
                  <a:txBody>
                    <a:bodyPr/>
                    <a:lstStyle/>
                    <a:p>
                      <a:pPr algn="r" fontAlgn="ctr"/>
                      <a:r>
                        <a:rPr lang="en-US" sz="1100" b="0" i="0" u="none" strike="noStrike" dirty="0">
                          <a:solidFill>
                            <a:srgbClr val="000000"/>
                          </a:solidFill>
                          <a:effectLst/>
                          <a:latin typeface="Calibri"/>
                        </a:rPr>
                        <a:t>Tv_freq_4</a:t>
                      </a:r>
                    </a:p>
                  </a:txBody>
                  <a:tcPr marL="7620" marR="7620" marT="7620" marB="0" anchor="ctr"/>
                </a:tc>
                <a:tc>
                  <a:txBody>
                    <a:bodyPr/>
                    <a:lstStyle/>
                    <a:p>
                      <a:pPr algn="r" fontAlgn="ctr"/>
                      <a:r>
                        <a:rPr lang="en-US" sz="1100" b="0" i="0" u="none" strike="noStrike" dirty="0">
                          <a:solidFill>
                            <a:srgbClr val="000000"/>
                          </a:solidFill>
                          <a:effectLst/>
                          <a:latin typeface="Calibri"/>
                        </a:rPr>
                        <a:t>0.6288</a:t>
                      </a:r>
                    </a:p>
                  </a:txBody>
                  <a:tcPr marL="7620" marR="7620" marT="7620" marB="0" anchor="ctr"/>
                </a:tc>
                <a:tc>
                  <a:txBody>
                    <a:bodyPr/>
                    <a:lstStyle/>
                    <a:p>
                      <a:pPr algn="r" fontAlgn="ctr"/>
                      <a:r>
                        <a:rPr lang="en-US" sz="1100" b="0" i="0" u="none" strike="noStrike" dirty="0">
                          <a:solidFill>
                            <a:srgbClr val="000000"/>
                          </a:solidFill>
                          <a:effectLst/>
                          <a:latin typeface="Calibri"/>
                        </a:rPr>
                        <a:t>0.1422</a:t>
                      </a:r>
                    </a:p>
                  </a:txBody>
                  <a:tcPr marL="7620" marR="7620" marT="7620" marB="0" anchor="ctr"/>
                </a:tc>
                <a:tc>
                  <a:txBody>
                    <a:bodyPr/>
                    <a:lstStyle/>
                    <a:p>
                      <a:pPr algn="r" fontAlgn="ctr"/>
                      <a:r>
                        <a:rPr lang="en-US" sz="1100" b="0" i="0" u="none" strike="noStrike" dirty="0">
                          <a:solidFill>
                            <a:srgbClr val="000000"/>
                          </a:solidFill>
                          <a:effectLst/>
                          <a:latin typeface="Calibri"/>
                        </a:rPr>
                        <a:t>4.4211</a:t>
                      </a:r>
                    </a:p>
                  </a:txBody>
                  <a:tcPr marL="7620" marR="7620" marT="7620" marB="0" anchor="ctr"/>
                </a:tc>
                <a:tc>
                  <a:txBody>
                    <a:bodyPr/>
                    <a:lstStyle/>
                    <a:p>
                      <a:pPr algn="r" fontAlgn="ctr"/>
                      <a:r>
                        <a:rPr lang="en-US" sz="1100" b="0" i="0" u="none" strike="noStrike" dirty="0">
                          <a:solidFill>
                            <a:srgbClr val="000000"/>
                          </a:solidFill>
                          <a:effectLst/>
                          <a:latin typeface="Calibri"/>
                        </a:rPr>
                        <a:t>0</a:t>
                      </a:r>
                    </a:p>
                  </a:txBody>
                  <a:tcPr marL="7620" marR="7620" marT="7620" marB="0" anchor="ctr"/>
                </a:tc>
                <a:tc>
                  <a:txBody>
                    <a:bodyPr/>
                    <a:lstStyle/>
                    <a:p>
                      <a:pPr algn="r" fontAlgn="ctr"/>
                      <a:r>
                        <a:rPr lang="en-US" sz="1100" b="0" i="0" u="none" strike="noStrike" dirty="0">
                          <a:solidFill>
                            <a:srgbClr val="000000"/>
                          </a:solidFill>
                          <a:effectLst/>
                          <a:latin typeface="Calibri"/>
                        </a:rPr>
                        <a:t>0.3501</a:t>
                      </a:r>
                    </a:p>
                  </a:txBody>
                  <a:tcPr marL="7620" marR="7620" marT="7620" marB="0" anchor="ctr"/>
                </a:tc>
                <a:tc>
                  <a:txBody>
                    <a:bodyPr/>
                    <a:lstStyle/>
                    <a:p>
                      <a:pPr algn="r" fontAlgn="ctr"/>
                      <a:r>
                        <a:rPr lang="en-US" sz="1100" b="0" i="0" u="none" strike="noStrike" dirty="0">
                          <a:solidFill>
                            <a:srgbClr val="000000"/>
                          </a:solidFill>
                          <a:effectLst/>
                          <a:latin typeface="Calibri"/>
                        </a:rPr>
                        <a:t>0.9076</a:t>
                      </a:r>
                    </a:p>
                  </a:txBody>
                  <a:tcPr marL="7620" marR="7620" marT="7620" marB="0" anchor="ctr"/>
                </a:tc>
                <a:extLst>
                  <a:ext uri="{0D108BD9-81ED-4DB2-BD59-A6C34878D82A}">
                    <a16:rowId xmlns:a16="http://schemas.microsoft.com/office/drawing/2014/main" val="4142424051"/>
                  </a:ext>
                </a:extLst>
              </a:tr>
              <a:tr h="260998">
                <a:tc>
                  <a:txBody>
                    <a:bodyPr/>
                    <a:lstStyle/>
                    <a:p>
                      <a:pPr algn="r" fontAlgn="ctr"/>
                      <a:r>
                        <a:rPr lang="en-US" sz="1100" b="0" i="0" u="none" strike="noStrike" err="1">
                          <a:solidFill>
                            <a:srgbClr val="000000"/>
                          </a:solidFill>
                          <a:effectLst/>
                          <a:latin typeface="Calibri" panose="020F0502020204030204" pitchFamily="34" charset="0"/>
                        </a:rPr>
                        <a:t>EmployerLGA_Age</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US" sz="1100" b="0" i="0" u="none" strike="noStrike" dirty="0">
                          <a:solidFill>
                            <a:srgbClr val="000000"/>
                          </a:solidFill>
                          <a:effectLst/>
                          <a:latin typeface="Calibri"/>
                        </a:rPr>
                        <a:t>0.5595</a:t>
                      </a:r>
                    </a:p>
                  </a:txBody>
                  <a:tcPr marL="7620" marR="7620" marT="7620" marB="0" anchor="ctr"/>
                </a:tc>
                <a:tc>
                  <a:txBody>
                    <a:bodyPr/>
                    <a:lstStyle/>
                    <a:p>
                      <a:pPr algn="r" fontAlgn="ctr"/>
                      <a:r>
                        <a:rPr lang="en-US" sz="1100" b="0" i="0" u="none" strike="noStrike" dirty="0">
                          <a:solidFill>
                            <a:srgbClr val="000000"/>
                          </a:solidFill>
                          <a:effectLst/>
                          <a:latin typeface="Calibri"/>
                        </a:rPr>
                        <a:t>0.1057</a:t>
                      </a:r>
                    </a:p>
                  </a:txBody>
                  <a:tcPr marL="7620" marR="7620" marT="7620" marB="0" anchor="ctr"/>
                </a:tc>
                <a:tc>
                  <a:txBody>
                    <a:bodyPr/>
                    <a:lstStyle/>
                    <a:p>
                      <a:pPr algn="r" fontAlgn="ctr"/>
                      <a:r>
                        <a:rPr lang="en-US" sz="1100" b="0" i="0" u="none" strike="noStrike" dirty="0">
                          <a:solidFill>
                            <a:srgbClr val="000000"/>
                          </a:solidFill>
                          <a:effectLst/>
                          <a:latin typeface="Calibri"/>
                        </a:rPr>
                        <a:t>5.2943</a:t>
                      </a:r>
                    </a:p>
                  </a:txBody>
                  <a:tcPr marL="7620" marR="7620" marT="7620" marB="0" anchor="ctr"/>
                </a:tc>
                <a:tc>
                  <a:txBody>
                    <a:bodyPr/>
                    <a:lstStyle/>
                    <a:p>
                      <a:pPr algn="r" fontAlgn="ctr"/>
                      <a:r>
                        <a:rPr lang="en-US" sz="1100" b="0" i="0" u="none" strike="noStrike" dirty="0">
                          <a:solidFill>
                            <a:srgbClr val="000000"/>
                          </a:solidFill>
                          <a:effectLst/>
                          <a:latin typeface="Calibri"/>
                        </a:rPr>
                        <a:t>0</a:t>
                      </a:r>
                    </a:p>
                  </a:txBody>
                  <a:tcPr marL="7620" marR="7620" marT="7620" marB="0" anchor="ctr"/>
                </a:tc>
                <a:tc>
                  <a:txBody>
                    <a:bodyPr/>
                    <a:lstStyle/>
                    <a:p>
                      <a:pPr algn="r" fontAlgn="ctr"/>
                      <a:r>
                        <a:rPr lang="en-US" sz="1100" b="0" i="0" u="none" strike="noStrike" dirty="0">
                          <a:solidFill>
                            <a:srgbClr val="000000"/>
                          </a:solidFill>
                          <a:effectLst/>
                          <a:latin typeface="Calibri"/>
                        </a:rPr>
                        <a:t>0.3524</a:t>
                      </a:r>
                    </a:p>
                  </a:txBody>
                  <a:tcPr marL="7620" marR="7620" marT="7620" marB="0" anchor="ctr"/>
                </a:tc>
                <a:tc>
                  <a:txBody>
                    <a:bodyPr/>
                    <a:lstStyle/>
                    <a:p>
                      <a:pPr algn="r" fontAlgn="ctr"/>
                      <a:r>
                        <a:rPr lang="en-US" sz="1100" b="0" i="0" u="none" strike="noStrike" dirty="0">
                          <a:solidFill>
                            <a:srgbClr val="000000"/>
                          </a:solidFill>
                          <a:effectLst/>
                          <a:latin typeface="Calibri"/>
                        </a:rPr>
                        <a:t>0.7666</a:t>
                      </a:r>
                    </a:p>
                  </a:txBody>
                  <a:tcPr marL="7620" marR="7620" marT="7620" marB="0" anchor="ctr"/>
                </a:tc>
                <a:extLst>
                  <a:ext uri="{0D108BD9-81ED-4DB2-BD59-A6C34878D82A}">
                    <a16:rowId xmlns:a16="http://schemas.microsoft.com/office/drawing/2014/main" val="1859014904"/>
                  </a:ext>
                </a:extLst>
              </a:tr>
              <a:tr h="260998">
                <a:tc>
                  <a:txBody>
                    <a:bodyPr/>
                    <a:lstStyle/>
                    <a:p>
                      <a:pPr algn="r" fontAlgn="ctr"/>
                      <a:r>
                        <a:rPr lang="en-US" sz="1100" b="0" i="0" u="none" strike="noStrike" err="1">
                          <a:solidFill>
                            <a:srgbClr val="000000"/>
                          </a:solidFill>
                          <a:effectLst/>
                          <a:latin typeface="Calibri" panose="020F0502020204030204" pitchFamily="34" charset="0"/>
                        </a:rPr>
                        <a:t>total_cash_flow</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US" sz="1100" b="0" i="0" u="none" strike="noStrike" dirty="0">
                          <a:solidFill>
                            <a:srgbClr val="000000"/>
                          </a:solidFill>
                          <a:effectLst/>
                          <a:latin typeface="Calibri"/>
                        </a:rPr>
                        <a:t>0.4139</a:t>
                      </a:r>
                    </a:p>
                  </a:txBody>
                  <a:tcPr marL="7620" marR="7620" marT="7620" marB="0" anchor="ctr"/>
                </a:tc>
                <a:tc>
                  <a:txBody>
                    <a:bodyPr/>
                    <a:lstStyle/>
                    <a:p>
                      <a:pPr algn="r" fontAlgn="ctr"/>
                      <a:r>
                        <a:rPr lang="en-US" sz="1100" b="0" i="0" u="none" strike="noStrike" dirty="0">
                          <a:solidFill>
                            <a:srgbClr val="000000"/>
                          </a:solidFill>
                          <a:effectLst/>
                          <a:latin typeface="Calibri"/>
                        </a:rPr>
                        <a:t>0.1372</a:t>
                      </a:r>
                    </a:p>
                  </a:txBody>
                  <a:tcPr marL="7620" marR="7620" marT="7620" marB="0" anchor="ctr"/>
                </a:tc>
                <a:tc>
                  <a:txBody>
                    <a:bodyPr/>
                    <a:lstStyle/>
                    <a:p>
                      <a:pPr algn="r" fontAlgn="ctr"/>
                      <a:r>
                        <a:rPr lang="en-US" sz="1100" b="0" i="0" u="none" strike="noStrike" dirty="0">
                          <a:solidFill>
                            <a:srgbClr val="000000"/>
                          </a:solidFill>
                          <a:effectLst/>
                          <a:latin typeface="Calibri"/>
                        </a:rPr>
                        <a:t>3.0158</a:t>
                      </a:r>
                    </a:p>
                  </a:txBody>
                  <a:tcPr marL="7620" marR="7620" marT="7620" marB="0" anchor="ctr"/>
                </a:tc>
                <a:tc>
                  <a:txBody>
                    <a:bodyPr/>
                    <a:lstStyle/>
                    <a:p>
                      <a:pPr algn="r" fontAlgn="ctr"/>
                      <a:r>
                        <a:rPr lang="en-US" sz="1100" b="0" i="0" u="none" strike="noStrike" dirty="0">
                          <a:solidFill>
                            <a:srgbClr val="000000"/>
                          </a:solidFill>
                          <a:effectLst/>
                          <a:latin typeface="Calibri"/>
                        </a:rPr>
                        <a:t>0.0026</a:t>
                      </a:r>
                    </a:p>
                  </a:txBody>
                  <a:tcPr marL="7620" marR="7620" marT="7620" marB="0" anchor="ctr"/>
                </a:tc>
                <a:tc>
                  <a:txBody>
                    <a:bodyPr/>
                    <a:lstStyle/>
                    <a:p>
                      <a:pPr algn="r" fontAlgn="ctr"/>
                      <a:r>
                        <a:rPr lang="en-US" sz="1100" b="0" i="0" u="none" strike="noStrike" dirty="0">
                          <a:solidFill>
                            <a:srgbClr val="000000"/>
                          </a:solidFill>
                          <a:effectLst/>
                          <a:latin typeface="Calibri"/>
                        </a:rPr>
                        <a:t>0.1449</a:t>
                      </a:r>
                    </a:p>
                  </a:txBody>
                  <a:tcPr marL="7620" marR="7620" marT="7620" marB="0" anchor="ctr"/>
                </a:tc>
                <a:tc>
                  <a:txBody>
                    <a:bodyPr/>
                    <a:lstStyle/>
                    <a:p>
                      <a:pPr algn="r" fontAlgn="ctr"/>
                      <a:r>
                        <a:rPr lang="en-US" sz="1100" b="0" i="0" u="none" strike="noStrike" dirty="0">
                          <a:solidFill>
                            <a:srgbClr val="000000"/>
                          </a:solidFill>
                          <a:effectLst/>
                          <a:latin typeface="Calibri"/>
                        </a:rPr>
                        <a:t>0.6829</a:t>
                      </a:r>
                    </a:p>
                  </a:txBody>
                  <a:tcPr marL="7620" marR="7620" marT="7620" marB="0" anchor="ctr"/>
                </a:tc>
                <a:extLst>
                  <a:ext uri="{0D108BD9-81ED-4DB2-BD59-A6C34878D82A}">
                    <a16:rowId xmlns:a16="http://schemas.microsoft.com/office/drawing/2014/main" val="2598672659"/>
                  </a:ext>
                </a:extLst>
              </a:tr>
              <a:tr h="260998">
                <a:tc>
                  <a:txBody>
                    <a:bodyPr/>
                    <a:lstStyle/>
                    <a:p>
                      <a:pPr algn="r" fontAlgn="ctr"/>
                      <a:r>
                        <a:rPr lang="en-US" sz="1100" b="0" i="0" u="none" strike="noStrike" dirty="0">
                          <a:solidFill>
                            <a:srgbClr val="000000"/>
                          </a:solidFill>
                          <a:effectLst/>
                          <a:latin typeface="Calibri"/>
                        </a:rPr>
                        <a:t>monthly_cash_flow_1</a:t>
                      </a:r>
                    </a:p>
                  </a:txBody>
                  <a:tcPr marL="7620" marR="7620" marT="7620" marB="0" anchor="ctr"/>
                </a:tc>
                <a:tc>
                  <a:txBody>
                    <a:bodyPr/>
                    <a:lstStyle/>
                    <a:p>
                      <a:pPr algn="r" fontAlgn="ctr"/>
                      <a:r>
                        <a:rPr lang="en-US" sz="1100" b="0" i="0" u="none" strike="noStrike" dirty="0">
                          <a:solidFill>
                            <a:srgbClr val="000000"/>
                          </a:solidFill>
                          <a:effectLst/>
                          <a:latin typeface="Calibri"/>
                        </a:rPr>
                        <a:t>0.4986</a:t>
                      </a:r>
                    </a:p>
                  </a:txBody>
                  <a:tcPr marL="7620" marR="7620" marT="7620" marB="0" anchor="ctr"/>
                </a:tc>
                <a:tc>
                  <a:txBody>
                    <a:bodyPr/>
                    <a:lstStyle/>
                    <a:p>
                      <a:pPr algn="r" fontAlgn="ctr"/>
                      <a:r>
                        <a:rPr lang="en-US" sz="1100" b="0" i="0" u="none" strike="noStrike" dirty="0">
                          <a:solidFill>
                            <a:srgbClr val="000000"/>
                          </a:solidFill>
                          <a:effectLst/>
                          <a:latin typeface="Calibri"/>
                        </a:rPr>
                        <a:t>0.135</a:t>
                      </a:r>
                    </a:p>
                  </a:txBody>
                  <a:tcPr marL="7620" marR="7620" marT="7620" marB="0" anchor="ctr"/>
                </a:tc>
                <a:tc>
                  <a:txBody>
                    <a:bodyPr/>
                    <a:lstStyle/>
                    <a:p>
                      <a:pPr algn="r" fontAlgn="ctr"/>
                      <a:r>
                        <a:rPr lang="en-US" sz="1100" b="0" i="0" u="none" strike="noStrike" dirty="0">
                          <a:solidFill>
                            <a:srgbClr val="000000"/>
                          </a:solidFill>
                          <a:effectLst/>
                          <a:latin typeface="Calibri"/>
                        </a:rPr>
                        <a:t>3.6941</a:t>
                      </a:r>
                    </a:p>
                  </a:txBody>
                  <a:tcPr marL="7620" marR="7620" marT="7620" marB="0" anchor="ctr"/>
                </a:tc>
                <a:tc>
                  <a:txBody>
                    <a:bodyPr/>
                    <a:lstStyle/>
                    <a:p>
                      <a:pPr algn="r" fontAlgn="ctr"/>
                      <a:r>
                        <a:rPr lang="en-US" sz="1100" b="0" i="0" u="none" strike="noStrike" dirty="0">
                          <a:solidFill>
                            <a:srgbClr val="000000"/>
                          </a:solidFill>
                          <a:effectLst/>
                          <a:latin typeface="Calibri"/>
                        </a:rPr>
                        <a:t>0.0002</a:t>
                      </a:r>
                    </a:p>
                  </a:txBody>
                  <a:tcPr marL="7620" marR="7620" marT="7620" marB="0" anchor="ctr"/>
                </a:tc>
                <a:tc>
                  <a:txBody>
                    <a:bodyPr/>
                    <a:lstStyle/>
                    <a:p>
                      <a:pPr algn="r" fontAlgn="ctr"/>
                      <a:r>
                        <a:rPr lang="en-US" sz="1100" b="0" i="0" u="none" strike="noStrike" dirty="0">
                          <a:solidFill>
                            <a:srgbClr val="000000"/>
                          </a:solidFill>
                          <a:effectLst/>
                          <a:latin typeface="Calibri"/>
                        </a:rPr>
                        <a:t>0.2341</a:t>
                      </a:r>
                    </a:p>
                  </a:txBody>
                  <a:tcPr marL="7620" marR="7620" marT="7620" marB="0" anchor="ctr"/>
                </a:tc>
                <a:tc>
                  <a:txBody>
                    <a:bodyPr/>
                    <a:lstStyle/>
                    <a:p>
                      <a:pPr algn="r" fontAlgn="ctr"/>
                      <a:r>
                        <a:rPr lang="en-US" sz="1100" b="0" i="0" u="none" strike="noStrike" dirty="0">
                          <a:solidFill>
                            <a:srgbClr val="000000"/>
                          </a:solidFill>
                          <a:effectLst/>
                          <a:latin typeface="Calibri"/>
                        </a:rPr>
                        <a:t>0.7632</a:t>
                      </a:r>
                    </a:p>
                  </a:txBody>
                  <a:tcPr marL="7620" marR="7620" marT="7620" marB="0" anchor="ctr"/>
                </a:tc>
                <a:extLst>
                  <a:ext uri="{0D108BD9-81ED-4DB2-BD59-A6C34878D82A}">
                    <a16:rowId xmlns:a16="http://schemas.microsoft.com/office/drawing/2014/main" val="2974076715"/>
                  </a:ext>
                </a:extLst>
              </a:tr>
              <a:tr h="325339">
                <a:tc>
                  <a:txBody>
                    <a:bodyPr/>
                    <a:lstStyle/>
                    <a:p>
                      <a:pPr algn="r" fontAlgn="b"/>
                      <a:r>
                        <a:rPr lang="en-US" sz="1100" b="0" i="0" u="none" strike="noStrike" err="1">
                          <a:solidFill>
                            <a:srgbClr val="000000"/>
                          </a:solidFill>
                          <a:effectLst/>
                          <a:latin typeface="Calibri" panose="020F0502020204030204" pitchFamily="34" charset="0"/>
                        </a:rPr>
                        <a:t>r_avNumCrW_avNumDe_W</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b="0" i="0" u="none" strike="noStrike" dirty="0">
                          <a:solidFill>
                            <a:srgbClr val="000000"/>
                          </a:solidFill>
                          <a:effectLst/>
                          <a:latin typeface="Calibri"/>
                        </a:rPr>
                        <a:t>0.6127</a:t>
                      </a:r>
                    </a:p>
                  </a:txBody>
                  <a:tcPr marL="7620" marR="7620" marT="7620" marB="0" anchor="b"/>
                </a:tc>
                <a:tc>
                  <a:txBody>
                    <a:bodyPr/>
                    <a:lstStyle/>
                    <a:p>
                      <a:pPr algn="r" fontAlgn="b"/>
                      <a:r>
                        <a:rPr lang="en-US" sz="1100" b="0" i="0" u="none" strike="noStrike" dirty="0">
                          <a:solidFill>
                            <a:srgbClr val="000000"/>
                          </a:solidFill>
                          <a:effectLst/>
                          <a:latin typeface="Calibri"/>
                        </a:rPr>
                        <a:t>0.1547</a:t>
                      </a:r>
                    </a:p>
                  </a:txBody>
                  <a:tcPr marL="7620" marR="7620" marT="7620" marB="0" anchor="b"/>
                </a:tc>
                <a:tc>
                  <a:txBody>
                    <a:bodyPr/>
                    <a:lstStyle/>
                    <a:p>
                      <a:pPr algn="r" fontAlgn="b"/>
                      <a:r>
                        <a:rPr lang="en-US" sz="1100" b="0" i="0" u="none" strike="noStrike" dirty="0">
                          <a:solidFill>
                            <a:srgbClr val="000000"/>
                          </a:solidFill>
                          <a:effectLst/>
                          <a:latin typeface="Calibri"/>
                        </a:rPr>
                        <a:t>3.9601</a:t>
                      </a:r>
                    </a:p>
                  </a:txBody>
                  <a:tcPr marL="7620" marR="7620" marT="7620" marB="0" anchor="b"/>
                </a:tc>
                <a:tc>
                  <a:txBody>
                    <a:bodyPr/>
                    <a:lstStyle/>
                    <a:p>
                      <a:pPr algn="r" fontAlgn="b"/>
                      <a:r>
                        <a:rPr lang="en-US" sz="1100" b="0" i="0" u="none" strike="noStrike" dirty="0">
                          <a:solidFill>
                            <a:srgbClr val="000000"/>
                          </a:solidFill>
                          <a:effectLst/>
                          <a:latin typeface="Calibri"/>
                        </a:rPr>
                        <a:t>0.0001</a:t>
                      </a:r>
                    </a:p>
                  </a:txBody>
                  <a:tcPr marL="7620" marR="7620" marT="7620" marB="0" anchor="b"/>
                </a:tc>
                <a:tc>
                  <a:txBody>
                    <a:bodyPr/>
                    <a:lstStyle/>
                    <a:p>
                      <a:pPr algn="r" fontAlgn="b"/>
                      <a:r>
                        <a:rPr lang="en-US" sz="1100" b="0" i="0" u="none" strike="noStrike" dirty="0">
                          <a:solidFill>
                            <a:srgbClr val="000000"/>
                          </a:solidFill>
                          <a:effectLst/>
                          <a:latin typeface="Calibri"/>
                        </a:rPr>
                        <a:t>0.3095</a:t>
                      </a:r>
                    </a:p>
                  </a:txBody>
                  <a:tcPr marL="7620" marR="7620" marT="7620" marB="0" anchor="b"/>
                </a:tc>
                <a:tc>
                  <a:txBody>
                    <a:bodyPr/>
                    <a:lstStyle/>
                    <a:p>
                      <a:pPr algn="r" fontAlgn="b"/>
                      <a:r>
                        <a:rPr lang="en-US" sz="1100" b="0" i="0" u="none" strike="noStrike" dirty="0">
                          <a:solidFill>
                            <a:srgbClr val="000000"/>
                          </a:solidFill>
                          <a:effectLst/>
                          <a:latin typeface="Calibri"/>
                        </a:rPr>
                        <a:t>0.916</a:t>
                      </a:r>
                    </a:p>
                  </a:txBody>
                  <a:tcPr marL="7620" marR="7620" marT="7620" marB="0" anchor="b"/>
                </a:tc>
                <a:extLst>
                  <a:ext uri="{0D108BD9-81ED-4DB2-BD59-A6C34878D82A}">
                    <a16:rowId xmlns:a16="http://schemas.microsoft.com/office/drawing/2014/main" val="922276776"/>
                  </a:ext>
                </a:extLst>
              </a:tr>
              <a:tr h="260998">
                <a:tc>
                  <a:txBody>
                    <a:bodyPr/>
                    <a:lstStyle/>
                    <a:p>
                      <a:pPr algn="r" fontAlgn="b"/>
                      <a:r>
                        <a:rPr lang="en-US" sz="1100" b="0" i="0" u="none" strike="noStrike" dirty="0">
                          <a:solidFill>
                            <a:srgbClr val="000000"/>
                          </a:solidFill>
                          <a:effectLst/>
                          <a:latin typeface="Calibri"/>
                        </a:rPr>
                        <a:t>Cre_gr_eq_2</a:t>
                      </a:r>
                    </a:p>
                  </a:txBody>
                  <a:tcPr marL="7620" marR="7620" marT="7620" marB="0" anchor="b"/>
                </a:tc>
                <a:tc>
                  <a:txBody>
                    <a:bodyPr/>
                    <a:lstStyle/>
                    <a:p>
                      <a:pPr algn="r" fontAlgn="b"/>
                      <a:r>
                        <a:rPr lang="en-US" sz="1100" b="0" i="0" u="none" strike="noStrike" dirty="0">
                          <a:solidFill>
                            <a:srgbClr val="000000"/>
                          </a:solidFill>
                          <a:effectLst/>
                          <a:latin typeface="Calibri"/>
                        </a:rPr>
                        <a:t>1.2656</a:t>
                      </a:r>
                    </a:p>
                  </a:txBody>
                  <a:tcPr marL="7620" marR="7620" marT="7620" marB="0" anchor="b"/>
                </a:tc>
                <a:tc>
                  <a:txBody>
                    <a:bodyPr/>
                    <a:lstStyle/>
                    <a:p>
                      <a:pPr algn="r" fontAlgn="b"/>
                      <a:r>
                        <a:rPr lang="en-US" sz="1100" b="0" i="0" u="none" strike="noStrike" dirty="0">
                          <a:solidFill>
                            <a:srgbClr val="000000"/>
                          </a:solidFill>
                          <a:effectLst/>
                          <a:latin typeface="Calibri"/>
                        </a:rPr>
                        <a:t>0.2019</a:t>
                      </a:r>
                    </a:p>
                  </a:txBody>
                  <a:tcPr marL="7620" marR="7620" marT="7620" marB="0" anchor="b"/>
                </a:tc>
                <a:tc>
                  <a:txBody>
                    <a:bodyPr/>
                    <a:lstStyle/>
                    <a:p>
                      <a:pPr algn="r" fontAlgn="b"/>
                      <a:r>
                        <a:rPr lang="en-US" sz="1100" b="0" i="0" u="none" strike="noStrike" dirty="0">
                          <a:solidFill>
                            <a:srgbClr val="000000"/>
                          </a:solidFill>
                          <a:effectLst/>
                          <a:latin typeface="Calibri"/>
                        </a:rPr>
                        <a:t>6.2689</a:t>
                      </a:r>
                    </a:p>
                  </a:txBody>
                  <a:tcPr marL="7620" marR="7620" marT="7620" marB="0" anchor="b"/>
                </a:tc>
                <a:tc>
                  <a:txBody>
                    <a:bodyPr/>
                    <a:lstStyle/>
                    <a:p>
                      <a:pPr algn="r" fontAlgn="b"/>
                      <a:r>
                        <a:rPr lang="en-US" sz="1100" b="0" i="0" u="none" strike="noStrike" dirty="0">
                          <a:solidFill>
                            <a:srgbClr val="000000"/>
                          </a:solidFill>
                          <a:effectLst/>
                          <a:latin typeface="Calibri"/>
                        </a:rPr>
                        <a:t>0</a:t>
                      </a:r>
                    </a:p>
                  </a:txBody>
                  <a:tcPr marL="7620" marR="7620" marT="7620" marB="0" anchor="b"/>
                </a:tc>
                <a:tc>
                  <a:txBody>
                    <a:bodyPr/>
                    <a:lstStyle/>
                    <a:p>
                      <a:pPr algn="r" fontAlgn="b"/>
                      <a:r>
                        <a:rPr lang="en-US" sz="1100" b="0" i="0" u="none" strike="noStrike" dirty="0">
                          <a:solidFill>
                            <a:srgbClr val="000000"/>
                          </a:solidFill>
                          <a:effectLst/>
                          <a:latin typeface="Calibri"/>
                        </a:rPr>
                        <a:t>0.8699</a:t>
                      </a:r>
                    </a:p>
                  </a:txBody>
                  <a:tcPr marL="7620" marR="7620" marT="7620" marB="0" anchor="b"/>
                </a:tc>
                <a:tc>
                  <a:txBody>
                    <a:bodyPr/>
                    <a:lstStyle/>
                    <a:p>
                      <a:pPr algn="r" fontAlgn="b"/>
                      <a:r>
                        <a:rPr lang="en-US" sz="1100" b="0" i="0" u="none" strike="noStrike" dirty="0">
                          <a:solidFill>
                            <a:srgbClr val="000000"/>
                          </a:solidFill>
                          <a:effectLst/>
                          <a:latin typeface="Calibri"/>
                        </a:rPr>
                        <a:t>1.6613</a:t>
                      </a:r>
                    </a:p>
                  </a:txBody>
                  <a:tcPr marL="7620" marR="7620" marT="7620" marB="0" anchor="b"/>
                </a:tc>
                <a:extLst>
                  <a:ext uri="{0D108BD9-81ED-4DB2-BD59-A6C34878D82A}">
                    <a16:rowId xmlns:a16="http://schemas.microsoft.com/office/drawing/2014/main" val="3892891971"/>
                  </a:ext>
                </a:extLst>
              </a:tr>
              <a:tr h="260998">
                <a:tc>
                  <a:txBody>
                    <a:bodyPr/>
                    <a:lstStyle/>
                    <a:p>
                      <a:pPr algn="r" fontAlgn="b"/>
                      <a:r>
                        <a:rPr lang="en-US" sz="1100" b="0" i="0" u="none" strike="noStrike" err="1">
                          <a:solidFill>
                            <a:srgbClr val="000000"/>
                          </a:solidFill>
                          <a:effectLst/>
                          <a:latin typeface="Calibri" panose="020F0502020204030204" pitchFamily="34" charset="0"/>
                        </a:rPr>
                        <a:t>Day_Diff_Debit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b="0" i="0" u="none" strike="noStrike" dirty="0">
                          <a:solidFill>
                            <a:srgbClr val="000000"/>
                          </a:solidFill>
                          <a:effectLst/>
                          <a:latin typeface="Calibri"/>
                        </a:rPr>
                        <a:t>0.9867</a:t>
                      </a:r>
                    </a:p>
                  </a:txBody>
                  <a:tcPr marL="7620" marR="7620" marT="7620" marB="0" anchor="b"/>
                </a:tc>
                <a:tc>
                  <a:txBody>
                    <a:bodyPr/>
                    <a:lstStyle/>
                    <a:p>
                      <a:pPr algn="r" fontAlgn="b"/>
                      <a:r>
                        <a:rPr lang="en-US" sz="1100" b="0" i="0" u="none" strike="noStrike" dirty="0">
                          <a:solidFill>
                            <a:srgbClr val="000000"/>
                          </a:solidFill>
                          <a:effectLst/>
                          <a:latin typeface="Calibri"/>
                        </a:rPr>
                        <a:t>0.1608</a:t>
                      </a:r>
                    </a:p>
                  </a:txBody>
                  <a:tcPr marL="7620" marR="7620" marT="7620" marB="0" anchor="b"/>
                </a:tc>
                <a:tc>
                  <a:txBody>
                    <a:bodyPr/>
                    <a:lstStyle/>
                    <a:p>
                      <a:pPr algn="r" fontAlgn="b"/>
                      <a:r>
                        <a:rPr lang="en-US" sz="1100" b="0" i="0" u="none" strike="noStrike" dirty="0">
                          <a:solidFill>
                            <a:srgbClr val="000000"/>
                          </a:solidFill>
                          <a:effectLst/>
                          <a:latin typeface="Calibri"/>
                        </a:rPr>
                        <a:t>6.1363</a:t>
                      </a:r>
                    </a:p>
                  </a:txBody>
                  <a:tcPr marL="7620" marR="7620" marT="7620" marB="0" anchor="b"/>
                </a:tc>
                <a:tc>
                  <a:txBody>
                    <a:bodyPr/>
                    <a:lstStyle/>
                    <a:p>
                      <a:pPr algn="r" fontAlgn="b"/>
                      <a:r>
                        <a:rPr lang="en-US" sz="1100" b="0" i="0" u="none" strike="noStrike" dirty="0">
                          <a:solidFill>
                            <a:srgbClr val="000000"/>
                          </a:solidFill>
                          <a:effectLst/>
                          <a:latin typeface="Calibri"/>
                        </a:rPr>
                        <a:t>0</a:t>
                      </a:r>
                    </a:p>
                  </a:txBody>
                  <a:tcPr marL="7620" marR="7620" marT="7620" marB="0" anchor="b"/>
                </a:tc>
                <a:tc>
                  <a:txBody>
                    <a:bodyPr/>
                    <a:lstStyle/>
                    <a:p>
                      <a:pPr algn="r" fontAlgn="b"/>
                      <a:r>
                        <a:rPr lang="en-US" sz="1100" b="0" i="0" u="none" strike="noStrike" dirty="0">
                          <a:solidFill>
                            <a:srgbClr val="000000"/>
                          </a:solidFill>
                          <a:effectLst/>
                          <a:latin typeface="Calibri"/>
                        </a:rPr>
                        <a:t>0.6715</a:t>
                      </a:r>
                    </a:p>
                  </a:txBody>
                  <a:tcPr marL="7620" marR="7620" marT="7620" marB="0" anchor="b"/>
                </a:tc>
                <a:tc>
                  <a:txBody>
                    <a:bodyPr/>
                    <a:lstStyle/>
                    <a:p>
                      <a:pPr algn="r" fontAlgn="b"/>
                      <a:r>
                        <a:rPr lang="en-US" sz="1100" b="0" i="0" u="none" strike="noStrike" dirty="0">
                          <a:solidFill>
                            <a:srgbClr val="000000"/>
                          </a:solidFill>
                          <a:effectLst/>
                          <a:latin typeface="Calibri"/>
                        </a:rPr>
                        <a:t>1.3018</a:t>
                      </a:r>
                    </a:p>
                  </a:txBody>
                  <a:tcPr marL="7620" marR="7620" marT="7620" marB="0" anchor="b"/>
                </a:tc>
                <a:extLst>
                  <a:ext uri="{0D108BD9-81ED-4DB2-BD59-A6C34878D82A}">
                    <a16:rowId xmlns:a16="http://schemas.microsoft.com/office/drawing/2014/main" val="1126090451"/>
                  </a:ext>
                </a:extLst>
              </a:tr>
              <a:tr h="260998">
                <a:tc>
                  <a:txBody>
                    <a:bodyPr/>
                    <a:lstStyle/>
                    <a:p>
                      <a:pPr algn="r" fontAlgn="b"/>
                      <a:r>
                        <a:rPr lang="en-US" sz="1100" b="0" i="0" u="none" strike="noStrike" err="1">
                          <a:solidFill>
                            <a:srgbClr val="000000"/>
                          </a:solidFill>
                          <a:effectLst/>
                          <a:latin typeface="Calibri" panose="020F0502020204030204" pitchFamily="34" charset="0"/>
                        </a:rPr>
                        <a:t>r_avCredit_avDebit</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b="0" i="0" u="none" strike="noStrike" dirty="0">
                          <a:solidFill>
                            <a:srgbClr val="000000"/>
                          </a:solidFill>
                          <a:effectLst/>
                          <a:latin typeface="Calibri"/>
                        </a:rPr>
                        <a:t>0.809</a:t>
                      </a:r>
                    </a:p>
                  </a:txBody>
                  <a:tcPr marL="7620" marR="7620" marT="7620" marB="0" anchor="b"/>
                </a:tc>
                <a:tc>
                  <a:txBody>
                    <a:bodyPr/>
                    <a:lstStyle/>
                    <a:p>
                      <a:pPr algn="r" fontAlgn="b"/>
                      <a:r>
                        <a:rPr lang="en-US" sz="1100" b="0" i="0" u="none" strike="noStrike" dirty="0">
                          <a:solidFill>
                            <a:srgbClr val="000000"/>
                          </a:solidFill>
                          <a:effectLst/>
                          <a:latin typeface="Calibri"/>
                        </a:rPr>
                        <a:t>0.2081</a:t>
                      </a:r>
                    </a:p>
                  </a:txBody>
                  <a:tcPr marL="7620" marR="7620" marT="7620" marB="0" anchor="b"/>
                </a:tc>
                <a:tc>
                  <a:txBody>
                    <a:bodyPr/>
                    <a:lstStyle/>
                    <a:p>
                      <a:pPr algn="r" fontAlgn="b"/>
                      <a:r>
                        <a:rPr lang="en-US" sz="1100" b="0" i="0" u="none" strike="noStrike" dirty="0">
                          <a:solidFill>
                            <a:srgbClr val="000000"/>
                          </a:solidFill>
                          <a:effectLst/>
                          <a:latin typeface="Calibri"/>
                        </a:rPr>
                        <a:t>3.8878</a:t>
                      </a:r>
                    </a:p>
                  </a:txBody>
                  <a:tcPr marL="7620" marR="7620" marT="7620" marB="0" anchor="b"/>
                </a:tc>
                <a:tc>
                  <a:txBody>
                    <a:bodyPr/>
                    <a:lstStyle/>
                    <a:p>
                      <a:pPr algn="r" fontAlgn="b"/>
                      <a:r>
                        <a:rPr lang="en-US" sz="1100" b="0" i="0" u="none" strike="noStrike" dirty="0">
                          <a:solidFill>
                            <a:srgbClr val="000000"/>
                          </a:solidFill>
                          <a:effectLst/>
                          <a:latin typeface="Calibri"/>
                        </a:rPr>
                        <a:t>0.0001</a:t>
                      </a:r>
                    </a:p>
                  </a:txBody>
                  <a:tcPr marL="7620" marR="7620" marT="7620" marB="0" anchor="b"/>
                </a:tc>
                <a:tc>
                  <a:txBody>
                    <a:bodyPr/>
                    <a:lstStyle/>
                    <a:p>
                      <a:pPr algn="r" fontAlgn="b"/>
                      <a:r>
                        <a:rPr lang="en-US" sz="1100" b="0" i="0" u="none" strike="noStrike" dirty="0">
                          <a:solidFill>
                            <a:srgbClr val="000000"/>
                          </a:solidFill>
                          <a:effectLst/>
                          <a:latin typeface="Calibri"/>
                        </a:rPr>
                        <a:t>0.4012</a:t>
                      </a:r>
                    </a:p>
                  </a:txBody>
                  <a:tcPr marL="7620" marR="7620" marT="7620" marB="0" anchor="b"/>
                </a:tc>
                <a:tc>
                  <a:txBody>
                    <a:bodyPr/>
                    <a:lstStyle/>
                    <a:p>
                      <a:pPr algn="r" fontAlgn="b"/>
                      <a:r>
                        <a:rPr lang="en-US" sz="1100" b="0" i="0" u="none" strike="noStrike" dirty="0">
                          <a:solidFill>
                            <a:srgbClr val="000000"/>
                          </a:solidFill>
                          <a:effectLst/>
                          <a:latin typeface="Calibri"/>
                        </a:rPr>
                        <a:t>1.2169</a:t>
                      </a:r>
                    </a:p>
                  </a:txBody>
                  <a:tcPr marL="7620" marR="7620" marT="7620" marB="0" anchor="b"/>
                </a:tc>
                <a:extLst>
                  <a:ext uri="{0D108BD9-81ED-4DB2-BD59-A6C34878D82A}">
                    <a16:rowId xmlns:a16="http://schemas.microsoft.com/office/drawing/2014/main" val="4211036982"/>
                  </a:ext>
                </a:extLst>
              </a:tr>
            </a:tbl>
          </a:graphicData>
        </a:graphic>
      </p:graphicFrame>
      <p:graphicFrame>
        <p:nvGraphicFramePr>
          <p:cNvPr id="11" name="Table 11">
            <a:extLst>
              <a:ext uri="{FF2B5EF4-FFF2-40B4-BE49-F238E27FC236}">
                <a16:creationId xmlns:a16="http://schemas.microsoft.com/office/drawing/2014/main" id="{3335B556-7B42-03B5-9339-31A50DA3EE28}"/>
              </a:ext>
            </a:extLst>
          </p:cNvPr>
          <p:cNvGraphicFramePr>
            <a:graphicFrameLocks noGrp="1"/>
          </p:cNvGraphicFramePr>
          <p:nvPr>
            <p:extLst>
              <p:ext uri="{D42A27DB-BD31-4B8C-83A1-F6EECF244321}">
                <p14:modId xmlns:p14="http://schemas.microsoft.com/office/powerpoint/2010/main" val="1736143004"/>
              </p:ext>
            </p:extLst>
          </p:nvPr>
        </p:nvGraphicFramePr>
        <p:xfrm>
          <a:off x="199118" y="4738726"/>
          <a:ext cx="7008156" cy="1499931"/>
        </p:xfrm>
        <a:graphic>
          <a:graphicData uri="http://schemas.openxmlformats.org/drawingml/2006/table">
            <a:tbl>
              <a:tblPr firstRow="1" bandRow="1">
                <a:tableStyleId>{5940675A-B579-460E-94D1-54222C63F5DA}</a:tableStyleId>
              </a:tblPr>
              <a:tblGrid>
                <a:gridCol w="1459614">
                  <a:extLst>
                    <a:ext uri="{9D8B030D-6E8A-4147-A177-3AD203B41FA5}">
                      <a16:colId xmlns:a16="http://schemas.microsoft.com/office/drawing/2014/main" val="3155494526"/>
                    </a:ext>
                  </a:extLst>
                </a:gridCol>
                <a:gridCol w="690217">
                  <a:extLst>
                    <a:ext uri="{9D8B030D-6E8A-4147-A177-3AD203B41FA5}">
                      <a16:colId xmlns:a16="http://schemas.microsoft.com/office/drawing/2014/main" val="658627422"/>
                    </a:ext>
                  </a:extLst>
                </a:gridCol>
                <a:gridCol w="853665">
                  <a:extLst>
                    <a:ext uri="{9D8B030D-6E8A-4147-A177-3AD203B41FA5}">
                      <a16:colId xmlns:a16="http://schemas.microsoft.com/office/drawing/2014/main" val="1400733140"/>
                    </a:ext>
                  </a:extLst>
                </a:gridCol>
                <a:gridCol w="1001165">
                  <a:extLst>
                    <a:ext uri="{9D8B030D-6E8A-4147-A177-3AD203B41FA5}">
                      <a16:colId xmlns:a16="http://schemas.microsoft.com/office/drawing/2014/main" val="4127401638"/>
                    </a:ext>
                  </a:extLst>
                </a:gridCol>
                <a:gridCol w="1001165">
                  <a:extLst>
                    <a:ext uri="{9D8B030D-6E8A-4147-A177-3AD203B41FA5}">
                      <a16:colId xmlns:a16="http://schemas.microsoft.com/office/drawing/2014/main" val="1646671645"/>
                    </a:ext>
                  </a:extLst>
                </a:gridCol>
                <a:gridCol w="1001165">
                  <a:extLst>
                    <a:ext uri="{9D8B030D-6E8A-4147-A177-3AD203B41FA5}">
                      <a16:colId xmlns:a16="http://schemas.microsoft.com/office/drawing/2014/main" val="2106345286"/>
                    </a:ext>
                  </a:extLst>
                </a:gridCol>
                <a:gridCol w="1001165">
                  <a:extLst>
                    <a:ext uri="{9D8B030D-6E8A-4147-A177-3AD203B41FA5}">
                      <a16:colId xmlns:a16="http://schemas.microsoft.com/office/drawing/2014/main" val="2064637477"/>
                    </a:ext>
                  </a:extLst>
                </a:gridCol>
              </a:tblGrid>
              <a:tr h="234663">
                <a:tc>
                  <a:txBody>
                    <a:bodyPr/>
                    <a:lstStyle/>
                    <a:p>
                      <a:pPr algn="l" fontAlgn="b"/>
                      <a:r>
                        <a:rPr lang="en-US" sz="1100" b="1" i="0" u="none" strike="noStrike">
                          <a:solidFill>
                            <a:srgbClr val="FFFFFF"/>
                          </a:solidFill>
                          <a:effectLst/>
                          <a:latin typeface="Calibri"/>
                        </a:rPr>
                        <a:t>Sample Deep Dive</a:t>
                      </a:r>
                    </a:p>
                  </a:txBody>
                  <a:tcPr marL="9525" marR="9525" marT="9525" marB="0" anchor="b"/>
                </a:tc>
                <a:tc>
                  <a:txBody>
                    <a:bodyPr/>
                    <a:lstStyle/>
                    <a:p>
                      <a:pPr algn="l" fontAlgn="b"/>
                      <a:r>
                        <a:rPr lang="en-US" sz="1100" b="1" i="0" u="none" strike="noStrike">
                          <a:solidFill>
                            <a:srgbClr val="000000"/>
                          </a:solidFill>
                          <a:effectLst/>
                          <a:latin typeface="Calibri"/>
                        </a:rPr>
                        <a:t>Total Samples</a:t>
                      </a:r>
                    </a:p>
                  </a:txBody>
                  <a:tcPr marL="9525" marR="9525" marT="9525" marB="0" anchor="b"/>
                </a:tc>
                <a:tc>
                  <a:txBody>
                    <a:bodyPr/>
                    <a:lstStyle/>
                    <a:p>
                      <a:pPr algn="l" fontAlgn="b"/>
                      <a:r>
                        <a:rPr lang="en-US" sz="1100" b="1" i="0" u="none" strike="noStrike" err="1">
                          <a:solidFill>
                            <a:srgbClr val="000000"/>
                          </a:solidFill>
                          <a:effectLst/>
                          <a:latin typeface="Calibri"/>
                        </a:rPr>
                        <a:t>No.Goods</a:t>
                      </a:r>
                    </a:p>
                  </a:txBody>
                  <a:tcPr marL="9525" marR="9525" marT="9525" marB="0" anchor="b"/>
                </a:tc>
                <a:tc>
                  <a:txBody>
                    <a:bodyPr/>
                    <a:lstStyle/>
                    <a:p>
                      <a:pPr algn="l" fontAlgn="b"/>
                      <a:r>
                        <a:rPr lang="en-US" sz="1100" b="1" i="0" u="none" strike="noStrike" err="1">
                          <a:solidFill>
                            <a:srgbClr val="000000"/>
                          </a:solidFill>
                          <a:effectLst/>
                          <a:latin typeface="Calibri"/>
                        </a:rPr>
                        <a:t>No.Bads</a:t>
                      </a:r>
                    </a:p>
                  </a:txBody>
                  <a:tcPr marL="9525" marR="9525" marT="9525" marB="0" anchor="b"/>
                </a:tc>
                <a:tc>
                  <a:txBody>
                    <a:bodyPr/>
                    <a:lstStyle/>
                    <a:p>
                      <a:pPr algn="l" fontAlgn="b"/>
                      <a:r>
                        <a:rPr lang="en-US" sz="1100" b="1" i="0" u="none" strike="noStrike">
                          <a:solidFill>
                            <a:srgbClr val="000000"/>
                          </a:solidFill>
                          <a:effectLst/>
                          <a:latin typeface="Calibri"/>
                        </a:rPr>
                        <a:t>% Goods</a:t>
                      </a:r>
                    </a:p>
                  </a:txBody>
                  <a:tcPr marL="9525" marR="9525" marT="9525" marB="0" anchor="b"/>
                </a:tc>
                <a:tc>
                  <a:txBody>
                    <a:bodyPr/>
                    <a:lstStyle/>
                    <a:p>
                      <a:pPr algn="l" fontAlgn="b"/>
                      <a:r>
                        <a:rPr lang="en-US" sz="1100" b="1" i="0" u="none" strike="noStrike">
                          <a:solidFill>
                            <a:srgbClr val="000000"/>
                          </a:solidFill>
                          <a:effectLst/>
                          <a:latin typeface="Calibri"/>
                        </a:rPr>
                        <a:t>% Bads</a:t>
                      </a:r>
                    </a:p>
                  </a:txBody>
                  <a:tcPr marL="9525" marR="9525" marT="9525" marB="0" anchor="b"/>
                </a:tc>
                <a:tc>
                  <a:txBody>
                    <a:bodyPr/>
                    <a:lstStyle/>
                    <a:p>
                      <a:pPr algn="l" fontAlgn="b"/>
                      <a:r>
                        <a:rPr lang="en-US" sz="1100" b="1" i="0" u="none" strike="noStrike">
                          <a:solidFill>
                            <a:srgbClr val="000000"/>
                          </a:solidFill>
                          <a:effectLst/>
                          <a:latin typeface="Calibri"/>
                        </a:rPr>
                        <a:t>Gini</a:t>
                      </a:r>
                    </a:p>
                  </a:txBody>
                  <a:tcPr marL="9525" marR="9525" marT="9525" marB="0" anchor="b"/>
                </a:tc>
                <a:extLst>
                  <a:ext uri="{0D108BD9-81ED-4DB2-BD59-A6C34878D82A}">
                    <a16:rowId xmlns:a16="http://schemas.microsoft.com/office/drawing/2014/main" val="3306541300"/>
                  </a:ext>
                </a:extLst>
              </a:tr>
              <a:tr h="234663">
                <a:tc>
                  <a:txBody>
                    <a:bodyPr/>
                    <a:lstStyle/>
                    <a:p>
                      <a:pPr algn="l" fontAlgn="b"/>
                      <a:r>
                        <a:rPr lang="en-US" sz="1100" b="1" i="0" u="none" strike="noStrike">
                          <a:solidFill>
                            <a:srgbClr val="000000"/>
                          </a:solidFill>
                          <a:effectLst/>
                          <a:latin typeface="+mj-lt"/>
                        </a:rPr>
                        <a:t>Train:</a:t>
                      </a:r>
                    </a:p>
                  </a:txBody>
                  <a:tcPr marL="9525" marR="9525" marT="9525" marB="0" anchor="b"/>
                </a:tc>
                <a:tc>
                  <a:txBody>
                    <a:bodyPr/>
                    <a:lstStyle/>
                    <a:p>
                      <a:pPr algn="r" fontAlgn="b"/>
                      <a:r>
                        <a:rPr lang="en-US" sz="1100" b="0" i="0" u="none" strike="noStrike">
                          <a:solidFill>
                            <a:srgbClr val="000000"/>
                          </a:solidFill>
                          <a:effectLst/>
                          <a:latin typeface="+mj-lt"/>
                        </a:rPr>
                        <a:t>4050</a:t>
                      </a:r>
                    </a:p>
                  </a:txBody>
                  <a:tcPr marL="9525" marR="9525" marT="9525" marB="0" anchor="b"/>
                </a:tc>
                <a:tc>
                  <a:txBody>
                    <a:bodyPr/>
                    <a:lstStyle/>
                    <a:p>
                      <a:pPr algn="r" fontAlgn="b"/>
                      <a:r>
                        <a:rPr lang="en-US" sz="1100" b="0" i="0" u="none" strike="noStrike">
                          <a:solidFill>
                            <a:srgbClr val="000000"/>
                          </a:solidFill>
                          <a:effectLst/>
                          <a:latin typeface="+mj-lt"/>
                        </a:rPr>
                        <a:t>2025</a:t>
                      </a:r>
                    </a:p>
                  </a:txBody>
                  <a:tcPr marL="9525" marR="9525" marT="9525" marB="0" anchor="b"/>
                </a:tc>
                <a:tc>
                  <a:txBody>
                    <a:bodyPr/>
                    <a:lstStyle/>
                    <a:p>
                      <a:pPr algn="r" fontAlgn="b"/>
                      <a:r>
                        <a:rPr lang="en-US" sz="1100" b="0" i="0" u="none" strike="noStrike">
                          <a:solidFill>
                            <a:srgbClr val="000000"/>
                          </a:solidFill>
                          <a:effectLst/>
                          <a:latin typeface="+mj-lt"/>
                        </a:rPr>
                        <a:t>2025</a:t>
                      </a:r>
                    </a:p>
                  </a:txBody>
                  <a:tcPr marL="9525" marR="9525" marT="9525" marB="0" anchor="b"/>
                </a:tc>
                <a:tc>
                  <a:txBody>
                    <a:bodyPr/>
                    <a:lstStyle/>
                    <a:p>
                      <a:pPr algn="r" fontAlgn="b"/>
                      <a:r>
                        <a:rPr lang="en-US" sz="1100" b="0" i="0" u="none" strike="noStrike">
                          <a:solidFill>
                            <a:srgbClr val="000000"/>
                          </a:solidFill>
                          <a:effectLst/>
                          <a:latin typeface="+mj-lt"/>
                        </a:rPr>
                        <a:t>50%</a:t>
                      </a:r>
                    </a:p>
                  </a:txBody>
                  <a:tcPr marL="9525" marR="9525" marT="9525" marB="0" anchor="b"/>
                </a:tc>
                <a:tc>
                  <a:txBody>
                    <a:bodyPr/>
                    <a:lstStyle/>
                    <a:p>
                      <a:pPr algn="r" fontAlgn="b"/>
                      <a:r>
                        <a:rPr lang="en-US" sz="1100" b="0" i="0" u="none" strike="noStrike">
                          <a:solidFill>
                            <a:srgbClr val="000000"/>
                          </a:solidFill>
                          <a:effectLst/>
                          <a:latin typeface="+mj-lt"/>
                        </a:rPr>
                        <a:t>50%</a:t>
                      </a:r>
                    </a:p>
                  </a:txBody>
                  <a:tcPr marL="9525" marR="9525" marT="9525" marB="0" anchor="b"/>
                </a:tc>
                <a:tc>
                  <a:txBody>
                    <a:bodyPr/>
                    <a:lstStyle/>
                    <a:p>
                      <a:pPr algn="r" fontAlgn="b"/>
                      <a:r>
                        <a:rPr lang="en-US" sz="1100" b="1" i="0" u="none" strike="noStrike">
                          <a:solidFill>
                            <a:srgbClr val="000000"/>
                          </a:solidFill>
                          <a:effectLst/>
                          <a:latin typeface="+mj-lt"/>
                        </a:rPr>
                        <a:t>41%</a:t>
                      </a:r>
                    </a:p>
                  </a:txBody>
                  <a:tcPr marL="9525" marR="9525" marT="9525" marB="0" anchor="b"/>
                </a:tc>
                <a:extLst>
                  <a:ext uri="{0D108BD9-81ED-4DB2-BD59-A6C34878D82A}">
                    <a16:rowId xmlns:a16="http://schemas.microsoft.com/office/drawing/2014/main" val="1600567852"/>
                  </a:ext>
                </a:extLst>
              </a:tr>
              <a:tr h="234663">
                <a:tc>
                  <a:txBody>
                    <a:bodyPr/>
                    <a:lstStyle/>
                    <a:p>
                      <a:pPr algn="l" fontAlgn="b"/>
                      <a:r>
                        <a:rPr lang="en-US" sz="1100" b="1" i="0" u="none" strike="noStrike">
                          <a:solidFill>
                            <a:srgbClr val="000000"/>
                          </a:solidFill>
                          <a:effectLst/>
                          <a:latin typeface="+mj-lt"/>
                        </a:rPr>
                        <a:t>Test:</a:t>
                      </a:r>
                    </a:p>
                  </a:txBody>
                  <a:tcPr marL="9525" marR="9525" marT="9525" marB="0" anchor="b"/>
                </a:tc>
                <a:tc>
                  <a:txBody>
                    <a:bodyPr/>
                    <a:lstStyle/>
                    <a:p>
                      <a:pPr algn="r" fontAlgn="b"/>
                      <a:r>
                        <a:rPr lang="en-US" sz="1100" b="0" i="0" u="none" strike="noStrike">
                          <a:solidFill>
                            <a:srgbClr val="000000"/>
                          </a:solidFill>
                          <a:effectLst/>
                          <a:latin typeface="+mj-lt"/>
                        </a:rPr>
                        <a:t>1207</a:t>
                      </a:r>
                    </a:p>
                  </a:txBody>
                  <a:tcPr marL="9525" marR="9525" marT="9525" marB="0" anchor="b"/>
                </a:tc>
                <a:tc>
                  <a:txBody>
                    <a:bodyPr/>
                    <a:lstStyle/>
                    <a:p>
                      <a:pPr algn="r" fontAlgn="b"/>
                      <a:r>
                        <a:rPr lang="en-US" sz="1100" b="0" i="0" u="none" strike="noStrike">
                          <a:solidFill>
                            <a:srgbClr val="000000"/>
                          </a:solidFill>
                          <a:effectLst/>
                          <a:latin typeface="+mj-lt"/>
                        </a:rPr>
                        <a:t>906</a:t>
                      </a:r>
                    </a:p>
                  </a:txBody>
                  <a:tcPr marL="9525" marR="9525" marT="9525" marB="0" anchor="b"/>
                </a:tc>
                <a:tc>
                  <a:txBody>
                    <a:bodyPr/>
                    <a:lstStyle/>
                    <a:p>
                      <a:pPr algn="r" fontAlgn="b"/>
                      <a:r>
                        <a:rPr lang="en-US" sz="1100" b="0" i="0" u="none" strike="noStrike">
                          <a:solidFill>
                            <a:srgbClr val="000000"/>
                          </a:solidFill>
                          <a:effectLst/>
                          <a:latin typeface="+mj-lt"/>
                        </a:rPr>
                        <a:t>299</a:t>
                      </a:r>
                    </a:p>
                  </a:txBody>
                  <a:tcPr marL="9525" marR="9525" marT="9525" marB="0" anchor="b"/>
                </a:tc>
                <a:tc>
                  <a:txBody>
                    <a:bodyPr/>
                    <a:lstStyle/>
                    <a:p>
                      <a:pPr algn="r" fontAlgn="b"/>
                      <a:r>
                        <a:rPr lang="en-US" sz="1100" b="0" i="0" u="none" strike="noStrike">
                          <a:solidFill>
                            <a:srgbClr val="000000"/>
                          </a:solidFill>
                          <a:effectLst/>
                          <a:latin typeface="+mj-lt"/>
                        </a:rPr>
                        <a:t>75%</a:t>
                      </a:r>
                    </a:p>
                  </a:txBody>
                  <a:tcPr marL="9525" marR="9525" marT="9525" marB="0" anchor="b"/>
                </a:tc>
                <a:tc>
                  <a:txBody>
                    <a:bodyPr/>
                    <a:lstStyle/>
                    <a:p>
                      <a:pPr algn="r" fontAlgn="b"/>
                      <a:r>
                        <a:rPr lang="en-US" sz="1100" b="0" i="0" u="none" strike="noStrike">
                          <a:solidFill>
                            <a:srgbClr val="000000"/>
                          </a:solidFill>
                          <a:effectLst/>
                          <a:latin typeface="+mj-lt"/>
                        </a:rPr>
                        <a:t>25%</a:t>
                      </a:r>
                    </a:p>
                  </a:txBody>
                  <a:tcPr marL="9525" marR="9525" marT="9525" marB="0" anchor="b"/>
                </a:tc>
                <a:tc>
                  <a:txBody>
                    <a:bodyPr/>
                    <a:lstStyle/>
                    <a:p>
                      <a:pPr algn="r" fontAlgn="b"/>
                      <a:r>
                        <a:rPr lang="en-US" sz="1100" b="1" i="0" u="none" strike="noStrike">
                          <a:solidFill>
                            <a:srgbClr val="000000"/>
                          </a:solidFill>
                          <a:effectLst/>
                          <a:latin typeface="+mj-lt"/>
                        </a:rPr>
                        <a:t>35% </a:t>
                      </a:r>
                    </a:p>
                  </a:txBody>
                  <a:tcPr marL="9525" marR="9525" marT="9525" marB="0" anchor="b"/>
                </a:tc>
                <a:extLst>
                  <a:ext uri="{0D108BD9-81ED-4DB2-BD59-A6C34878D82A}">
                    <a16:rowId xmlns:a16="http://schemas.microsoft.com/office/drawing/2014/main" val="4012460233"/>
                  </a:ext>
                </a:extLst>
              </a:tr>
              <a:tr h="234663">
                <a:tc>
                  <a:txBody>
                    <a:bodyPr/>
                    <a:lstStyle/>
                    <a:p>
                      <a:pPr algn="l" fontAlgn="b"/>
                      <a:r>
                        <a:rPr lang="en-US" sz="1100" b="1" i="0" u="none" strike="noStrike">
                          <a:solidFill>
                            <a:srgbClr val="000000"/>
                          </a:solidFill>
                          <a:effectLst/>
                          <a:latin typeface="+mj-lt"/>
                        </a:rPr>
                        <a:t>OOT:</a:t>
                      </a:r>
                    </a:p>
                  </a:txBody>
                  <a:tcPr marL="9525" marR="9525" marT="9525" marB="0" anchor="b"/>
                </a:tc>
                <a:tc>
                  <a:txBody>
                    <a:bodyPr/>
                    <a:lstStyle/>
                    <a:p>
                      <a:pPr algn="r"/>
                      <a:r>
                        <a:rPr lang="en-US" sz="1100">
                          <a:latin typeface="+mj-lt"/>
                        </a:rPr>
                        <a:t>876</a:t>
                      </a:r>
                    </a:p>
                  </a:txBody>
                  <a:tcPr/>
                </a:tc>
                <a:tc>
                  <a:txBody>
                    <a:bodyPr/>
                    <a:lstStyle/>
                    <a:p>
                      <a:pPr algn="r"/>
                      <a:r>
                        <a:rPr lang="en-US" sz="1100">
                          <a:latin typeface="+mj-lt"/>
                        </a:rPr>
                        <a:t>625</a:t>
                      </a:r>
                    </a:p>
                  </a:txBody>
                  <a:tcPr/>
                </a:tc>
                <a:tc>
                  <a:txBody>
                    <a:bodyPr/>
                    <a:lstStyle/>
                    <a:p>
                      <a:pPr algn="r"/>
                      <a:r>
                        <a:rPr lang="en-US" sz="1100">
                          <a:latin typeface="+mj-lt"/>
                        </a:rPr>
                        <a:t>251</a:t>
                      </a:r>
                    </a:p>
                  </a:txBody>
                  <a:tcPr/>
                </a:tc>
                <a:tc>
                  <a:txBody>
                    <a:bodyPr/>
                    <a:lstStyle/>
                    <a:p>
                      <a:pPr algn="r" fontAlgn="b"/>
                      <a:r>
                        <a:rPr lang="en-US" sz="1100" b="0" i="0" u="none" strike="noStrike">
                          <a:solidFill>
                            <a:srgbClr val="000000"/>
                          </a:solidFill>
                          <a:effectLst/>
                          <a:latin typeface="+mj-lt"/>
                        </a:rPr>
                        <a:t>71%</a:t>
                      </a:r>
                    </a:p>
                  </a:txBody>
                  <a:tcPr marL="9525" marR="9525" marT="9525" marB="0" anchor="b"/>
                </a:tc>
                <a:tc>
                  <a:txBody>
                    <a:bodyPr/>
                    <a:lstStyle/>
                    <a:p>
                      <a:pPr algn="r" fontAlgn="b"/>
                      <a:r>
                        <a:rPr lang="en-US" sz="1100" b="0" i="0" u="none" strike="noStrike">
                          <a:solidFill>
                            <a:srgbClr val="000000"/>
                          </a:solidFill>
                          <a:effectLst/>
                          <a:latin typeface="+mj-lt"/>
                        </a:rPr>
                        <a:t>29%</a:t>
                      </a:r>
                    </a:p>
                  </a:txBody>
                  <a:tcPr marL="9525" marR="9525" marT="9525" marB="0" anchor="b"/>
                </a:tc>
                <a:tc>
                  <a:txBody>
                    <a:bodyPr/>
                    <a:lstStyle/>
                    <a:p>
                      <a:pPr algn="r" fontAlgn="b"/>
                      <a:r>
                        <a:rPr lang="en-US" sz="1100" b="1" i="0" u="none" strike="noStrike">
                          <a:solidFill>
                            <a:srgbClr val="000000"/>
                          </a:solidFill>
                          <a:effectLst/>
                          <a:latin typeface="+mj-lt"/>
                        </a:rPr>
                        <a:t>32%</a:t>
                      </a:r>
                    </a:p>
                  </a:txBody>
                  <a:tcPr marL="9525" marR="9525" marT="9525" marB="0" anchor="b"/>
                </a:tc>
                <a:extLst>
                  <a:ext uri="{0D108BD9-81ED-4DB2-BD59-A6C34878D82A}">
                    <a16:rowId xmlns:a16="http://schemas.microsoft.com/office/drawing/2014/main" val="1766504540"/>
                  </a:ext>
                </a:extLst>
              </a:tr>
              <a:tr h="234663">
                <a:tc>
                  <a:txBody>
                    <a:bodyPr/>
                    <a:lstStyle/>
                    <a:p>
                      <a:pPr algn="l"/>
                      <a:r>
                        <a:rPr lang="en-US" sz="1100" b="1">
                          <a:latin typeface="+mn-lt"/>
                        </a:rPr>
                        <a:t>5-fold Cross validation</a:t>
                      </a:r>
                    </a:p>
                  </a:txBody>
                  <a:tcPr/>
                </a:tc>
                <a:tc>
                  <a:txBody>
                    <a:bodyPr/>
                    <a:lstStyle/>
                    <a:p>
                      <a:pPr algn="r"/>
                      <a:r>
                        <a:rPr lang="en-US" sz="1100">
                          <a:latin typeface="+mj-lt"/>
                        </a:rPr>
                        <a:t>4016</a:t>
                      </a:r>
                    </a:p>
                  </a:txBody>
                  <a:tcPr/>
                </a:tc>
                <a:tc>
                  <a:txBody>
                    <a:bodyPr/>
                    <a:lstStyle/>
                    <a:p>
                      <a:pPr algn="r"/>
                      <a:r>
                        <a:rPr lang="en-US" sz="1100">
                          <a:latin typeface="+mj-lt"/>
                        </a:rPr>
                        <a:t>2931</a:t>
                      </a:r>
                    </a:p>
                  </a:txBody>
                  <a:tcPr/>
                </a:tc>
                <a:tc>
                  <a:txBody>
                    <a:bodyPr/>
                    <a:lstStyle/>
                    <a:p>
                      <a:pPr algn="r"/>
                      <a:r>
                        <a:rPr lang="en-US" sz="1100">
                          <a:latin typeface="+mj-lt"/>
                        </a:rPr>
                        <a:t>1085</a:t>
                      </a:r>
                    </a:p>
                  </a:txBody>
                  <a:tcPr/>
                </a:tc>
                <a:tc>
                  <a:txBody>
                    <a:bodyPr/>
                    <a:lstStyle/>
                    <a:p>
                      <a:pPr algn="r"/>
                      <a:r>
                        <a:rPr lang="en-US" sz="1100">
                          <a:latin typeface="+mj-lt"/>
                        </a:rPr>
                        <a:t>73%</a:t>
                      </a:r>
                    </a:p>
                  </a:txBody>
                  <a:tcPr/>
                </a:tc>
                <a:tc>
                  <a:txBody>
                    <a:bodyPr/>
                    <a:lstStyle/>
                    <a:p>
                      <a:pPr algn="r"/>
                      <a:r>
                        <a:rPr lang="en-US" sz="1100">
                          <a:latin typeface="+mj-lt"/>
                        </a:rPr>
                        <a:t>27%</a:t>
                      </a:r>
                    </a:p>
                  </a:txBody>
                  <a:tcPr/>
                </a:tc>
                <a:tc>
                  <a:txBody>
                    <a:bodyPr/>
                    <a:lstStyle/>
                    <a:p>
                      <a:pPr algn="r" fontAlgn="b"/>
                      <a:r>
                        <a:rPr lang="en-US" sz="1100" b="1" i="0" u="none" strike="noStrike" kern="1200">
                          <a:solidFill>
                            <a:srgbClr val="000000"/>
                          </a:solidFill>
                          <a:effectLst/>
                          <a:latin typeface="+mj-lt"/>
                          <a:ea typeface="+mn-ea"/>
                          <a:cs typeface="+mn-cs"/>
                        </a:rPr>
                        <a:t> 37.8%</a:t>
                      </a:r>
                    </a:p>
                  </a:txBody>
                  <a:tcPr>
                    <a:solidFill>
                      <a:schemeClr val="accent6"/>
                    </a:solidFill>
                  </a:tcPr>
                </a:tc>
                <a:extLst>
                  <a:ext uri="{0D108BD9-81ED-4DB2-BD59-A6C34878D82A}">
                    <a16:rowId xmlns:a16="http://schemas.microsoft.com/office/drawing/2014/main" val="4014711760"/>
                  </a:ext>
                </a:extLst>
              </a:tr>
            </a:tbl>
          </a:graphicData>
        </a:graphic>
      </p:graphicFrame>
      <p:sp>
        <p:nvSpPr>
          <p:cNvPr id="21" name="TextBox 20">
            <a:extLst>
              <a:ext uri="{FF2B5EF4-FFF2-40B4-BE49-F238E27FC236}">
                <a16:creationId xmlns:a16="http://schemas.microsoft.com/office/drawing/2014/main" id="{625B87A5-3F0A-3E55-4BD8-76428181AF4C}"/>
              </a:ext>
            </a:extLst>
          </p:cNvPr>
          <p:cNvSpPr txBox="1"/>
          <p:nvPr/>
        </p:nvSpPr>
        <p:spPr>
          <a:xfrm>
            <a:off x="7389534" y="4747605"/>
            <a:ext cx="4236375" cy="1446550"/>
          </a:xfrm>
          <a:prstGeom prst="rect">
            <a:avLst/>
          </a:prstGeom>
          <a:solidFill>
            <a:srgbClr val="54C4CF">
              <a:alpha val="12000"/>
            </a:srgbClr>
          </a:solidFill>
        </p:spPr>
        <p:txBody>
          <a:bodyPr wrap="square" lIns="91440" tIns="45720" rIns="91440" bIns="45720" anchor="t">
            <a:spAutoFit/>
          </a:bodyPr>
          <a:lstStyle/>
          <a:p>
            <a:pPr marL="285750" indent="-285750">
              <a:buFont typeface="Arial" panose="020B0604020202020204" pitchFamily="34" charset="0"/>
              <a:buChar char="•"/>
            </a:pPr>
            <a:r>
              <a:rPr lang="en-GB" sz="1100" b="1"/>
              <a:t>Key take-aways :</a:t>
            </a:r>
          </a:p>
          <a:p>
            <a:pPr marL="742950" lvl="1" indent="-285750">
              <a:buFont typeface="Arial" panose="020B0604020202020204" pitchFamily="34" charset="0"/>
              <a:buChar char="•"/>
            </a:pPr>
            <a:r>
              <a:rPr lang="en-GB" sz="1100"/>
              <a:t>Decent model performance and good validation between train, test and Validation sample</a:t>
            </a:r>
          </a:p>
          <a:p>
            <a:pPr marL="742950" lvl="1" indent="-285750">
              <a:buFont typeface="Arial" panose="020B0604020202020204" pitchFamily="34" charset="0"/>
              <a:buChar char="•"/>
            </a:pPr>
            <a:r>
              <a:rPr lang="en-GB" sz="1100"/>
              <a:t>Total of  12 variables – </a:t>
            </a:r>
            <a:r>
              <a:rPr lang="en-GB" sz="1100" err="1"/>
              <a:t>BankStatement</a:t>
            </a:r>
            <a:r>
              <a:rPr lang="en-GB" sz="1100"/>
              <a:t> and Request data:</a:t>
            </a:r>
          </a:p>
          <a:p>
            <a:pPr marL="1200150" lvl="2" indent="-285750">
              <a:buFont typeface="Arial" panose="020B0604020202020204" pitchFamily="34" charset="0"/>
              <a:buChar char="•"/>
            </a:pPr>
            <a:r>
              <a:rPr lang="en-GB" sz="1100"/>
              <a:t>11 </a:t>
            </a:r>
            <a:r>
              <a:rPr lang="en-GB" sz="1100" err="1"/>
              <a:t>BankStatement</a:t>
            </a:r>
            <a:r>
              <a:rPr lang="en-GB" sz="1100"/>
              <a:t> variables including cross-vars</a:t>
            </a:r>
          </a:p>
          <a:p>
            <a:pPr marL="1200150" lvl="2" indent="-285750">
              <a:buFont typeface="Arial" panose="020B0604020202020204" pitchFamily="34" charset="0"/>
              <a:buChar char="•"/>
            </a:pPr>
            <a:r>
              <a:rPr lang="en-GB" sz="1100"/>
              <a:t>1 Socio-demographic cross-variable – Age vs Employer LGA</a:t>
            </a:r>
            <a:endParaRPr lang="en-GB" sz="1100">
              <a:cs typeface="Calibri"/>
            </a:endParaRPr>
          </a:p>
          <a:p>
            <a:pPr marL="1200150" lvl="2" indent="-285750">
              <a:buFont typeface="Arial" panose="020B0604020202020204" pitchFamily="34" charset="0"/>
              <a:buChar char="•"/>
            </a:pPr>
            <a:endParaRPr lang="en-GB" sz="1100"/>
          </a:p>
        </p:txBody>
      </p:sp>
      <p:sp>
        <p:nvSpPr>
          <p:cNvPr id="2" name="TextBox 1">
            <a:extLst>
              <a:ext uri="{FF2B5EF4-FFF2-40B4-BE49-F238E27FC236}">
                <a16:creationId xmlns:a16="http://schemas.microsoft.com/office/drawing/2014/main" id="{0BB1E762-A7E7-3E64-E468-0CD8726A46B2}"/>
              </a:ext>
            </a:extLst>
          </p:cNvPr>
          <p:cNvSpPr txBox="1"/>
          <p:nvPr/>
        </p:nvSpPr>
        <p:spPr>
          <a:xfrm>
            <a:off x="7389534" y="6489719"/>
            <a:ext cx="4146520" cy="276999"/>
          </a:xfrm>
          <a:prstGeom prst="rect">
            <a:avLst/>
          </a:prstGeom>
          <a:noFill/>
        </p:spPr>
        <p:txBody>
          <a:bodyPr wrap="none" rtlCol="0">
            <a:spAutoFit/>
          </a:bodyPr>
          <a:lstStyle/>
          <a:p>
            <a:r>
              <a:rPr lang="en-GB" sz="1200"/>
              <a:t>* See in Appendix the list of the original Salary Service vars used</a:t>
            </a:r>
            <a:endParaRPr lang="en-US" sz="1200"/>
          </a:p>
        </p:txBody>
      </p:sp>
    </p:spTree>
    <p:extLst>
      <p:ext uri="{BB962C8B-B14F-4D97-AF65-F5344CB8AC3E}">
        <p14:creationId xmlns:p14="http://schemas.microsoft.com/office/powerpoint/2010/main" val="1634949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F60DC76-A43B-44F9-B5F4-51B8B39F9896}"/>
              </a:ext>
            </a:extLst>
          </p:cNvPr>
          <p:cNvSpPr>
            <a:spLocks noGrp="1"/>
          </p:cNvSpPr>
          <p:nvPr>
            <p:ph type="sldNum" sz="quarter" idx="15"/>
          </p:nvPr>
        </p:nvSpPr>
        <p:spPr/>
        <p:txBody>
          <a:bodyPr/>
          <a:lstStyle/>
          <a:p>
            <a:fld id="{AF3FE17F-A6D8-45A4-B48E-88B1038D213A}" type="slidenum">
              <a:rPr lang="en-US" smtClean="0"/>
              <a:t>16</a:t>
            </a:fld>
            <a:endParaRPr lang="en-US"/>
          </a:p>
        </p:txBody>
      </p:sp>
      <p:pic>
        <p:nvPicPr>
          <p:cNvPr id="7" name="Picture Placeholder 5">
            <a:extLst>
              <a:ext uri="{FF2B5EF4-FFF2-40B4-BE49-F238E27FC236}">
                <a16:creationId xmlns:a16="http://schemas.microsoft.com/office/drawing/2014/main" id="{8F780EFB-D270-4063-A803-5E71B9166C3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4761" b="4761"/>
          <a:stretch>
            <a:fillRect/>
          </a:stretch>
        </p:blipFill>
        <p:spPr>
          <a:xfrm>
            <a:off x="1109663" y="1436688"/>
            <a:ext cx="4003675" cy="3924300"/>
          </a:xfrm>
        </p:spPr>
      </p:pic>
      <p:sp>
        <p:nvSpPr>
          <p:cNvPr id="8" name="Text Placeholder 2">
            <a:extLst>
              <a:ext uri="{FF2B5EF4-FFF2-40B4-BE49-F238E27FC236}">
                <a16:creationId xmlns:a16="http://schemas.microsoft.com/office/drawing/2014/main" id="{BDA6128C-6C52-4F2E-8804-2BC47078A08A}"/>
              </a:ext>
            </a:extLst>
          </p:cNvPr>
          <p:cNvSpPr>
            <a:spLocks noGrp="1"/>
          </p:cNvSpPr>
          <p:nvPr>
            <p:ph type="body" sz="quarter" idx="11"/>
          </p:nvPr>
        </p:nvSpPr>
        <p:spPr>
          <a:xfrm>
            <a:off x="5394471" y="3032125"/>
            <a:ext cx="6797529" cy="532169"/>
          </a:xfrm>
        </p:spPr>
        <p:txBody>
          <a:bodyPr/>
          <a:lstStyle/>
          <a:p>
            <a:r>
              <a:rPr lang="en-US" sz="2400">
                <a:solidFill>
                  <a:srgbClr val="FFFFFF"/>
                </a:solidFill>
                <a:latin typeface="Lucida Sans Unicode" panose="020B0602030504020204" pitchFamily="34" charset="0"/>
                <a:cs typeface="Lucida Sans Unicode" panose="020B0602030504020204" pitchFamily="34" charset="0"/>
              </a:rPr>
              <a:t>Data-Driven Strategy</a:t>
            </a:r>
          </a:p>
        </p:txBody>
      </p:sp>
    </p:spTree>
    <p:extLst>
      <p:ext uri="{BB962C8B-B14F-4D97-AF65-F5344CB8AC3E}">
        <p14:creationId xmlns:p14="http://schemas.microsoft.com/office/powerpoint/2010/main" val="1202047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359C9A-3C07-4746-B458-3D5BEFA98127}"/>
              </a:ext>
            </a:extLst>
          </p:cNvPr>
          <p:cNvSpPr>
            <a:spLocks noGrp="1"/>
          </p:cNvSpPr>
          <p:nvPr>
            <p:ph type="body" sz="quarter" idx="11"/>
          </p:nvPr>
        </p:nvSpPr>
        <p:spPr/>
        <p:txBody>
          <a:bodyPr/>
          <a:lstStyle/>
          <a:p>
            <a:r>
              <a:rPr lang="en-GB"/>
              <a:t>Strategy cut-off – overall profitability approach (1/2)</a:t>
            </a:r>
            <a:endParaRPr lang="en-US"/>
          </a:p>
        </p:txBody>
      </p:sp>
      <p:sp>
        <p:nvSpPr>
          <p:cNvPr id="5" name="Slide Number Placeholder 4">
            <a:extLst>
              <a:ext uri="{FF2B5EF4-FFF2-40B4-BE49-F238E27FC236}">
                <a16:creationId xmlns:a16="http://schemas.microsoft.com/office/drawing/2014/main" id="{58749215-1B34-487B-B16B-668DA2515807}"/>
              </a:ext>
            </a:extLst>
          </p:cNvPr>
          <p:cNvSpPr>
            <a:spLocks noGrp="1"/>
          </p:cNvSpPr>
          <p:nvPr>
            <p:ph type="sldNum" sz="quarter" idx="15"/>
          </p:nvPr>
        </p:nvSpPr>
        <p:spPr/>
        <p:txBody>
          <a:bodyPr/>
          <a:lstStyle/>
          <a:p>
            <a:fld id="{AF3FE17F-A6D8-45A4-B48E-88B1038D213A}" type="slidenum">
              <a:rPr lang="en-US" smtClean="0"/>
              <a:t>17</a:t>
            </a:fld>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18B991B-53DB-409F-8519-F51D3189950E}"/>
                  </a:ext>
                </a:extLst>
              </p:cNvPr>
              <p:cNvSpPr txBox="1"/>
              <p:nvPr/>
            </p:nvSpPr>
            <p:spPr>
              <a:xfrm>
                <a:off x="8899567" y="4470372"/>
                <a:ext cx="1773436" cy="30610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GB" sz="1050" b="0" i="1" smtClean="0">
                          <a:latin typeface="Cambria Math" panose="02040503050406030204" pitchFamily="18" charset="0"/>
                        </a:rPr>
                        <m:t>𝑀𝑒𝑎𝑛</m:t>
                      </m:r>
                      <m:r>
                        <a:rPr lang="en-GB" sz="1050" b="0" i="1" smtClean="0">
                          <a:latin typeface="Cambria Math" panose="02040503050406030204" pitchFamily="18" charset="0"/>
                        </a:rPr>
                        <m:t> </m:t>
                      </m:r>
                      <m:r>
                        <a:rPr lang="en-GB" sz="1050" b="0" i="1" smtClean="0">
                          <a:latin typeface="Cambria Math" panose="02040503050406030204" pitchFamily="18" charset="0"/>
                        </a:rPr>
                        <m:t>𝑃𝑟𝑜𝑓𝑖𝑡</m:t>
                      </m:r>
                      <m:d>
                        <m:dPr>
                          <m:ctrlPr>
                            <a:rPr lang="en-GB" sz="1050" b="0" i="1" smtClean="0">
                              <a:latin typeface="Cambria Math" panose="02040503050406030204" pitchFamily="18" charset="0"/>
                            </a:rPr>
                          </m:ctrlPr>
                        </m:dPr>
                        <m:e>
                          <m:r>
                            <a:rPr lang="en-GB" sz="1050" b="0" i="1" smtClean="0">
                              <a:latin typeface="Cambria Math" panose="02040503050406030204" pitchFamily="18" charset="0"/>
                            </a:rPr>
                            <m:t>𝐿𝑜𝑠𝑠</m:t>
                          </m:r>
                        </m:e>
                      </m:d>
                      <m:r>
                        <a:rPr lang="en-GB" sz="1050" b="0" i="1" smtClean="0">
                          <a:latin typeface="Cambria Math" panose="02040503050406030204" pitchFamily="18" charset="0"/>
                        </a:rPr>
                        <m:t>=</m:t>
                      </m:r>
                      <m:f>
                        <m:fPr>
                          <m:ctrlPr>
                            <a:rPr lang="en-GB" sz="1050" b="0" i="1" smtClean="0">
                              <a:latin typeface="Cambria Math" panose="02040503050406030204" pitchFamily="18" charset="0"/>
                            </a:rPr>
                          </m:ctrlPr>
                        </m:fPr>
                        <m:num>
                          <m:r>
                            <a:rPr lang="en-GB" sz="1050" b="0" i="1" smtClean="0">
                              <a:latin typeface="Cambria Math" panose="02040503050406030204" pitchFamily="18" charset="0"/>
                            </a:rPr>
                            <m:t>𝑃𝑟𝑜𝑓𝑖𝑡</m:t>
                          </m:r>
                        </m:num>
                        <m:den>
                          <m:r>
                            <a:rPr lang="en-GB" sz="1050" b="0" i="1" smtClean="0">
                              <a:latin typeface="Cambria Math" panose="02040503050406030204" pitchFamily="18" charset="0"/>
                            </a:rPr>
                            <m:t>𝑇𝑜𝑡𝑎𝑙</m:t>
                          </m:r>
                        </m:den>
                      </m:f>
                    </m:oMath>
                  </m:oMathPara>
                </a14:m>
                <a:endParaRPr lang="en-GB" sz="1050" b="0"/>
              </a:p>
            </p:txBody>
          </p:sp>
        </mc:Choice>
        <mc:Fallback xmlns="">
          <p:sp>
            <p:nvSpPr>
              <p:cNvPr id="11" name="TextBox 10">
                <a:extLst>
                  <a:ext uri="{FF2B5EF4-FFF2-40B4-BE49-F238E27FC236}">
                    <a16:creationId xmlns:a16="http://schemas.microsoft.com/office/drawing/2014/main" id="{218B991B-53DB-409F-8519-F51D3189950E}"/>
                  </a:ext>
                </a:extLst>
              </p:cNvPr>
              <p:cNvSpPr txBox="1">
                <a:spLocks noRot="1" noChangeAspect="1" noMove="1" noResize="1" noEditPoints="1" noAdjustHandles="1" noChangeArrowheads="1" noChangeShapeType="1" noTextEdit="1"/>
              </p:cNvSpPr>
              <p:nvPr/>
            </p:nvSpPr>
            <p:spPr>
              <a:xfrm>
                <a:off x="8899567" y="4470372"/>
                <a:ext cx="1773436" cy="306109"/>
              </a:xfrm>
              <a:prstGeom prst="rect">
                <a:avLst/>
              </a:prstGeom>
              <a:blipFill>
                <a:blip r:embed="rId3"/>
                <a:stretch>
                  <a:fillRect l="-344" t="-5882" r="-1718" b="-15686"/>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E805F631-4C53-40BB-AD2C-2763BEBDA6B8}"/>
              </a:ext>
            </a:extLst>
          </p:cNvPr>
          <p:cNvSpPr/>
          <p:nvPr/>
        </p:nvSpPr>
        <p:spPr>
          <a:xfrm>
            <a:off x="8689816" y="3730721"/>
            <a:ext cx="3502184" cy="11214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3">
            <a:extLst>
              <a:ext uri="{FF2B5EF4-FFF2-40B4-BE49-F238E27FC236}">
                <a16:creationId xmlns:a16="http://schemas.microsoft.com/office/drawing/2014/main" id="{B97E168E-DBC8-3D65-2F3F-94F90BADAD2B}"/>
              </a:ext>
            </a:extLst>
          </p:cNvPr>
          <p:cNvSpPr>
            <a:spLocks noGrp="1"/>
          </p:cNvSpPr>
          <p:nvPr>
            <p:ph type="body" sz="quarter" idx="12"/>
          </p:nvPr>
        </p:nvSpPr>
        <p:spPr>
          <a:xfrm>
            <a:off x="8689816" y="3377915"/>
            <a:ext cx="3521928" cy="1474250"/>
          </a:xfrm>
          <a:solidFill>
            <a:srgbClr val="54C4CF">
              <a:alpha val="12000"/>
            </a:srgbClr>
          </a:solidFill>
        </p:spPr>
        <p:txBody>
          <a:bodyPr wrap="square">
            <a:spAutoFit/>
          </a:bodyPr>
          <a:lstStyle/>
          <a:p>
            <a:pPr marL="285750" indent="-285750">
              <a:buFont typeface="Arial" panose="020B0604020202020204" pitchFamily="34" charset="0"/>
              <a:buChar char="•"/>
            </a:pPr>
            <a:r>
              <a:rPr lang="en-GB" sz="1800"/>
              <a:t>Profit calculation approach:</a:t>
            </a:r>
          </a:p>
          <a:p>
            <a:endParaRPr lang="en-GB" sz="1800"/>
          </a:p>
          <a:p>
            <a:endParaRPr lang="en-GB" sz="1800"/>
          </a:p>
          <a:p>
            <a:pPr marL="285750" indent="-285750">
              <a:buFont typeface="Arial" panose="020B0604020202020204" pitchFamily="34" charset="0"/>
              <a:buChar char="•"/>
            </a:pPr>
            <a:endParaRPr lang="en-GB" sz="1800"/>
          </a:p>
        </p:txBody>
      </p:sp>
      <mc:AlternateContent xmlns:mc="http://schemas.openxmlformats.org/markup-compatibility/2006" xmlns:cx1="http://schemas.microsoft.com/office/drawing/2015/9/8/chartex">
        <mc:Choice Requires="cx1">
          <p:graphicFrame>
            <p:nvGraphicFramePr>
              <p:cNvPr id="17" name="Chart 16">
                <a:extLst>
                  <a:ext uri="{FF2B5EF4-FFF2-40B4-BE49-F238E27FC236}">
                    <a16:creationId xmlns:a16="http://schemas.microsoft.com/office/drawing/2014/main" id="{628379AF-F19B-B3C5-2E17-B92D348C8226}"/>
                  </a:ext>
                </a:extLst>
              </p:cNvPr>
              <p:cNvGraphicFramePr/>
              <p:nvPr>
                <p:extLst>
                  <p:ext uri="{D42A27DB-BD31-4B8C-83A1-F6EECF244321}">
                    <p14:modId xmlns:p14="http://schemas.microsoft.com/office/powerpoint/2010/main" val="3592288524"/>
                  </p:ext>
                </p:extLst>
              </p:nvPr>
            </p:nvGraphicFramePr>
            <p:xfrm>
              <a:off x="213877" y="1001401"/>
              <a:ext cx="8396723" cy="4855198"/>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17" name="Chart 16">
                <a:extLst>
                  <a:ext uri="{FF2B5EF4-FFF2-40B4-BE49-F238E27FC236}">
                    <a16:creationId xmlns:a16="http://schemas.microsoft.com/office/drawing/2014/main" id="{628379AF-F19B-B3C5-2E17-B92D348C8226}"/>
                  </a:ext>
                </a:extLst>
              </p:cNvPr>
              <p:cNvPicPr>
                <a:picLocks noGrp="1" noRot="1" noChangeAspect="1" noMove="1" noResize="1" noEditPoints="1" noAdjustHandles="1" noChangeArrowheads="1" noChangeShapeType="1"/>
              </p:cNvPicPr>
              <p:nvPr/>
            </p:nvPicPr>
            <p:blipFill>
              <a:blip r:embed="rId5"/>
              <a:stretch>
                <a:fillRect/>
              </a:stretch>
            </p:blipFill>
            <p:spPr>
              <a:xfrm>
                <a:off x="213877" y="1001401"/>
                <a:ext cx="8396723" cy="4855198"/>
              </a:xfrm>
              <a:prstGeom prst="rect">
                <a:avLst/>
              </a:prstGeom>
            </p:spPr>
          </p:pic>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CA9A734-EDD0-4CC4-F4C1-925AB1C5CAE1}"/>
                  </a:ext>
                </a:extLst>
              </p:cNvPr>
              <p:cNvSpPr txBox="1"/>
              <p:nvPr/>
            </p:nvSpPr>
            <p:spPr>
              <a:xfrm>
                <a:off x="8729028" y="4001152"/>
                <a:ext cx="3249095" cy="161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050" b="0" i="1" smtClean="0">
                          <a:latin typeface="Cambria Math" panose="02040503050406030204" pitchFamily="18" charset="0"/>
                        </a:rPr>
                        <m:t>𝑃𝑟𝑜𝑓𝑖𝑡</m:t>
                      </m:r>
                      <m:r>
                        <a:rPr lang="en-GB" sz="1050" b="0" i="1" smtClean="0">
                          <a:latin typeface="Cambria Math" panose="02040503050406030204" pitchFamily="18" charset="0"/>
                        </a:rPr>
                        <m:t>(</m:t>
                      </m:r>
                      <m:r>
                        <a:rPr lang="en-GB" sz="1050" b="0" i="1" smtClean="0">
                          <a:latin typeface="Cambria Math" panose="02040503050406030204" pitchFamily="18" charset="0"/>
                        </a:rPr>
                        <m:t>𝑤𝑖𝑡h𝑜𝑢𝑡</m:t>
                      </m:r>
                      <m:r>
                        <a:rPr lang="en-GB" sz="1050" b="0" i="1" smtClean="0">
                          <a:latin typeface="Cambria Math" panose="02040503050406030204" pitchFamily="18" charset="0"/>
                        </a:rPr>
                        <m:t> </m:t>
                      </m:r>
                      <m:r>
                        <a:rPr lang="en-GB" sz="1050" b="0" i="1" smtClean="0">
                          <a:latin typeface="Cambria Math" panose="02040503050406030204" pitchFamily="18" charset="0"/>
                        </a:rPr>
                        <m:t>𝐶𝑜𝑠𝑡𝑠</m:t>
                      </m:r>
                      <m:r>
                        <a:rPr lang="en-GB" sz="1050" b="0" i="1" smtClean="0">
                          <a:latin typeface="Cambria Math" panose="02040503050406030204" pitchFamily="18" charset="0"/>
                        </a:rPr>
                        <m:t>)=</m:t>
                      </m:r>
                      <m:r>
                        <a:rPr lang="en-GB" sz="1050" b="0" i="1" smtClean="0">
                          <a:latin typeface="Cambria Math" panose="02040503050406030204" pitchFamily="18" charset="0"/>
                        </a:rPr>
                        <m:t>𝑟𝑒𝑝𝑎𝑦𝑚𝑒𝑛𝑡</m:t>
                      </m:r>
                      <m:r>
                        <a:rPr lang="en-GB" sz="1050" b="0" i="1" smtClean="0">
                          <a:latin typeface="Cambria Math" panose="02040503050406030204" pitchFamily="18" charset="0"/>
                        </a:rPr>
                        <m:t> −</m:t>
                      </m:r>
                      <m:r>
                        <a:rPr lang="en-GB" sz="1050" b="0" i="1" smtClean="0">
                          <a:latin typeface="Cambria Math" panose="02040503050406030204" pitchFamily="18" charset="0"/>
                        </a:rPr>
                        <m:t>𝑑𝑖𝑠𝑏𝑢𝑟𝑠𝑒𝑚𝑒𝑛𝑡</m:t>
                      </m:r>
                    </m:oMath>
                  </m:oMathPara>
                </a14:m>
                <a:endParaRPr lang="en-GB" sz="1050" b="0"/>
              </a:p>
            </p:txBody>
          </p:sp>
        </mc:Choice>
        <mc:Fallback xmlns="">
          <p:sp>
            <p:nvSpPr>
              <p:cNvPr id="18" name="TextBox 17">
                <a:extLst>
                  <a:ext uri="{FF2B5EF4-FFF2-40B4-BE49-F238E27FC236}">
                    <a16:creationId xmlns:a16="http://schemas.microsoft.com/office/drawing/2014/main" id="{FCA9A734-EDD0-4CC4-F4C1-925AB1C5CAE1}"/>
                  </a:ext>
                </a:extLst>
              </p:cNvPr>
              <p:cNvSpPr txBox="1">
                <a:spLocks noRot="1" noChangeAspect="1" noMove="1" noResize="1" noEditPoints="1" noAdjustHandles="1" noChangeArrowheads="1" noChangeShapeType="1" noTextEdit="1"/>
              </p:cNvSpPr>
              <p:nvPr/>
            </p:nvSpPr>
            <p:spPr>
              <a:xfrm>
                <a:off x="8729028" y="4001152"/>
                <a:ext cx="3249095" cy="161583"/>
              </a:xfrm>
              <a:prstGeom prst="rect">
                <a:avLst/>
              </a:prstGeom>
              <a:blipFill>
                <a:blip r:embed="rId6"/>
                <a:stretch>
                  <a:fillRect l="-1126" r="-563" b="-370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D6E39EA-EC73-4BDE-7C7E-3991B886A274}"/>
                  </a:ext>
                </a:extLst>
              </p:cNvPr>
              <p:cNvSpPr txBox="1"/>
              <p:nvPr/>
            </p:nvSpPr>
            <p:spPr>
              <a:xfrm>
                <a:off x="8693033" y="4202592"/>
                <a:ext cx="3524042" cy="3231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1050" b="0" i="1" smtClean="0">
                          <a:latin typeface="Cambria Math" panose="02040503050406030204" pitchFamily="18" charset="0"/>
                        </a:rPr>
                        <m:t>𝑃𝑟𝑜𝑓𝑖𝑡</m:t>
                      </m:r>
                      <m:d>
                        <m:dPr>
                          <m:ctrlPr>
                            <a:rPr lang="en-GB" sz="1050" b="0" i="1" smtClean="0">
                              <a:latin typeface="Cambria Math" panose="02040503050406030204" pitchFamily="18" charset="0"/>
                            </a:rPr>
                          </m:ctrlPr>
                        </m:dPr>
                        <m:e>
                          <m:r>
                            <a:rPr lang="en-GB" sz="1050" b="0" i="1" smtClean="0">
                              <a:latin typeface="Cambria Math" panose="02040503050406030204" pitchFamily="18" charset="0"/>
                            </a:rPr>
                            <m:t>𝑤𝑖𝑡h</m:t>
                          </m:r>
                          <m:r>
                            <a:rPr lang="en-GB" sz="1050" b="0" i="1" smtClean="0">
                              <a:latin typeface="Cambria Math" panose="02040503050406030204" pitchFamily="18" charset="0"/>
                            </a:rPr>
                            <m:t> </m:t>
                          </m:r>
                          <m:r>
                            <a:rPr lang="en-GB" sz="1050" b="0" i="1" smtClean="0">
                              <a:latin typeface="Cambria Math" panose="02040503050406030204" pitchFamily="18" charset="0"/>
                            </a:rPr>
                            <m:t>𝐶𝑜𝑠𝑡𝑠</m:t>
                          </m:r>
                        </m:e>
                      </m:d>
                      <m:r>
                        <a:rPr lang="en-GB" sz="1050" b="0" i="1" smtClean="0">
                          <a:latin typeface="Cambria Math" panose="02040503050406030204" pitchFamily="18" charset="0"/>
                        </a:rPr>
                        <m:t>=</m:t>
                      </m:r>
                      <m:r>
                        <a:rPr lang="en-GB" sz="1050" b="0" i="1" smtClean="0">
                          <a:latin typeface="Cambria Math" panose="02040503050406030204" pitchFamily="18" charset="0"/>
                        </a:rPr>
                        <m:t>𝑟𝑒𝑝𝑎𝑦𝑚𝑒𝑛𝑡</m:t>
                      </m:r>
                      <m:r>
                        <a:rPr lang="en-GB" sz="1050" b="0" i="1" smtClean="0">
                          <a:latin typeface="Cambria Math" panose="02040503050406030204" pitchFamily="18" charset="0"/>
                        </a:rPr>
                        <m:t> −</m:t>
                      </m:r>
                      <m:d>
                        <m:dPr>
                          <m:ctrlPr>
                            <a:rPr lang="en-GB" sz="1050" b="0" i="1" smtClean="0">
                              <a:latin typeface="Cambria Math" panose="02040503050406030204" pitchFamily="18" charset="0"/>
                            </a:rPr>
                          </m:ctrlPr>
                        </m:dPr>
                        <m:e>
                          <m:r>
                            <a:rPr lang="en-GB" sz="1050" b="0" i="1" smtClean="0">
                              <a:latin typeface="Cambria Math" panose="02040503050406030204" pitchFamily="18" charset="0"/>
                            </a:rPr>
                            <m:t>𝑉𝐶</m:t>
                          </m:r>
                        </m:e>
                      </m:d>
                      <m:r>
                        <a:rPr lang="en-GB" sz="1050" b="0" i="1" smtClean="0">
                          <a:latin typeface="Cambria Math" panose="02040503050406030204" pitchFamily="18" charset="0"/>
                        </a:rPr>
                        <m:t>∗</m:t>
                      </m:r>
                      <m:r>
                        <a:rPr lang="en-GB" sz="1050" b="0" i="1" smtClean="0">
                          <a:latin typeface="Cambria Math" panose="02040503050406030204" pitchFamily="18" charset="0"/>
                        </a:rPr>
                        <m:t>𝑑𝑖𝑠𝑏𝑢𝑟𝑠𝑒𝑚𝑒𝑛𝑡</m:t>
                      </m:r>
                    </m:oMath>
                  </m:oMathPara>
                </a14:m>
                <a:endParaRPr lang="en-US" sz="1050" b="0"/>
              </a:p>
              <a:p>
                <a:r>
                  <a:rPr lang="en-GB" sz="1050" b="0"/>
                  <a:t> Where VC =8.4%</a:t>
                </a:r>
              </a:p>
            </p:txBody>
          </p:sp>
        </mc:Choice>
        <mc:Fallback xmlns="">
          <p:sp>
            <p:nvSpPr>
              <p:cNvPr id="19" name="TextBox 18">
                <a:extLst>
                  <a:ext uri="{FF2B5EF4-FFF2-40B4-BE49-F238E27FC236}">
                    <a16:creationId xmlns:a16="http://schemas.microsoft.com/office/drawing/2014/main" id="{DD6E39EA-EC73-4BDE-7C7E-3991B886A274}"/>
                  </a:ext>
                </a:extLst>
              </p:cNvPr>
              <p:cNvSpPr txBox="1">
                <a:spLocks noRot="1" noChangeAspect="1" noMove="1" noResize="1" noEditPoints="1" noAdjustHandles="1" noChangeArrowheads="1" noChangeShapeType="1" noTextEdit="1"/>
              </p:cNvSpPr>
              <p:nvPr/>
            </p:nvSpPr>
            <p:spPr>
              <a:xfrm>
                <a:off x="8693033" y="4202592"/>
                <a:ext cx="3524042" cy="323165"/>
              </a:xfrm>
              <a:prstGeom prst="rect">
                <a:avLst/>
              </a:prstGeom>
              <a:blipFill>
                <a:blip r:embed="rId7"/>
                <a:stretch>
                  <a:fillRect l="-1384" b="-26415"/>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630BCF7E-A14A-8B30-B4C1-3104B30263E1}"/>
              </a:ext>
            </a:extLst>
          </p:cNvPr>
          <p:cNvSpPr txBox="1"/>
          <p:nvPr/>
        </p:nvSpPr>
        <p:spPr>
          <a:xfrm>
            <a:off x="603682" y="6223247"/>
            <a:ext cx="3940502" cy="338554"/>
          </a:xfrm>
          <a:prstGeom prst="rect">
            <a:avLst/>
          </a:prstGeom>
          <a:noFill/>
        </p:spPr>
        <p:txBody>
          <a:bodyPr wrap="none" rtlCol="0">
            <a:spAutoFit/>
          </a:bodyPr>
          <a:lstStyle/>
          <a:p>
            <a:r>
              <a:rPr lang="en-GB" sz="1600" i="1"/>
              <a:t>Please see Appendix for more detailed results</a:t>
            </a:r>
            <a:endParaRPr lang="en-US" sz="1600" i="1"/>
          </a:p>
        </p:txBody>
      </p:sp>
    </p:spTree>
    <p:extLst>
      <p:ext uri="{BB962C8B-B14F-4D97-AF65-F5344CB8AC3E}">
        <p14:creationId xmlns:p14="http://schemas.microsoft.com/office/powerpoint/2010/main" val="4271823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359C9A-3C07-4746-B458-3D5BEFA98127}"/>
              </a:ext>
            </a:extLst>
          </p:cNvPr>
          <p:cNvSpPr>
            <a:spLocks noGrp="1"/>
          </p:cNvSpPr>
          <p:nvPr>
            <p:ph type="body" sz="quarter" idx="11"/>
          </p:nvPr>
        </p:nvSpPr>
        <p:spPr/>
        <p:txBody>
          <a:bodyPr/>
          <a:lstStyle/>
          <a:p>
            <a:r>
              <a:rPr lang="en-GB"/>
              <a:t>Strategy cut-off – overall profitability approach (2/2)</a:t>
            </a:r>
            <a:endParaRPr lang="en-US"/>
          </a:p>
        </p:txBody>
      </p:sp>
      <p:sp>
        <p:nvSpPr>
          <p:cNvPr id="5" name="Slide Number Placeholder 4">
            <a:extLst>
              <a:ext uri="{FF2B5EF4-FFF2-40B4-BE49-F238E27FC236}">
                <a16:creationId xmlns:a16="http://schemas.microsoft.com/office/drawing/2014/main" id="{58749215-1B34-487B-B16B-668DA2515807}"/>
              </a:ext>
            </a:extLst>
          </p:cNvPr>
          <p:cNvSpPr>
            <a:spLocks noGrp="1"/>
          </p:cNvSpPr>
          <p:nvPr>
            <p:ph type="sldNum" sz="quarter" idx="15"/>
          </p:nvPr>
        </p:nvSpPr>
        <p:spPr/>
        <p:txBody>
          <a:bodyPr/>
          <a:lstStyle/>
          <a:p>
            <a:fld id="{AF3FE17F-A6D8-45A4-B48E-88B1038D213A}" type="slidenum">
              <a:rPr lang="en-US" smtClean="0"/>
              <a:t>18</a:t>
            </a:fld>
            <a:endParaRPr lang="en-US"/>
          </a:p>
        </p:txBody>
      </p:sp>
      <p:graphicFrame>
        <p:nvGraphicFramePr>
          <p:cNvPr id="13" name="Chart 12">
            <a:extLst>
              <a:ext uri="{FF2B5EF4-FFF2-40B4-BE49-F238E27FC236}">
                <a16:creationId xmlns:a16="http://schemas.microsoft.com/office/drawing/2014/main" id="{C4D079D9-806F-A983-17B6-DA6680D1FB0C}"/>
              </a:ext>
            </a:extLst>
          </p:cNvPr>
          <p:cNvGraphicFramePr>
            <a:graphicFrameLocks/>
          </p:cNvGraphicFramePr>
          <p:nvPr>
            <p:extLst>
              <p:ext uri="{D42A27DB-BD31-4B8C-83A1-F6EECF244321}">
                <p14:modId xmlns:p14="http://schemas.microsoft.com/office/powerpoint/2010/main" val="2328705106"/>
              </p:ext>
            </p:extLst>
          </p:nvPr>
        </p:nvGraphicFramePr>
        <p:xfrm>
          <a:off x="146196" y="4617014"/>
          <a:ext cx="8056772" cy="187364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a:extLst>
              <a:ext uri="{FF2B5EF4-FFF2-40B4-BE49-F238E27FC236}">
                <a16:creationId xmlns:a16="http://schemas.microsoft.com/office/drawing/2014/main" id="{411989D3-5C08-2FAB-0564-925CA2EE5701}"/>
              </a:ext>
            </a:extLst>
          </p:cNvPr>
          <p:cNvGraphicFramePr>
            <a:graphicFrameLocks/>
          </p:cNvGraphicFramePr>
          <p:nvPr>
            <p:extLst>
              <p:ext uri="{D42A27DB-BD31-4B8C-83A1-F6EECF244321}">
                <p14:modId xmlns:p14="http://schemas.microsoft.com/office/powerpoint/2010/main" val="4061078143"/>
              </p:ext>
            </p:extLst>
          </p:nvPr>
        </p:nvGraphicFramePr>
        <p:xfrm>
          <a:off x="146195" y="2739596"/>
          <a:ext cx="8056772" cy="1873642"/>
        </p:xfrm>
        <a:graphic>
          <a:graphicData uri="http://schemas.openxmlformats.org/drawingml/2006/chart">
            <c:chart xmlns:c="http://schemas.openxmlformats.org/drawingml/2006/chart" xmlns:r="http://schemas.openxmlformats.org/officeDocument/2006/relationships" r:id="rId4"/>
          </a:graphicData>
        </a:graphic>
      </p:graphicFrame>
      <p:sp>
        <p:nvSpPr>
          <p:cNvPr id="20" name="Text Placeholder 3">
            <a:extLst>
              <a:ext uri="{FF2B5EF4-FFF2-40B4-BE49-F238E27FC236}">
                <a16:creationId xmlns:a16="http://schemas.microsoft.com/office/drawing/2014/main" id="{BDA8C92D-AED7-399D-9395-F72AB37B5204}"/>
              </a:ext>
            </a:extLst>
          </p:cNvPr>
          <p:cNvSpPr>
            <a:spLocks noGrp="1"/>
          </p:cNvSpPr>
          <p:nvPr>
            <p:ph type="body" sz="quarter" idx="12"/>
          </p:nvPr>
        </p:nvSpPr>
        <p:spPr>
          <a:xfrm>
            <a:off x="8610600" y="761335"/>
            <a:ext cx="3521928" cy="1383969"/>
          </a:xfrm>
          <a:solidFill>
            <a:srgbClr val="54C4CF">
              <a:alpha val="12000"/>
            </a:srgbClr>
          </a:solidFill>
        </p:spPr>
        <p:txBody>
          <a:bodyPr wrap="square">
            <a:spAutoFit/>
          </a:bodyPr>
          <a:lstStyle/>
          <a:p>
            <a:pPr marL="285750" indent="-285750">
              <a:buFont typeface="Arial" panose="020B0604020202020204" pitchFamily="34" charset="0"/>
              <a:buChar char="•"/>
            </a:pPr>
            <a:r>
              <a:rPr lang="en-GB" sz="1400">
                <a:solidFill>
                  <a:schemeClr val="tx1"/>
                </a:solidFill>
              </a:rPr>
              <a:t>Cut-off proposal – reject all customers with </a:t>
            </a:r>
            <a:r>
              <a:rPr lang="en-GB" sz="1400" b="1">
                <a:solidFill>
                  <a:schemeClr val="tx1"/>
                </a:solidFill>
              </a:rPr>
              <a:t>PD &gt; 66%</a:t>
            </a:r>
            <a:r>
              <a:rPr lang="en-GB" sz="1400">
                <a:solidFill>
                  <a:schemeClr val="tx1"/>
                </a:solidFill>
              </a:rPr>
              <a:t>. This would have resulted in:</a:t>
            </a:r>
          </a:p>
          <a:p>
            <a:pPr marL="857250" lvl="1" indent="-171450"/>
            <a:r>
              <a:rPr lang="en-GB" sz="1400"/>
              <a:t>17% less disbursements last year</a:t>
            </a:r>
          </a:p>
          <a:p>
            <a:pPr marL="971550" lvl="1" indent="-285750"/>
            <a:r>
              <a:rPr lang="en-GB" sz="1400"/>
              <a:t>25% less </a:t>
            </a:r>
            <a:r>
              <a:rPr lang="en-GB" sz="1400" err="1"/>
              <a:t>Provenir</a:t>
            </a:r>
            <a:r>
              <a:rPr lang="en-GB" sz="1400"/>
              <a:t> Approved for Q1 this year</a:t>
            </a:r>
          </a:p>
        </p:txBody>
      </p:sp>
      <p:sp>
        <p:nvSpPr>
          <p:cNvPr id="21" name="Rectangle 20">
            <a:extLst>
              <a:ext uri="{FF2B5EF4-FFF2-40B4-BE49-F238E27FC236}">
                <a16:creationId xmlns:a16="http://schemas.microsoft.com/office/drawing/2014/main" id="{E6BA607F-4570-6338-44F8-C71F0C0FD797}"/>
              </a:ext>
            </a:extLst>
          </p:cNvPr>
          <p:cNvSpPr/>
          <p:nvPr/>
        </p:nvSpPr>
        <p:spPr>
          <a:xfrm>
            <a:off x="6844683" y="875159"/>
            <a:ext cx="1358284" cy="5611679"/>
          </a:xfrm>
          <a:prstGeom prst="rect">
            <a:avLst/>
          </a:prstGeom>
          <a:solidFill>
            <a:srgbClr val="FF0000">
              <a:alpha val="1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sp>
        <p:nvSpPr>
          <p:cNvPr id="22" name="TextBox 21">
            <a:extLst>
              <a:ext uri="{FF2B5EF4-FFF2-40B4-BE49-F238E27FC236}">
                <a16:creationId xmlns:a16="http://schemas.microsoft.com/office/drawing/2014/main" id="{D49C72DA-2746-F91D-FE52-BA2012ADFA62}"/>
              </a:ext>
            </a:extLst>
          </p:cNvPr>
          <p:cNvSpPr txBox="1"/>
          <p:nvPr/>
        </p:nvSpPr>
        <p:spPr>
          <a:xfrm>
            <a:off x="8610600" y="2228403"/>
            <a:ext cx="3521928" cy="2831544"/>
          </a:xfrm>
          <a:prstGeom prst="rect">
            <a:avLst/>
          </a:prstGeom>
          <a:solidFill>
            <a:srgbClr val="54C4CF">
              <a:alpha val="12000"/>
            </a:srgbClr>
          </a:solidFill>
        </p:spPr>
        <p:txBody>
          <a:bodyPr wrap="square" lIns="91440" tIns="45720" rIns="91440" bIns="45720" anchor="t">
            <a:spAutoFit/>
          </a:bodyPr>
          <a:lstStyle/>
          <a:p>
            <a:pPr marL="285750" indent="-285750">
              <a:spcBef>
                <a:spcPts val="300"/>
              </a:spcBef>
              <a:buFont typeface="Arial" panose="020B0604020202020204" pitchFamily="34" charset="0"/>
              <a:buChar char="•"/>
            </a:pPr>
            <a:r>
              <a:rPr lang="en-GB" sz="1400"/>
              <a:t>Reasoning and further notes:</a:t>
            </a:r>
            <a:endParaRPr lang="en-US"/>
          </a:p>
          <a:p>
            <a:pPr marL="742950" lvl="1" indent="-285750">
              <a:spcBef>
                <a:spcPts val="300"/>
              </a:spcBef>
              <a:buFont typeface="Arial" panose="020B0604020202020204" pitchFamily="34" charset="0"/>
              <a:buChar char="•"/>
            </a:pPr>
            <a:r>
              <a:rPr lang="en-GB" sz="1400"/>
              <a:t>At 66 % we are close to break even on the product, including variable-costs</a:t>
            </a:r>
            <a:endParaRPr lang="en-GB" sz="1400">
              <a:cs typeface="Calibri" panose="020F0502020204030204"/>
            </a:endParaRPr>
          </a:p>
          <a:p>
            <a:pPr marL="742950" lvl="1" indent="-285750">
              <a:spcBef>
                <a:spcPts val="300"/>
              </a:spcBef>
              <a:buFont typeface="Arial" panose="020B0604020202020204" pitchFamily="34" charset="0"/>
              <a:buChar char="•"/>
            </a:pPr>
            <a:r>
              <a:rPr lang="en-GB" sz="1400"/>
              <a:t>DS advises that we maintain a portfolio of </a:t>
            </a:r>
            <a:r>
              <a:rPr lang="en-GB" sz="1400" b="1" u="sng"/>
              <a:t>&lt;25% default rate </a:t>
            </a:r>
            <a:r>
              <a:rPr lang="en-GB" sz="1400"/>
              <a:t>(60+ DPD)</a:t>
            </a:r>
            <a:endParaRPr lang="en-GB" sz="1400">
              <a:cs typeface="Calibri" panose="020F0502020204030204"/>
            </a:endParaRPr>
          </a:p>
          <a:p>
            <a:pPr marL="742950" lvl="1" indent="-285750">
              <a:spcBef>
                <a:spcPts val="300"/>
              </a:spcBef>
              <a:buFont typeface="Arial" panose="020B0604020202020204" pitchFamily="34" charset="0"/>
              <a:buChar char="•"/>
            </a:pPr>
            <a:r>
              <a:rPr lang="en-GB" sz="1400"/>
              <a:t>DS advises that we maintain a portfolio of </a:t>
            </a:r>
            <a:r>
              <a:rPr lang="en-GB" sz="1400" b="1" u="sng"/>
              <a:t>&lt;25% FPD 30</a:t>
            </a:r>
            <a:r>
              <a:rPr lang="en-GB" sz="1400"/>
              <a:t> rate </a:t>
            </a:r>
            <a:endParaRPr lang="en-GB" sz="1400">
              <a:cs typeface="Calibri" panose="020F0502020204030204"/>
            </a:endParaRPr>
          </a:p>
          <a:p>
            <a:pPr marL="285750" indent="-285750">
              <a:spcBef>
                <a:spcPts val="300"/>
              </a:spcBef>
              <a:buFont typeface="Arial" panose="020B0604020202020204" pitchFamily="34" charset="0"/>
              <a:buChar char="•"/>
            </a:pPr>
            <a:r>
              <a:rPr lang="en-GB" sz="1400"/>
              <a:t>The approach proposed is NOT considered conservative from DS point-of-view</a:t>
            </a:r>
            <a:endParaRPr lang="en-GB" sz="1400">
              <a:cs typeface="Calibri" panose="020F0502020204030204"/>
            </a:endParaRPr>
          </a:p>
        </p:txBody>
      </p:sp>
      <p:sp>
        <p:nvSpPr>
          <p:cNvPr id="4" name="TextBox 3">
            <a:extLst>
              <a:ext uri="{FF2B5EF4-FFF2-40B4-BE49-F238E27FC236}">
                <a16:creationId xmlns:a16="http://schemas.microsoft.com/office/drawing/2014/main" id="{4F6BA3F5-EB40-9E6A-0DEB-2137C8B0D72B}"/>
              </a:ext>
            </a:extLst>
          </p:cNvPr>
          <p:cNvSpPr txBox="1"/>
          <p:nvPr/>
        </p:nvSpPr>
        <p:spPr>
          <a:xfrm>
            <a:off x="8615237" y="5504573"/>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*See appendix for further information</a:t>
            </a:r>
          </a:p>
        </p:txBody>
      </p:sp>
      <p:graphicFrame>
        <p:nvGraphicFramePr>
          <p:cNvPr id="10" name="Chart 9">
            <a:extLst>
              <a:ext uri="{FF2B5EF4-FFF2-40B4-BE49-F238E27FC236}">
                <a16:creationId xmlns:a16="http://schemas.microsoft.com/office/drawing/2014/main" id="{DF530323-CB40-4222-6D4A-8CEAE6CD8F18}"/>
              </a:ext>
            </a:extLst>
          </p:cNvPr>
          <p:cNvGraphicFramePr>
            <a:graphicFrameLocks/>
          </p:cNvGraphicFramePr>
          <p:nvPr>
            <p:extLst>
              <p:ext uri="{D42A27DB-BD31-4B8C-83A1-F6EECF244321}">
                <p14:modId xmlns:p14="http://schemas.microsoft.com/office/powerpoint/2010/main" val="2122032603"/>
              </p:ext>
            </p:extLst>
          </p:nvPr>
        </p:nvGraphicFramePr>
        <p:xfrm>
          <a:off x="146195" y="965870"/>
          <a:ext cx="8056772" cy="176990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203495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F60DC76-A43B-44F9-B5F4-51B8B39F9896}"/>
              </a:ext>
            </a:extLst>
          </p:cNvPr>
          <p:cNvSpPr>
            <a:spLocks noGrp="1"/>
          </p:cNvSpPr>
          <p:nvPr>
            <p:ph type="sldNum" sz="quarter" idx="15"/>
          </p:nvPr>
        </p:nvSpPr>
        <p:spPr/>
        <p:txBody>
          <a:bodyPr/>
          <a:lstStyle/>
          <a:p>
            <a:fld id="{AF3FE17F-A6D8-45A4-B48E-88B1038D213A}" type="slidenum">
              <a:rPr lang="en-US" smtClean="0"/>
              <a:t>19</a:t>
            </a:fld>
            <a:endParaRPr lang="en-US"/>
          </a:p>
        </p:txBody>
      </p:sp>
      <p:pic>
        <p:nvPicPr>
          <p:cNvPr id="7" name="Picture Placeholder 5">
            <a:extLst>
              <a:ext uri="{FF2B5EF4-FFF2-40B4-BE49-F238E27FC236}">
                <a16:creationId xmlns:a16="http://schemas.microsoft.com/office/drawing/2014/main" id="{8F780EFB-D270-4063-A803-5E71B9166C3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4761" b="4761"/>
          <a:stretch>
            <a:fillRect/>
          </a:stretch>
        </p:blipFill>
        <p:spPr>
          <a:xfrm>
            <a:off x="1109663" y="1436688"/>
            <a:ext cx="4003675" cy="3924300"/>
          </a:xfrm>
        </p:spPr>
      </p:pic>
      <p:sp>
        <p:nvSpPr>
          <p:cNvPr id="8" name="Text Placeholder 2">
            <a:extLst>
              <a:ext uri="{FF2B5EF4-FFF2-40B4-BE49-F238E27FC236}">
                <a16:creationId xmlns:a16="http://schemas.microsoft.com/office/drawing/2014/main" id="{BDA6128C-6C52-4F2E-8804-2BC47078A08A}"/>
              </a:ext>
            </a:extLst>
          </p:cNvPr>
          <p:cNvSpPr>
            <a:spLocks noGrp="1"/>
          </p:cNvSpPr>
          <p:nvPr>
            <p:ph type="body" sz="quarter" idx="11"/>
          </p:nvPr>
        </p:nvSpPr>
        <p:spPr>
          <a:xfrm>
            <a:off x="5394471" y="3032125"/>
            <a:ext cx="6797529" cy="532169"/>
          </a:xfrm>
        </p:spPr>
        <p:txBody>
          <a:bodyPr/>
          <a:lstStyle/>
          <a:p>
            <a:r>
              <a:rPr lang="en-US" sz="2400">
                <a:solidFill>
                  <a:srgbClr val="FFFFFF"/>
                </a:solidFill>
                <a:latin typeface="Lucida Sans Unicode" panose="020B0602030504020204" pitchFamily="34" charset="0"/>
                <a:cs typeface="Lucida Sans Unicode" panose="020B0602030504020204" pitchFamily="34" charset="0"/>
              </a:rPr>
              <a:t> Customer Profiling</a:t>
            </a:r>
          </a:p>
        </p:txBody>
      </p:sp>
    </p:spTree>
    <p:extLst>
      <p:ext uri="{BB962C8B-B14F-4D97-AF65-F5344CB8AC3E}">
        <p14:creationId xmlns:p14="http://schemas.microsoft.com/office/powerpoint/2010/main" val="4210064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90A3B7-A04D-47CA-B6EB-F23B7AD17766}"/>
              </a:ext>
            </a:extLst>
          </p:cNvPr>
          <p:cNvSpPr>
            <a:spLocks noGrp="1"/>
          </p:cNvSpPr>
          <p:nvPr>
            <p:ph type="body" sz="quarter" idx="11"/>
          </p:nvPr>
        </p:nvSpPr>
        <p:spPr/>
        <p:txBody>
          <a:bodyPr/>
          <a:lstStyle/>
          <a:p>
            <a:r>
              <a:rPr lang="en-GB"/>
              <a:t>Generic application PD process flow</a:t>
            </a:r>
            <a:endParaRPr lang="en-US"/>
          </a:p>
        </p:txBody>
      </p:sp>
      <p:sp>
        <p:nvSpPr>
          <p:cNvPr id="5" name="Slide Number Placeholder 4">
            <a:extLst>
              <a:ext uri="{FF2B5EF4-FFF2-40B4-BE49-F238E27FC236}">
                <a16:creationId xmlns:a16="http://schemas.microsoft.com/office/drawing/2014/main" id="{06D091BB-71E6-4842-907F-CF49D5A3E2E9}"/>
              </a:ext>
            </a:extLst>
          </p:cNvPr>
          <p:cNvSpPr>
            <a:spLocks noGrp="1"/>
          </p:cNvSpPr>
          <p:nvPr>
            <p:ph type="sldNum" sz="quarter" idx="15"/>
          </p:nvPr>
        </p:nvSpPr>
        <p:spPr/>
        <p:txBody>
          <a:bodyPr/>
          <a:lstStyle/>
          <a:p>
            <a:fld id="{AF3FE17F-A6D8-45A4-B48E-88B1038D213A}" type="slidenum">
              <a:rPr lang="en-US" smtClean="0"/>
              <a:t>2</a:t>
            </a:fld>
            <a:endParaRPr lang="en-US"/>
          </a:p>
        </p:txBody>
      </p:sp>
      <p:pic>
        <p:nvPicPr>
          <p:cNvPr id="16" name="Picture 15">
            <a:extLst>
              <a:ext uri="{FF2B5EF4-FFF2-40B4-BE49-F238E27FC236}">
                <a16:creationId xmlns:a16="http://schemas.microsoft.com/office/drawing/2014/main" id="{63BBD0C1-A980-4BA1-9652-50C7C64678A5}"/>
              </a:ext>
            </a:extLst>
          </p:cNvPr>
          <p:cNvPicPr>
            <a:picLocks noChangeAspect="1"/>
          </p:cNvPicPr>
          <p:nvPr/>
        </p:nvPicPr>
        <p:blipFill>
          <a:blip r:embed="rId2"/>
          <a:stretch>
            <a:fillRect/>
          </a:stretch>
        </p:blipFill>
        <p:spPr>
          <a:xfrm>
            <a:off x="277486" y="871143"/>
            <a:ext cx="9258400" cy="5773749"/>
          </a:xfrm>
          <a:prstGeom prst="rect">
            <a:avLst/>
          </a:prstGeom>
        </p:spPr>
      </p:pic>
    </p:spTree>
    <p:extLst>
      <p:ext uri="{BB962C8B-B14F-4D97-AF65-F5344CB8AC3E}">
        <p14:creationId xmlns:p14="http://schemas.microsoft.com/office/powerpoint/2010/main" val="3106376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57F638-BF2A-4017-BCAC-5C48EC57BBFD}"/>
              </a:ext>
            </a:extLst>
          </p:cNvPr>
          <p:cNvSpPr>
            <a:spLocks noGrp="1"/>
          </p:cNvSpPr>
          <p:nvPr>
            <p:ph type="body" sz="quarter" idx="11"/>
          </p:nvPr>
        </p:nvSpPr>
        <p:spPr/>
        <p:txBody>
          <a:bodyPr/>
          <a:lstStyle/>
          <a:p>
            <a:r>
              <a:rPr lang="en-GB"/>
              <a:t>Customer profiling according to the scoring model</a:t>
            </a:r>
            <a:endParaRPr lang="en-US"/>
          </a:p>
        </p:txBody>
      </p:sp>
      <p:sp>
        <p:nvSpPr>
          <p:cNvPr id="5" name="Slide Number Placeholder 4">
            <a:extLst>
              <a:ext uri="{FF2B5EF4-FFF2-40B4-BE49-F238E27FC236}">
                <a16:creationId xmlns:a16="http://schemas.microsoft.com/office/drawing/2014/main" id="{2376FA6E-F3B1-4E17-A899-D4B58D0F4482}"/>
              </a:ext>
            </a:extLst>
          </p:cNvPr>
          <p:cNvSpPr>
            <a:spLocks noGrp="1"/>
          </p:cNvSpPr>
          <p:nvPr>
            <p:ph type="sldNum" sz="quarter" idx="15"/>
          </p:nvPr>
        </p:nvSpPr>
        <p:spPr/>
        <p:txBody>
          <a:bodyPr/>
          <a:lstStyle/>
          <a:p>
            <a:fld id="{AF3FE17F-A6D8-45A4-B48E-88B1038D213A}" type="slidenum">
              <a:rPr lang="en-US" smtClean="0"/>
              <a:t>20</a:t>
            </a:fld>
            <a:endParaRPr lang="en-US"/>
          </a:p>
        </p:txBody>
      </p:sp>
      <p:sp>
        <p:nvSpPr>
          <p:cNvPr id="6" name="Rectangle 5">
            <a:extLst>
              <a:ext uri="{FF2B5EF4-FFF2-40B4-BE49-F238E27FC236}">
                <a16:creationId xmlns:a16="http://schemas.microsoft.com/office/drawing/2014/main" id="{3FB18595-A3F8-41D4-A0CC-5CA1BAA97D56}"/>
              </a:ext>
            </a:extLst>
          </p:cNvPr>
          <p:cNvSpPr/>
          <p:nvPr/>
        </p:nvSpPr>
        <p:spPr>
          <a:xfrm>
            <a:off x="525261" y="1110634"/>
            <a:ext cx="5157927" cy="356032"/>
          </a:xfrm>
          <a:prstGeom prst="rect">
            <a:avLst/>
          </a:prstGeom>
          <a:ln>
            <a:noFill/>
          </a:ln>
          <a:effectLst>
            <a:softEdge rad="31750"/>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t>Best Performing Profiles </a:t>
            </a:r>
            <a:r>
              <a:rPr lang="en-GB">
                <a:sym typeface="Wingdings" panose="05000000000000000000" pitchFamily="2" charset="2"/>
              </a:rPr>
              <a:t> </a:t>
            </a:r>
            <a:endParaRPr lang="en-US"/>
          </a:p>
        </p:txBody>
      </p:sp>
      <p:sp>
        <p:nvSpPr>
          <p:cNvPr id="7" name="Rectangle 6">
            <a:extLst>
              <a:ext uri="{FF2B5EF4-FFF2-40B4-BE49-F238E27FC236}">
                <a16:creationId xmlns:a16="http://schemas.microsoft.com/office/drawing/2014/main" id="{52AB6FE0-EDB3-467E-914D-B23924E83FD8}"/>
              </a:ext>
            </a:extLst>
          </p:cNvPr>
          <p:cNvSpPr/>
          <p:nvPr/>
        </p:nvSpPr>
        <p:spPr>
          <a:xfrm>
            <a:off x="445969" y="3740089"/>
            <a:ext cx="5157927" cy="356032"/>
          </a:xfrm>
          <a:prstGeom prst="rect">
            <a:avLst/>
          </a:prstGeom>
          <a:solidFill>
            <a:srgbClr val="FF0000"/>
          </a:solidFill>
          <a:ln>
            <a:noFill/>
          </a:ln>
          <a:effectLst>
            <a:softEdge rad="31750"/>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t>Worst Performing Profiles </a:t>
            </a:r>
            <a:r>
              <a:rPr lang="en-GB">
                <a:sym typeface="Wingdings" panose="05000000000000000000" pitchFamily="2" charset="2"/>
              </a:rPr>
              <a:t></a:t>
            </a:r>
            <a:endParaRPr lang="en-US"/>
          </a:p>
        </p:txBody>
      </p:sp>
      <p:sp>
        <p:nvSpPr>
          <p:cNvPr id="12" name="TextBox 11">
            <a:extLst>
              <a:ext uri="{FF2B5EF4-FFF2-40B4-BE49-F238E27FC236}">
                <a16:creationId xmlns:a16="http://schemas.microsoft.com/office/drawing/2014/main" id="{AA8C58D9-0089-4D12-8AC4-4C1DE7F29BDF}"/>
              </a:ext>
            </a:extLst>
          </p:cNvPr>
          <p:cNvSpPr txBox="1"/>
          <p:nvPr/>
        </p:nvSpPr>
        <p:spPr>
          <a:xfrm>
            <a:off x="4308670" y="1818547"/>
            <a:ext cx="6337378" cy="73866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GB" sz="1400" b="1" i="1" u="sng"/>
              <a:t>Average credit greater than 9000, minimum credit of 200, total cash flow greater than 1000, monthly cash flow of 5000 and above, Day diff Debit between 0 and 2 days</a:t>
            </a:r>
            <a:endParaRPr lang="en-US" sz="1400" b="1" i="1" u="sng"/>
          </a:p>
        </p:txBody>
      </p:sp>
      <p:sp>
        <p:nvSpPr>
          <p:cNvPr id="16" name="TextBox 15">
            <a:extLst>
              <a:ext uri="{FF2B5EF4-FFF2-40B4-BE49-F238E27FC236}">
                <a16:creationId xmlns:a16="http://schemas.microsoft.com/office/drawing/2014/main" id="{3E7EE081-C11C-4E3D-B0E9-89FEBC93F369}"/>
              </a:ext>
            </a:extLst>
          </p:cNvPr>
          <p:cNvSpPr txBox="1"/>
          <p:nvPr/>
        </p:nvSpPr>
        <p:spPr>
          <a:xfrm>
            <a:off x="4120699" y="4191521"/>
            <a:ext cx="6151613" cy="73866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GB" sz="1400" b="1" i="1" u="sng"/>
              <a:t>Average credit of  less than 4000, average debit amount of less than 2500, minimum credit of less than 30, monthly cash flow between -70 and  708, Day diff Debit between 4 and 13 days</a:t>
            </a:r>
          </a:p>
        </p:txBody>
      </p:sp>
      <p:pic>
        <p:nvPicPr>
          <p:cNvPr id="4" name="Picture 3">
            <a:extLst>
              <a:ext uri="{FF2B5EF4-FFF2-40B4-BE49-F238E27FC236}">
                <a16:creationId xmlns:a16="http://schemas.microsoft.com/office/drawing/2014/main" id="{BBE33C64-32EA-3A98-4CA5-9B10C56B3809}"/>
              </a:ext>
            </a:extLst>
          </p:cNvPr>
          <p:cNvPicPr>
            <a:picLocks noChangeAspect="1"/>
          </p:cNvPicPr>
          <p:nvPr/>
        </p:nvPicPr>
        <p:blipFill rotWithShape="1">
          <a:blip r:embed="rId2">
            <a:extLst>
              <a:ext uri="{28A0092B-C50C-407E-A947-70E740481C1C}">
                <a14:useLocalDpi xmlns:a14="http://schemas.microsoft.com/office/drawing/2010/main" val="0"/>
              </a:ext>
            </a:extLst>
          </a:blip>
          <a:srcRect b="7940"/>
          <a:stretch/>
        </p:blipFill>
        <p:spPr>
          <a:xfrm>
            <a:off x="1134349" y="4191521"/>
            <a:ext cx="2066925" cy="2005093"/>
          </a:xfrm>
          <a:prstGeom prst="rect">
            <a:avLst/>
          </a:prstGeom>
        </p:spPr>
      </p:pic>
      <p:pic>
        <p:nvPicPr>
          <p:cNvPr id="10" name="Picture 9">
            <a:extLst>
              <a:ext uri="{FF2B5EF4-FFF2-40B4-BE49-F238E27FC236}">
                <a16:creationId xmlns:a16="http://schemas.microsoft.com/office/drawing/2014/main" id="{68C0196E-7B81-8C64-79EE-84D032046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349" y="1558714"/>
            <a:ext cx="2190750" cy="2085975"/>
          </a:xfrm>
          <a:prstGeom prst="rect">
            <a:avLst/>
          </a:prstGeom>
        </p:spPr>
      </p:pic>
      <p:pic>
        <p:nvPicPr>
          <p:cNvPr id="17" name="Picture 6" descr="Question Mark Icon – Free Download, PNG and Vector">
            <a:extLst>
              <a:ext uri="{FF2B5EF4-FFF2-40B4-BE49-F238E27FC236}">
                <a16:creationId xmlns:a16="http://schemas.microsoft.com/office/drawing/2014/main" id="{C8D0C096-FF67-D531-287F-20A5B1CA29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1910" y="4583155"/>
            <a:ext cx="1371801" cy="137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354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F60DC76-A43B-44F9-B5F4-51B8B39F9896}"/>
              </a:ext>
            </a:extLst>
          </p:cNvPr>
          <p:cNvSpPr>
            <a:spLocks noGrp="1"/>
          </p:cNvSpPr>
          <p:nvPr>
            <p:ph type="sldNum" sz="quarter" idx="15"/>
          </p:nvPr>
        </p:nvSpPr>
        <p:spPr/>
        <p:txBody>
          <a:bodyPr/>
          <a:lstStyle/>
          <a:p>
            <a:fld id="{AF3FE17F-A6D8-45A4-B48E-88B1038D213A}" type="slidenum">
              <a:rPr lang="en-US" smtClean="0"/>
              <a:t>21</a:t>
            </a:fld>
            <a:endParaRPr lang="en-US"/>
          </a:p>
        </p:txBody>
      </p:sp>
      <p:pic>
        <p:nvPicPr>
          <p:cNvPr id="7" name="Picture Placeholder 5">
            <a:extLst>
              <a:ext uri="{FF2B5EF4-FFF2-40B4-BE49-F238E27FC236}">
                <a16:creationId xmlns:a16="http://schemas.microsoft.com/office/drawing/2014/main" id="{8F780EFB-D270-4063-A803-5E71B9166C3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4761" b="4761"/>
          <a:stretch>
            <a:fillRect/>
          </a:stretch>
        </p:blipFill>
        <p:spPr>
          <a:xfrm>
            <a:off x="1109663" y="1436688"/>
            <a:ext cx="4003675" cy="3924300"/>
          </a:xfrm>
        </p:spPr>
      </p:pic>
      <p:sp>
        <p:nvSpPr>
          <p:cNvPr id="8" name="Text Placeholder 2">
            <a:extLst>
              <a:ext uri="{FF2B5EF4-FFF2-40B4-BE49-F238E27FC236}">
                <a16:creationId xmlns:a16="http://schemas.microsoft.com/office/drawing/2014/main" id="{BDA6128C-6C52-4F2E-8804-2BC47078A08A}"/>
              </a:ext>
            </a:extLst>
          </p:cNvPr>
          <p:cNvSpPr>
            <a:spLocks noGrp="1"/>
          </p:cNvSpPr>
          <p:nvPr>
            <p:ph type="body" sz="quarter" idx="11"/>
          </p:nvPr>
        </p:nvSpPr>
        <p:spPr>
          <a:xfrm>
            <a:off x="5394471" y="3032125"/>
            <a:ext cx="6797529" cy="532169"/>
          </a:xfrm>
        </p:spPr>
        <p:txBody>
          <a:bodyPr/>
          <a:lstStyle/>
          <a:p>
            <a:r>
              <a:rPr lang="en-US" sz="2400">
                <a:solidFill>
                  <a:srgbClr val="FFFFFF"/>
                </a:solidFill>
                <a:latin typeface="Lucida Sans Unicode" panose="020B0602030504020204" pitchFamily="34" charset="0"/>
                <a:cs typeface="Lucida Sans Unicode" panose="020B0602030504020204" pitchFamily="34" charset="0"/>
              </a:rPr>
              <a:t>Summary</a:t>
            </a:r>
          </a:p>
        </p:txBody>
      </p:sp>
    </p:spTree>
    <p:extLst>
      <p:ext uri="{BB962C8B-B14F-4D97-AF65-F5344CB8AC3E}">
        <p14:creationId xmlns:p14="http://schemas.microsoft.com/office/powerpoint/2010/main" val="1090673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94CCB9FE-B0EC-462D-B2E7-277FDA910A40}"/>
              </a:ext>
            </a:extLst>
          </p:cNvPr>
          <p:cNvSpPr txBox="1"/>
          <p:nvPr/>
        </p:nvSpPr>
        <p:spPr>
          <a:xfrm>
            <a:off x="335560" y="1084890"/>
            <a:ext cx="10444294" cy="5035353"/>
          </a:xfrm>
          <a:prstGeom prst="rect">
            <a:avLst/>
          </a:prstGeom>
          <a:noFill/>
        </p:spPr>
        <p:txBody>
          <a:bodyPr wrap="square" lIns="91440" tIns="45720" rIns="91440" bIns="45720" rtlCol="0" anchor="t">
            <a:spAutoFit/>
          </a:bodyPr>
          <a:lstStyle/>
          <a:p>
            <a:pPr marL="285750" indent="-285750">
              <a:lnSpc>
                <a:spcPct val="150000"/>
              </a:lnSpc>
              <a:buFont typeface="Arial" panose="020B0604020202020204" pitchFamily="34" charset="0"/>
              <a:buChar char="•"/>
            </a:pPr>
            <a:r>
              <a:rPr lang="en-GB"/>
              <a:t>This model will address the Digital Channel requests for </a:t>
            </a:r>
            <a:r>
              <a:rPr lang="en-GB" err="1"/>
              <a:t>LiteLoans</a:t>
            </a:r>
            <a:r>
              <a:rPr lang="en-GB"/>
              <a:t> or (</a:t>
            </a:r>
            <a:r>
              <a:rPr lang="en-GB" err="1"/>
              <a:t>InstaLoan</a:t>
            </a:r>
            <a:r>
              <a:rPr lang="en-GB"/>
              <a:t> product that resembles our Lite Loans) for the NTB segment. </a:t>
            </a:r>
          </a:p>
          <a:p>
            <a:pPr marL="285750" indent="-285750">
              <a:lnSpc>
                <a:spcPct val="150000"/>
              </a:lnSpc>
              <a:buFont typeface="Arial" panose="020B0604020202020204" pitchFamily="34" charset="0"/>
              <a:buChar char="•"/>
            </a:pPr>
            <a:r>
              <a:rPr lang="en-GB" b="1"/>
              <a:t>Model Gini*</a:t>
            </a:r>
            <a:r>
              <a:rPr lang="en-GB"/>
              <a:t> of </a:t>
            </a:r>
            <a:r>
              <a:rPr lang="en-GB" u="sng"/>
              <a:t>38%</a:t>
            </a:r>
            <a:r>
              <a:rPr lang="en-GB"/>
              <a:t> - this is better than the Gini for our PL NTB model (Gini of 33%)</a:t>
            </a:r>
            <a:endParaRPr lang="en-GB">
              <a:cs typeface="Calibri"/>
            </a:endParaRPr>
          </a:p>
          <a:p>
            <a:pPr marL="285750" indent="-285750">
              <a:lnSpc>
                <a:spcPct val="150000"/>
              </a:lnSpc>
              <a:buFont typeface="Arial" panose="020B0604020202020204" pitchFamily="34" charset="0"/>
              <a:buChar char="•"/>
            </a:pPr>
            <a:r>
              <a:rPr lang="en-GB"/>
              <a:t>Decision science’s proposal is to </a:t>
            </a:r>
            <a:endParaRPr lang="en-GB">
              <a:cs typeface="Calibri"/>
            </a:endParaRPr>
          </a:p>
          <a:p>
            <a:pPr marL="742950" lvl="1" indent="-285750">
              <a:lnSpc>
                <a:spcPct val="150000"/>
              </a:lnSpc>
              <a:buFont typeface="Arial" panose="020B0604020202020204" pitchFamily="34" charset="0"/>
              <a:buChar char="•"/>
            </a:pPr>
            <a:r>
              <a:rPr lang="en-GB" b="1">
                <a:solidFill>
                  <a:schemeClr val="accent6"/>
                </a:solidFill>
              </a:rPr>
              <a:t>Deploy</a:t>
            </a:r>
            <a:r>
              <a:rPr lang="en-GB">
                <a:solidFill>
                  <a:schemeClr val="accent6"/>
                </a:solidFill>
              </a:rPr>
              <a:t> </a:t>
            </a:r>
            <a:r>
              <a:rPr lang="en-GB"/>
              <a:t>the model outlined in this presentation</a:t>
            </a:r>
            <a:endParaRPr lang="en-GB">
              <a:cs typeface="Calibri"/>
            </a:endParaRPr>
          </a:p>
          <a:p>
            <a:pPr marL="742950" lvl="1" indent="-285750">
              <a:lnSpc>
                <a:spcPct val="150000"/>
              </a:lnSpc>
              <a:buFont typeface="Arial" panose="020B0604020202020204" pitchFamily="34" charset="0"/>
              <a:buChar char="•"/>
            </a:pPr>
            <a:r>
              <a:rPr lang="en-GB"/>
              <a:t>Monitor portfolio overall </a:t>
            </a:r>
            <a:r>
              <a:rPr lang="en-GB" b="1">
                <a:ea typeface="+mn-lt"/>
                <a:cs typeface="+mn-lt"/>
              </a:rPr>
              <a:t>Bad Rate (61+ DPD)</a:t>
            </a:r>
            <a:r>
              <a:rPr lang="en-GB"/>
              <a:t> to be </a:t>
            </a:r>
            <a:r>
              <a:rPr lang="en-GB" u="sng"/>
              <a:t>less then 25%</a:t>
            </a:r>
            <a:endParaRPr lang="en-GB" u="sng">
              <a:cs typeface="Calibri"/>
            </a:endParaRPr>
          </a:p>
          <a:p>
            <a:pPr marL="742950" lvl="1" indent="-285750">
              <a:lnSpc>
                <a:spcPct val="150000"/>
              </a:lnSpc>
              <a:buFont typeface="Arial" panose="020B0604020202020204" pitchFamily="34" charset="0"/>
              <a:buChar char="•"/>
            </a:pPr>
            <a:r>
              <a:rPr lang="en-GB"/>
              <a:t>Monitor portfolio </a:t>
            </a:r>
            <a:r>
              <a:rPr lang="en-GB" b="1"/>
              <a:t>FPD 30 </a:t>
            </a:r>
            <a:r>
              <a:rPr lang="en-GB"/>
              <a:t>to be </a:t>
            </a:r>
            <a:r>
              <a:rPr lang="en-GB" u="sng"/>
              <a:t>less than 25%</a:t>
            </a:r>
            <a:endParaRPr lang="en-GB" u="sng">
              <a:cs typeface="Calibri"/>
            </a:endParaRPr>
          </a:p>
          <a:p>
            <a:pPr marL="285750" indent="-285750">
              <a:lnSpc>
                <a:spcPct val="150000"/>
              </a:lnSpc>
              <a:buFont typeface="Arial" panose="020B0604020202020204" pitchFamily="34" charset="0"/>
              <a:buChar char="•"/>
            </a:pPr>
            <a:r>
              <a:rPr lang="en-GB">
                <a:cs typeface="Calibri"/>
              </a:rPr>
              <a:t>Best and worst profiles to be communicated to marketing for target campaigns improvements</a:t>
            </a:r>
          </a:p>
          <a:p>
            <a:pPr marL="285750" indent="-285750">
              <a:lnSpc>
                <a:spcPct val="150000"/>
              </a:lnSpc>
              <a:buFont typeface="Arial" panose="020B0604020202020204" pitchFamily="34" charset="0"/>
              <a:buChar char="•"/>
            </a:pPr>
            <a:r>
              <a:rPr lang="en-GB">
                <a:cs typeface="Calibri"/>
              </a:rPr>
              <a:t>Optimize cross/ up-sale &amp; </a:t>
            </a:r>
            <a:r>
              <a:rPr lang="en-GB" err="1">
                <a:cs typeface="Calibri"/>
              </a:rPr>
              <a:t>UnitEconomis</a:t>
            </a:r>
            <a:r>
              <a:rPr lang="en-GB">
                <a:cs typeface="Calibri"/>
              </a:rPr>
              <a:t> – this might turn out to be a solid NTB product allowing almost everyone to pass through</a:t>
            </a:r>
          </a:p>
          <a:p>
            <a:pPr marL="285750" indent="-285750">
              <a:lnSpc>
                <a:spcPct val="150000"/>
              </a:lnSpc>
              <a:buFont typeface="Arial" panose="020B0604020202020204" pitchFamily="34" charset="0"/>
              <a:buChar char="•"/>
            </a:pPr>
            <a:endParaRPr lang="en-GB"/>
          </a:p>
          <a:p>
            <a:pPr marL="285750" indent="-285750">
              <a:lnSpc>
                <a:spcPct val="150000"/>
              </a:lnSpc>
              <a:buFont typeface="Arial" panose="020B0604020202020204" pitchFamily="34" charset="0"/>
              <a:buChar char="•"/>
            </a:pPr>
            <a:endParaRPr lang="en-GB">
              <a:cs typeface="Calibri" panose="020F0502020204030204"/>
            </a:endParaRPr>
          </a:p>
        </p:txBody>
      </p:sp>
      <p:sp>
        <p:nvSpPr>
          <p:cNvPr id="3" name="Text Placeholder 2">
            <a:extLst>
              <a:ext uri="{FF2B5EF4-FFF2-40B4-BE49-F238E27FC236}">
                <a16:creationId xmlns:a16="http://schemas.microsoft.com/office/drawing/2014/main" id="{3E2A6C7C-E4DB-4CAE-844D-B1ACB05E9373}"/>
              </a:ext>
            </a:extLst>
          </p:cNvPr>
          <p:cNvSpPr>
            <a:spLocks noGrp="1"/>
          </p:cNvSpPr>
          <p:nvPr>
            <p:ph type="body" sz="quarter" idx="11"/>
          </p:nvPr>
        </p:nvSpPr>
        <p:spPr/>
        <p:txBody>
          <a:bodyPr/>
          <a:lstStyle/>
          <a:p>
            <a:r>
              <a:rPr lang="en-GB"/>
              <a:t>Summary &amp; Conclusions	</a:t>
            </a:r>
            <a:endParaRPr lang="en-US"/>
          </a:p>
        </p:txBody>
      </p:sp>
      <p:sp>
        <p:nvSpPr>
          <p:cNvPr id="5" name="Slide Number Placeholder 4">
            <a:extLst>
              <a:ext uri="{FF2B5EF4-FFF2-40B4-BE49-F238E27FC236}">
                <a16:creationId xmlns:a16="http://schemas.microsoft.com/office/drawing/2014/main" id="{0D9D729B-7122-40E0-9291-A49FD3020F5F}"/>
              </a:ext>
            </a:extLst>
          </p:cNvPr>
          <p:cNvSpPr>
            <a:spLocks noGrp="1"/>
          </p:cNvSpPr>
          <p:nvPr>
            <p:ph type="sldNum" sz="quarter" idx="15"/>
          </p:nvPr>
        </p:nvSpPr>
        <p:spPr/>
        <p:txBody>
          <a:bodyPr/>
          <a:lstStyle/>
          <a:p>
            <a:fld id="{AF3FE17F-A6D8-45A4-B48E-88B1038D213A}" type="slidenum">
              <a:rPr lang="en-US" smtClean="0"/>
              <a:t>22</a:t>
            </a:fld>
            <a:endParaRPr lang="en-US"/>
          </a:p>
        </p:txBody>
      </p:sp>
      <p:sp>
        <p:nvSpPr>
          <p:cNvPr id="2" name="TextBox 1">
            <a:extLst>
              <a:ext uri="{FF2B5EF4-FFF2-40B4-BE49-F238E27FC236}">
                <a16:creationId xmlns:a16="http://schemas.microsoft.com/office/drawing/2014/main" id="{A2EED965-41EA-3DBF-8479-43ECFC8CF8BE}"/>
              </a:ext>
            </a:extLst>
          </p:cNvPr>
          <p:cNvSpPr txBox="1"/>
          <p:nvPr/>
        </p:nvSpPr>
        <p:spPr>
          <a:xfrm>
            <a:off x="112295" y="6067926"/>
            <a:ext cx="814738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ea typeface="+mn-lt"/>
                <a:cs typeface="+mn-lt"/>
              </a:rPr>
              <a:t>*The Gini coefficient is </a:t>
            </a:r>
            <a:r>
              <a:rPr lang="en-US" sz="1200" b="1">
                <a:ea typeface="+mn-lt"/>
                <a:cs typeface="+mn-lt"/>
              </a:rPr>
              <a:t>a metric that indicates the model's discriminatory power</a:t>
            </a:r>
            <a:r>
              <a:rPr lang="en-US" sz="1200">
                <a:ea typeface="+mn-lt"/>
                <a:cs typeface="+mn-lt"/>
              </a:rPr>
              <a:t>, namely, the effectiveness of the model in differentiating between “bad” borrowers, who will default in the future, and “good” borrowers, who won't default in the future. A Gini of 100% is a perfect score – the ability to fully separate defaults from good customers.</a:t>
            </a:r>
            <a:endParaRPr lang="en-US" sz="1200">
              <a:cs typeface="Calibri"/>
            </a:endParaRPr>
          </a:p>
        </p:txBody>
      </p:sp>
    </p:spTree>
    <p:extLst>
      <p:ext uri="{BB962C8B-B14F-4D97-AF65-F5344CB8AC3E}">
        <p14:creationId xmlns:p14="http://schemas.microsoft.com/office/powerpoint/2010/main" val="1046140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A47DBF7-E9E9-49C6-9933-FDB32E313194}"/>
              </a:ext>
            </a:extLst>
          </p:cNvPr>
          <p:cNvSpPr>
            <a:spLocks noGrp="1"/>
          </p:cNvSpPr>
          <p:nvPr>
            <p:ph type="sldNum" sz="quarter" idx="15"/>
          </p:nvPr>
        </p:nvSpPr>
        <p:spPr/>
        <p:txBody>
          <a:bodyPr/>
          <a:lstStyle/>
          <a:p>
            <a:fld id="{AF3FE17F-A6D8-45A4-B48E-88B1038D213A}" type="slidenum">
              <a:rPr lang="en-US" smtClean="0"/>
              <a:t>23</a:t>
            </a:fld>
            <a:endParaRPr lang="en-US"/>
          </a:p>
        </p:txBody>
      </p:sp>
      <p:sp>
        <p:nvSpPr>
          <p:cNvPr id="5" name="Text Placeholder 1">
            <a:extLst>
              <a:ext uri="{FF2B5EF4-FFF2-40B4-BE49-F238E27FC236}">
                <a16:creationId xmlns:a16="http://schemas.microsoft.com/office/drawing/2014/main" id="{39A73790-C1C9-4E36-9CA1-775B7CEE5504}"/>
              </a:ext>
            </a:extLst>
          </p:cNvPr>
          <p:cNvSpPr>
            <a:spLocks noGrp="1"/>
          </p:cNvSpPr>
          <p:nvPr>
            <p:ph type="body" sz="quarter" idx="10"/>
          </p:nvPr>
        </p:nvSpPr>
        <p:spPr>
          <a:xfrm>
            <a:off x="3358267" y="3170853"/>
            <a:ext cx="5114441" cy="672728"/>
          </a:xfrm>
        </p:spPr>
        <p:txBody>
          <a:bodyPr/>
          <a:lstStyle/>
          <a:p>
            <a:r>
              <a:rPr lang="en-US" sz="2400">
                <a:latin typeface="Lucida Sans Unicode" panose="020B0602030504020204" pitchFamily="34" charset="0"/>
                <a:cs typeface="Lucida Sans Unicode" panose="020B0602030504020204" pitchFamily="34" charset="0"/>
              </a:rPr>
              <a:t>Thank You!</a:t>
            </a:r>
          </a:p>
        </p:txBody>
      </p:sp>
    </p:spTree>
    <p:extLst>
      <p:ext uri="{BB962C8B-B14F-4D97-AF65-F5344CB8AC3E}">
        <p14:creationId xmlns:p14="http://schemas.microsoft.com/office/powerpoint/2010/main" val="1934540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4F7280-9596-4D81-AC93-DA0D928E7941}"/>
              </a:ext>
            </a:extLst>
          </p:cNvPr>
          <p:cNvSpPr>
            <a:spLocks noGrp="1"/>
          </p:cNvSpPr>
          <p:nvPr>
            <p:ph type="body" sz="quarter" idx="10"/>
          </p:nvPr>
        </p:nvSpPr>
        <p:spPr/>
        <p:txBody>
          <a:bodyPr/>
          <a:lstStyle/>
          <a:p>
            <a:r>
              <a:rPr lang="en-GB"/>
              <a:t>APPENDIX</a:t>
            </a:r>
            <a:endParaRPr lang="en-US"/>
          </a:p>
        </p:txBody>
      </p:sp>
      <p:sp>
        <p:nvSpPr>
          <p:cNvPr id="3" name="Slide Number Placeholder 2">
            <a:extLst>
              <a:ext uri="{FF2B5EF4-FFF2-40B4-BE49-F238E27FC236}">
                <a16:creationId xmlns:a16="http://schemas.microsoft.com/office/drawing/2014/main" id="{6C7781C9-3F28-4B78-B605-9F19E4D3AEF4}"/>
              </a:ext>
            </a:extLst>
          </p:cNvPr>
          <p:cNvSpPr>
            <a:spLocks noGrp="1"/>
          </p:cNvSpPr>
          <p:nvPr>
            <p:ph type="sldNum" sz="quarter" idx="15"/>
          </p:nvPr>
        </p:nvSpPr>
        <p:spPr/>
        <p:txBody>
          <a:bodyPr/>
          <a:lstStyle/>
          <a:p>
            <a:fld id="{AF3FE17F-A6D8-45A4-B48E-88B1038D213A}" type="slidenum">
              <a:rPr lang="en-US" smtClean="0"/>
              <a:t>24</a:t>
            </a:fld>
            <a:endParaRPr lang="en-US"/>
          </a:p>
        </p:txBody>
      </p:sp>
    </p:spTree>
    <p:extLst>
      <p:ext uri="{BB962C8B-B14F-4D97-AF65-F5344CB8AC3E}">
        <p14:creationId xmlns:p14="http://schemas.microsoft.com/office/powerpoint/2010/main" val="111589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E2A6C7C-E4DB-4CAE-844D-B1ACB05E9373}"/>
              </a:ext>
            </a:extLst>
          </p:cNvPr>
          <p:cNvSpPr>
            <a:spLocks noGrp="1"/>
          </p:cNvSpPr>
          <p:nvPr>
            <p:ph type="body" sz="quarter" idx="11"/>
          </p:nvPr>
        </p:nvSpPr>
        <p:spPr/>
        <p:txBody>
          <a:bodyPr/>
          <a:lstStyle/>
          <a:p>
            <a:r>
              <a:rPr lang="en-GB"/>
              <a:t>Cut-off strategy table</a:t>
            </a:r>
            <a:endParaRPr lang="en-US"/>
          </a:p>
        </p:txBody>
      </p:sp>
      <p:sp>
        <p:nvSpPr>
          <p:cNvPr id="5" name="Slide Number Placeholder 4">
            <a:extLst>
              <a:ext uri="{FF2B5EF4-FFF2-40B4-BE49-F238E27FC236}">
                <a16:creationId xmlns:a16="http://schemas.microsoft.com/office/drawing/2014/main" id="{0D9D729B-7122-40E0-9291-A49FD3020F5F}"/>
              </a:ext>
            </a:extLst>
          </p:cNvPr>
          <p:cNvSpPr>
            <a:spLocks noGrp="1"/>
          </p:cNvSpPr>
          <p:nvPr>
            <p:ph type="sldNum" sz="quarter" idx="15"/>
          </p:nvPr>
        </p:nvSpPr>
        <p:spPr/>
        <p:txBody>
          <a:bodyPr/>
          <a:lstStyle/>
          <a:p>
            <a:fld id="{AF3FE17F-A6D8-45A4-B48E-88B1038D213A}" type="slidenum">
              <a:rPr lang="en-US" smtClean="0"/>
              <a:t>25</a:t>
            </a:fld>
            <a:endParaRPr lang="en-US"/>
          </a:p>
        </p:txBody>
      </p:sp>
      <p:graphicFrame>
        <p:nvGraphicFramePr>
          <p:cNvPr id="6" name="Table 5">
            <a:extLst>
              <a:ext uri="{FF2B5EF4-FFF2-40B4-BE49-F238E27FC236}">
                <a16:creationId xmlns:a16="http://schemas.microsoft.com/office/drawing/2014/main" id="{F2690B8B-6C17-77A8-3423-C2F68D19E957}"/>
              </a:ext>
            </a:extLst>
          </p:cNvPr>
          <p:cNvGraphicFramePr>
            <a:graphicFrameLocks noGrp="1"/>
          </p:cNvGraphicFramePr>
          <p:nvPr>
            <p:extLst>
              <p:ext uri="{D42A27DB-BD31-4B8C-83A1-F6EECF244321}">
                <p14:modId xmlns:p14="http://schemas.microsoft.com/office/powerpoint/2010/main" val="1993890011"/>
              </p:ext>
            </p:extLst>
          </p:nvPr>
        </p:nvGraphicFramePr>
        <p:xfrm>
          <a:off x="261149" y="1075859"/>
          <a:ext cx="11705949" cy="4543701"/>
        </p:xfrm>
        <a:graphic>
          <a:graphicData uri="http://schemas.openxmlformats.org/drawingml/2006/table">
            <a:tbl>
              <a:tblPr/>
              <a:tblGrid>
                <a:gridCol w="661629">
                  <a:extLst>
                    <a:ext uri="{9D8B030D-6E8A-4147-A177-3AD203B41FA5}">
                      <a16:colId xmlns:a16="http://schemas.microsoft.com/office/drawing/2014/main" val="384167362"/>
                    </a:ext>
                  </a:extLst>
                </a:gridCol>
                <a:gridCol w="520626">
                  <a:extLst>
                    <a:ext uri="{9D8B030D-6E8A-4147-A177-3AD203B41FA5}">
                      <a16:colId xmlns:a16="http://schemas.microsoft.com/office/drawing/2014/main" val="3972456588"/>
                    </a:ext>
                  </a:extLst>
                </a:gridCol>
                <a:gridCol w="520626">
                  <a:extLst>
                    <a:ext uri="{9D8B030D-6E8A-4147-A177-3AD203B41FA5}">
                      <a16:colId xmlns:a16="http://schemas.microsoft.com/office/drawing/2014/main" val="2156630417"/>
                    </a:ext>
                  </a:extLst>
                </a:gridCol>
                <a:gridCol w="520626">
                  <a:extLst>
                    <a:ext uri="{9D8B030D-6E8A-4147-A177-3AD203B41FA5}">
                      <a16:colId xmlns:a16="http://schemas.microsoft.com/office/drawing/2014/main" val="2149757714"/>
                    </a:ext>
                  </a:extLst>
                </a:gridCol>
                <a:gridCol w="520626">
                  <a:extLst>
                    <a:ext uri="{9D8B030D-6E8A-4147-A177-3AD203B41FA5}">
                      <a16:colId xmlns:a16="http://schemas.microsoft.com/office/drawing/2014/main" val="482971947"/>
                    </a:ext>
                  </a:extLst>
                </a:gridCol>
                <a:gridCol w="520626">
                  <a:extLst>
                    <a:ext uri="{9D8B030D-6E8A-4147-A177-3AD203B41FA5}">
                      <a16:colId xmlns:a16="http://schemas.microsoft.com/office/drawing/2014/main" val="925276538"/>
                    </a:ext>
                  </a:extLst>
                </a:gridCol>
                <a:gridCol w="520626">
                  <a:extLst>
                    <a:ext uri="{9D8B030D-6E8A-4147-A177-3AD203B41FA5}">
                      <a16:colId xmlns:a16="http://schemas.microsoft.com/office/drawing/2014/main" val="809347917"/>
                    </a:ext>
                  </a:extLst>
                </a:gridCol>
                <a:gridCol w="520626">
                  <a:extLst>
                    <a:ext uri="{9D8B030D-6E8A-4147-A177-3AD203B41FA5}">
                      <a16:colId xmlns:a16="http://schemas.microsoft.com/office/drawing/2014/main" val="3622298696"/>
                    </a:ext>
                  </a:extLst>
                </a:gridCol>
                <a:gridCol w="520626">
                  <a:extLst>
                    <a:ext uri="{9D8B030D-6E8A-4147-A177-3AD203B41FA5}">
                      <a16:colId xmlns:a16="http://schemas.microsoft.com/office/drawing/2014/main" val="3118332205"/>
                    </a:ext>
                  </a:extLst>
                </a:gridCol>
                <a:gridCol w="824323">
                  <a:extLst>
                    <a:ext uri="{9D8B030D-6E8A-4147-A177-3AD203B41FA5}">
                      <a16:colId xmlns:a16="http://schemas.microsoft.com/office/drawing/2014/main" val="1989844004"/>
                    </a:ext>
                  </a:extLst>
                </a:gridCol>
                <a:gridCol w="737553">
                  <a:extLst>
                    <a:ext uri="{9D8B030D-6E8A-4147-A177-3AD203B41FA5}">
                      <a16:colId xmlns:a16="http://schemas.microsoft.com/office/drawing/2014/main" val="1730485146"/>
                    </a:ext>
                  </a:extLst>
                </a:gridCol>
                <a:gridCol w="707726">
                  <a:extLst>
                    <a:ext uri="{9D8B030D-6E8A-4147-A177-3AD203B41FA5}">
                      <a16:colId xmlns:a16="http://schemas.microsoft.com/office/drawing/2014/main" val="2934459319"/>
                    </a:ext>
                  </a:extLst>
                </a:gridCol>
                <a:gridCol w="921942">
                  <a:extLst>
                    <a:ext uri="{9D8B030D-6E8A-4147-A177-3AD203B41FA5}">
                      <a16:colId xmlns:a16="http://schemas.microsoft.com/office/drawing/2014/main" val="3804946382"/>
                    </a:ext>
                  </a:extLst>
                </a:gridCol>
                <a:gridCol w="921942">
                  <a:extLst>
                    <a:ext uri="{9D8B030D-6E8A-4147-A177-3AD203B41FA5}">
                      <a16:colId xmlns:a16="http://schemas.microsoft.com/office/drawing/2014/main" val="1053276011"/>
                    </a:ext>
                  </a:extLst>
                </a:gridCol>
                <a:gridCol w="921942">
                  <a:extLst>
                    <a:ext uri="{9D8B030D-6E8A-4147-A177-3AD203B41FA5}">
                      <a16:colId xmlns:a16="http://schemas.microsoft.com/office/drawing/2014/main" val="1896464545"/>
                    </a:ext>
                  </a:extLst>
                </a:gridCol>
                <a:gridCol w="921942">
                  <a:extLst>
                    <a:ext uri="{9D8B030D-6E8A-4147-A177-3AD203B41FA5}">
                      <a16:colId xmlns:a16="http://schemas.microsoft.com/office/drawing/2014/main" val="348811723"/>
                    </a:ext>
                  </a:extLst>
                </a:gridCol>
                <a:gridCol w="921942">
                  <a:extLst>
                    <a:ext uri="{9D8B030D-6E8A-4147-A177-3AD203B41FA5}">
                      <a16:colId xmlns:a16="http://schemas.microsoft.com/office/drawing/2014/main" val="2050526452"/>
                    </a:ext>
                  </a:extLst>
                </a:gridCol>
              </a:tblGrid>
              <a:tr h="551421">
                <a:tc>
                  <a:txBody>
                    <a:bodyPr/>
                    <a:lstStyle/>
                    <a:p>
                      <a:pPr algn="ctr" fontAlgn="t"/>
                      <a:r>
                        <a:rPr lang="en-US" sz="800" b="1" i="0" u="none" strike="noStrike" err="1">
                          <a:solidFill>
                            <a:srgbClr val="000000"/>
                          </a:solidFill>
                          <a:effectLst/>
                          <a:latin typeface="Calibri" panose="020F0502020204030204" pitchFamily="34" charset="0"/>
                        </a:rPr>
                        <a:t>PD_Binned</a:t>
                      </a:r>
                      <a:endParaRPr lang="en-US" sz="800" b="1" i="0" u="none" strike="noStrike">
                        <a:solidFill>
                          <a:srgbClr val="000000"/>
                        </a:solidFill>
                        <a:effectLst/>
                        <a:latin typeface="Calibri" panose="020F0502020204030204" pitchFamily="34" charset="0"/>
                      </a:endParaRPr>
                    </a:p>
                  </a:txBody>
                  <a:tcPr marL="7309" marR="7309" marT="730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t"/>
                      <a:r>
                        <a:rPr lang="en-US" sz="800" b="1" i="0" u="none" strike="noStrike">
                          <a:solidFill>
                            <a:srgbClr val="000000"/>
                          </a:solidFill>
                          <a:effectLst/>
                          <a:latin typeface="Calibri" panose="020F0502020204030204" pitchFamily="34" charset="0"/>
                        </a:rPr>
                        <a:t>Bad</a:t>
                      </a:r>
                    </a:p>
                  </a:txBody>
                  <a:tcPr marL="7309" marR="7309" marT="730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t"/>
                      <a:r>
                        <a:rPr lang="en-US" sz="800" b="1" i="0" u="none" strike="noStrike">
                          <a:solidFill>
                            <a:srgbClr val="000000"/>
                          </a:solidFill>
                          <a:effectLst/>
                          <a:latin typeface="Calibri" panose="020F0502020204030204" pitchFamily="34" charset="0"/>
                        </a:rPr>
                        <a:t>Good</a:t>
                      </a:r>
                    </a:p>
                  </a:txBody>
                  <a:tcPr marL="7309" marR="7309" marT="730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t"/>
                      <a:r>
                        <a:rPr lang="en-US" sz="800" b="1" i="0" u="none" strike="noStrike">
                          <a:solidFill>
                            <a:srgbClr val="000000"/>
                          </a:solidFill>
                          <a:effectLst/>
                          <a:latin typeface="Calibri" panose="020F0502020204030204" pitchFamily="34" charset="0"/>
                        </a:rPr>
                        <a:t>Total</a:t>
                      </a:r>
                    </a:p>
                  </a:txBody>
                  <a:tcPr marL="7309" marR="7309" marT="730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t"/>
                      <a:r>
                        <a:rPr lang="en-US" sz="800" b="1" i="0" u="none" strike="noStrike">
                          <a:solidFill>
                            <a:srgbClr val="000000"/>
                          </a:solidFill>
                          <a:effectLst/>
                          <a:latin typeface="Calibri" panose="020F0502020204030204" pitchFamily="34" charset="0"/>
                        </a:rPr>
                        <a:t>Bad.Rates</a:t>
                      </a:r>
                    </a:p>
                  </a:txBody>
                  <a:tcPr marL="7309" marR="7309" marT="730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t"/>
                      <a:r>
                        <a:rPr lang="en-US" sz="800" b="1" i="0" u="none" strike="noStrike">
                          <a:solidFill>
                            <a:srgbClr val="000000"/>
                          </a:solidFill>
                          <a:effectLst/>
                          <a:latin typeface="Calibri" panose="020F0502020204030204" pitchFamily="34" charset="0"/>
                        </a:rPr>
                        <a:t>Cumulative Bad Rate</a:t>
                      </a:r>
                    </a:p>
                  </a:txBody>
                  <a:tcPr marL="7309" marR="7309" marT="730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b"/>
                      <a:r>
                        <a:rPr lang="en-US" sz="800" b="1" i="0" u="none" strike="noStrike">
                          <a:solidFill>
                            <a:srgbClr val="000000"/>
                          </a:solidFill>
                          <a:effectLst/>
                          <a:latin typeface="Calibri" panose="020F0502020204030204" pitchFamily="34" charset="0"/>
                        </a:rPr>
                        <a:t>FPD30</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t"/>
                      <a:r>
                        <a:rPr lang="en-US" sz="800" b="1" i="0" u="none" strike="noStrike">
                          <a:solidFill>
                            <a:srgbClr val="000000"/>
                          </a:solidFill>
                          <a:effectLst/>
                          <a:latin typeface="Calibri" panose="020F0502020204030204" pitchFamily="34" charset="0"/>
                        </a:rPr>
                        <a:t>FPD30 CumRate</a:t>
                      </a:r>
                    </a:p>
                  </a:txBody>
                  <a:tcPr marL="7309" marR="7309" marT="730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t"/>
                      <a:r>
                        <a:rPr lang="en-US" sz="800" b="1" i="0" u="none" strike="noStrike">
                          <a:solidFill>
                            <a:srgbClr val="000000"/>
                          </a:solidFill>
                          <a:effectLst/>
                          <a:latin typeface="Calibri" panose="020F0502020204030204" pitchFamily="34" charset="0"/>
                        </a:rPr>
                        <a:t>GBOdds</a:t>
                      </a:r>
                    </a:p>
                  </a:txBody>
                  <a:tcPr marL="7309" marR="7309" marT="730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t"/>
                      <a:r>
                        <a:rPr lang="en-US" sz="800" b="1" i="0" u="none" strike="noStrike">
                          <a:solidFill>
                            <a:srgbClr val="000000"/>
                          </a:solidFill>
                          <a:effectLst/>
                          <a:latin typeface="Calibri" panose="020F0502020204030204" pitchFamily="34" charset="0"/>
                        </a:rPr>
                        <a:t>Disbursements</a:t>
                      </a:r>
                    </a:p>
                  </a:txBody>
                  <a:tcPr marL="7309" marR="7309" marT="730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t"/>
                      <a:r>
                        <a:rPr lang="en-US" sz="800" b="1" i="0" u="none" strike="noStrike">
                          <a:solidFill>
                            <a:srgbClr val="000000"/>
                          </a:solidFill>
                          <a:effectLst/>
                          <a:latin typeface="Calibri" panose="020F0502020204030204" pitchFamily="34" charset="0"/>
                        </a:rPr>
                        <a:t>Variable.Cost</a:t>
                      </a:r>
                    </a:p>
                  </a:txBody>
                  <a:tcPr marL="7309" marR="7309" marT="730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t"/>
                      <a:r>
                        <a:rPr lang="en-US" sz="800" b="1" i="0" u="none" strike="noStrike">
                          <a:solidFill>
                            <a:srgbClr val="000000"/>
                          </a:solidFill>
                          <a:effectLst/>
                          <a:latin typeface="Calibri" panose="020F0502020204030204" pitchFamily="34" charset="0"/>
                        </a:rPr>
                        <a:t>Profit/Loss</a:t>
                      </a:r>
                    </a:p>
                  </a:txBody>
                  <a:tcPr marL="7309" marR="7309" marT="730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t"/>
                      <a:r>
                        <a:rPr lang="en-US" sz="800" b="1" i="0" u="none" strike="noStrike">
                          <a:solidFill>
                            <a:srgbClr val="000000"/>
                          </a:solidFill>
                          <a:effectLst/>
                          <a:latin typeface="Calibri" panose="020F0502020204030204" pitchFamily="34" charset="0"/>
                        </a:rPr>
                        <a:t>Profit(Without Cost)</a:t>
                      </a:r>
                    </a:p>
                  </a:txBody>
                  <a:tcPr marL="7309" marR="7309" marT="730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t"/>
                      <a:r>
                        <a:rPr lang="en-US" sz="800" b="1" i="0" u="none" strike="noStrike" err="1">
                          <a:solidFill>
                            <a:srgbClr val="000000"/>
                          </a:solidFill>
                          <a:effectLst/>
                          <a:latin typeface="Calibri" panose="020F0502020204030204" pitchFamily="34" charset="0"/>
                        </a:rPr>
                        <a:t>Mean.Profit</a:t>
                      </a:r>
                      <a:endParaRPr lang="en-US" sz="800" b="1" i="0" u="none" strike="noStrike">
                        <a:solidFill>
                          <a:srgbClr val="000000"/>
                        </a:solidFill>
                        <a:effectLst/>
                        <a:latin typeface="Calibri" panose="020F0502020204030204" pitchFamily="34" charset="0"/>
                      </a:endParaRPr>
                    </a:p>
                  </a:txBody>
                  <a:tcPr marL="7309" marR="7309" marT="730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t"/>
                      <a:r>
                        <a:rPr lang="en-US" sz="800" b="1" i="0" u="none" strike="noStrike" err="1">
                          <a:solidFill>
                            <a:srgbClr val="000000"/>
                          </a:solidFill>
                          <a:effectLst/>
                          <a:latin typeface="Calibri" panose="020F0502020204030204" pitchFamily="34" charset="0"/>
                        </a:rPr>
                        <a:t>Mean.Profit</a:t>
                      </a:r>
                      <a:r>
                        <a:rPr lang="en-US" sz="800" b="1" i="0" u="none" strike="noStrike">
                          <a:solidFill>
                            <a:srgbClr val="000000"/>
                          </a:solidFill>
                          <a:effectLst/>
                          <a:latin typeface="Calibri" panose="020F0502020204030204" pitchFamily="34" charset="0"/>
                        </a:rPr>
                        <a:t>(Without Cost)</a:t>
                      </a:r>
                    </a:p>
                  </a:txBody>
                  <a:tcPr marL="7309" marR="7309" marT="730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t"/>
                      <a:r>
                        <a:rPr lang="en-US" sz="800" b="1" i="0" u="none" strike="noStrike">
                          <a:solidFill>
                            <a:srgbClr val="000000"/>
                          </a:solidFill>
                          <a:effectLst/>
                          <a:latin typeface="Calibri" panose="020F0502020204030204" pitchFamily="34" charset="0"/>
                        </a:rPr>
                        <a:t>Mean Cum Profit</a:t>
                      </a:r>
                    </a:p>
                  </a:txBody>
                  <a:tcPr marL="7309" marR="7309" marT="730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t"/>
                      <a:r>
                        <a:rPr lang="en-US" sz="800" b="1" i="0" u="none" strike="noStrike">
                          <a:solidFill>
                            <a:srgbClr val="000000"/>
                          </a:solidFill>
                          <a:effectLst/>
                          <a:latin typeface="Calibri" panose="020F0502020204030204" pitchFamily="34" charset="0"/>
                        </a:rPr>
                        <a:t>Mean Cum Profit Without Costs</a:t>
                      </a:r>
                    </a:p>
                  </a:txBody>
                  <a:tcPr marL="7309" marR="7309" marT="730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1984509073"/>
                  </a:ext>
                </a:extLst>
              </a:tr>
              <a:tr h="332690">
                <a:tc>
                  <a:txBody>
                    <a:bodyPr/>
                    <a:lstStyle/>
                    <a:p>
                      <a:pPr algn="ctr" fontAlgn="t"/>
                      <a:r>
                        <a:rPr lang="en-US" sz="800" b="1" i="0" u="none" strike="noStrike">
                          <a:solidFill>
                            <a:srgbClr val="000000"/>
                          </a:solidFill>
                          <a:effectLst/>
                          <a:latin typeface="Calibri" panose="020F0502020204030204" pitchFamily="34" charset="0"/>
                        </a:rPr>
                        <a:t>(0.056, 0.22]</a:t>
                      </a:r>
                    </a:p>
                  </a:txBody>
                  <a:tcPr marL="7309" marR="7309" marT="730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32</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303</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335</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10%</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10%</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35</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10%</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9.47</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5,821,900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489,040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849,036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1,338,075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2,534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3,994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2,534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3,994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141464"/>
                  </a:ext>
                </a:extLst>
              </a:tr>
              <a:tr h="332690">
                <a:tc>
                  <a:txBody>
                    <a:bodyPr/>
                    <a:lstStyle/>
                    <a:p>
                      <a:pPr algn="ctr" fontAlgn="t"/>
                      <a:r>
                        <a:rPr lang="en-US" sz="800" b="1" i="0" u="none" strike="noStrike">
                          <a:solidFill>
                            <a:srgbClr val="000000"/>
                          </a:solidFill>
                          <a:effectLst/>
                          <a:latin typeface="Calibri" panose="020F0502020204030204" pitchFamily="34" charset="0"/>
                        </a:rPr>
                        <a:t>(0.22, 0.29]</a:t>
                      </a:r>
                    </a:p>
                  </a:txBody>
                  <a:tcPr marL="7309" marR="7309" marT="730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38</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297</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335</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11%</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10%</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40</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11%</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7.82</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5,430,200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456,137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558,107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1,014,244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1,666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3,028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2,100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3,511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2580627"/>
                  </a:ext>
                </a:extLst>
              </a:tr>
              <a:tr h="332690">
                <a:tc>
                  <a:txBody>
                    <a:bodyPr/>
                    <a:lstStyle/>
                    <a:p>
                      <a:pPr algn="ctr" fontAlgn="t"/>
                      <a:r>
                        <a:rPr lang="en-US" sz="800" b="1" i="0" u="none" strike="noStrike">
                          <a:solidFill>
                            <a:srgbClr val="000000"/>
                          </a:solidFill>
                          <a:effectLst/>
                          <a:latin typeface="Calibri" panose="020F0502020204030204" pitchFamily="34" charset="0"/>
                        </a:rPr>
                        <a:t>(0.29, 0.34]</a:t>
                      </a:r>
                    </a:p>
                  </a:txBody>
                  <a:tcPr marL="7309" marR="7309" marT="730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58</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276</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334</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17%</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13%</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60</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13%</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4.76</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5,332,600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447,938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422,839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870,777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1,266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2,607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1,823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3,210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646386"/>
                  </a:ext>
                </a:extLst>
              </a:tr>
              <a:tr h="332690">
                <a:tc>
                  <a:txBody>
                    <a:bodyPr/>
                    <a:lstStyle/>
                    <a:p>
                      <a:pPr algn="ctr" fontAlgn="t"/>
                      <a:r>
                        <a:rPr lang="en-US" sz="800" b="1" i="0" u="none" strike="noStrike">
                          <a:solidFill>
                            <a:srgbClr val="000000"/>
                          </a:solidFill>
                          <a:effectLst/>
                          <a:latin typeface="Calibri" panose="020F0502020204030204" pitchFamily="34" charset="0"/>
                        </a:rPr>
                        <a:t>(0.34, 0.38]</a:t>
                      </a:r>
                    </a:p>
                  </a:txBody>
                  <a:tcPr marL="7309" marR="7309" marT="730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47</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288</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335</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14%</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13%</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46</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14%</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6.13</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5,379,400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451,870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621,114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1,072,984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1,854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3,203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1,831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3,208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7740275"/>
                  </a:ext>
                </a:extLst>
              </a:tr>
              <a:tr h="332690">
                <a:tc>
                  <a:txBody>
                    <a:bodyPr/>
                    <a:lstStyle/>
                    <a:p>
                      <a:pPr algn="ctr" fontAlgn="t"/>
                      <a:r>
                        <a:rPr lang="en-US" sz="800" b="1" i="0" u="none" strike="noStrike">
                          <a:solidFill>
                            <a:srgbClr val="000000"/>
                          </a:solidFill>
                          <a:effectLst/>
                          <a:latin typeface="Calibri" panose="020F0502020204030204" pitchFamily="34" charset="0"/>
                        </a:rPr>
                        <a:t>(0.38, 0.42]</a:t>
                      </a:r>
                    </a:p>
                  </a:txBody>
                  <a:tcPr marL="7309" marR="7309" marT="730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66</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268</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334</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20%</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14%</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71</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15%</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4.06</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5,339,300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448,501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72,028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520,529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216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1,558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1,508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2,879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7525400"/>
                  </a:ext>
                </a:extLst>
              </a:tr>
              <a:tr h="332690">
                <a:tc>
                  <a:txBody>
                    <a:bodyPr/>
                    <a:lstStyle/>
                    <a:p>
                      <a:pPr algn="ctr" fontAlgn="t"/>
                      <a:r>
                        <a:rPr lang="en-US" sz="800" b="1" i="0" u="none" strike="noStrike">
                          <a:solidFill>
                            <a:srgbClr val="000000"/>
                          </a:solidFill>
                          <a:effectLst/>
                          <a:latin typeface="Calibri" panose="020F0502020204030204" pitchFamily="34" charset="0"/>
                        </a:rPr>
                        <a:t>(0.42, 0.47]</a:t>
                      </a:r>
                    </a:p>
                  </a:txBody>
                  <a:tcPr marL="7309" marR="7309" marT="730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72</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263</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335</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21%</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16%</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70</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16%</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3.65</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5,030,800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422,587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9C0006"/>
                          </a:solidFill>
                          <a:effectLst/>
                          <a:latin typeface="Calibri" panose="020F0502020204030204" pitchFamily="34" charset="0"/>
                        </a:rPr>
                        <a:t>-₦      119,099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l" fontAlgn="b"/>
                      <a:r>
                        <a:rPr lang="en-US" sz="800" b="0" i="0" u="none" strike="noStrike">
                          <a:solidFill>
                            <a:srgbClr val="000000"/>
                          </a:solidFill>
                          <a:effectLst/>
                          <a:latin typeface="Calibri" panose="020F0502020204030204" pitchFamily="34" charset="0"/>
                        </a:rPr>
                        <a:t> ₦               303,488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9C0006"/>
                          </a:solidFill>
                          <a:effectLst/>
                          <a:latin typeface="Calibri" panose="020F0502020204030204" pitchFamily="34" charset="0"/>
                        </a:rPr>
                        <a:t>-₦                       356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l" fontAlgn="b"/>
                      <a:r>
                        <a:rPr lang="en-US" sz="800" b="0" i="0" u="none" strike="noStrike">
                          <a:solidFill>
                            <a:srgbClr val="000000"/>
                          </a:solidFill>
                          <a:effectLst/>
                          <a:latin typeface="Calibri" panose="020F0502020204030204" pitchFamily="34" charset="0"/>
                        </a:rPr>
                        <a:t> ₦                       906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1,197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2,550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4761422"/>
                  </a:ext>
                </a:extLst>
              </a:tr>
              <a:tr h="332690">
                <a:tc>
                  <a:txBody>
                    <a:bodyPr/>
                    <a:lstStyle/>
                    <a:p>
                      <a:pPr algn="ctr" fontAlgn="t"/>
                      <a:r>
                        <a:rPr lang="en-US" sz="800" b="1" i="0" u="none" strike="noStrike">
                          <a:solidFill>
                            <a:srgbClr val="000000"/>
                          </a:solidFill>
                          <a:effectLst/>
                          <a:latin typeface="Calibri" panose="020F0502020204030204" pitchFamily="34" charset="0"/>
                        </a:rPr>
                        <a:t>(0.47, 0.51]</a:t>
                      </a:r>
                    </a:p>
                  </a:txBody>
                  <a:tcPr marL="7309" marR="7309" marT="730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91</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244</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335</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27%</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17%</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90</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18%</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2.68</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4,975,900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417,976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9C0006"/>
                          </a:solidFill>
                          <a:effectLst/>
                          <a:latin typeface="Calibri" panose="020F0502020204030204" pitchFamily="34" charset="0"/>
                        </a:rPr>
                        <a:t>-₦      315,838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l" fontAlgn="b"/>
                      <a:r>
                        <a:rPr lang="en-US" sz="800" b="0" i="0" u="none" strike="noStrike">
                          <a:solidFill>
                            <a:srgbClr val="000000"/>
                          </a:solidFill>
                          <a:effectLst/>
                          <a:latin typeface="Calibri" panose="020F0502020204030204" pitchFamily="34" charset="0"/>
                        </a:rPr>
                        <a:t> ₦               102,138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9C0006"/>
                          </a:solidFill>
                          <a:effectLst/>
                          <a:latin typeface="Calibri" panose="020F0502020204030204" pitchFamily="34" charset="0"/>
                        </a:rPr>
                        <a:t>-₦                       943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l" fontAlgn="b"/>
                      <a:r>
                        <a:rPr lang="en-US" sz="800" b="0" i="0" u="none" strike="noStrike">
                          <a:solidFill>
                            <a:srgbClr val="000000"/>
                          </a:solidFill>
                          <a:effectLst/>
                          <a:latin typeface="Calibri" panose="020F0502020204030204" pitchFamily="34" charset="0"/>
                        </a:rPr>
                        <a:t> ₦                       305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891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2,229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5424087"/>
                  </a:ext>
                </a:extLst>
              </a:tr>
              <a:tr h="332690">
                <a:tc>
                  <a:txBody>
                    <a:bodyPr/>
                    <a:lstStyle/>
                    <a:p>
                      <a:pPr algn="ctr" fontAlgn="t"/>
                      <a:r>
                        <a:rPr lang="en-US" sz="800" b="1" i="0" u="none" strike="noStrike">
                          <a:solidFill>
                            <a:srgbClr val="000000"/>
                          </a:solidFill>
                          <a:effectLst/>
                          <a:latin typeface="Calibri" panose="020F0502020204030204" pitchFamily="34" charset="0"/>
                        </a:rPr>
                        <a:t>(0.51, 0.55]</a:t>
                      </a:r>
                    </a:p>
                  </a:txBody>
                  <a:tcPr marL="7309" marR="7309" marT="730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102</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232</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334</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31%</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19%</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100</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19%</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2.27</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4,794,600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402,746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9C0006"/>
                          </a:solidFill>
                          <a:effectLst/>
                          <a:latin typeface="Calibri" panose="020F0502020204030204" pitchFamily="34" charset="0"/>
                        </a:rPr>
                        <a:t>-₦      661,153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l" fontAlgn="b"/>
                      <a:r>
                        <a:rPr lang="en-US" sz="800" b="0" i="0" u="none" strike="noStrike">
                          <a:solidFill>
                            <a:srgbClr val="9C0006"/>
                          </a:solidFill>
                          <a:effectLst/>
                          <a:latin typeface="Calibri" panose="020F0502020204030204" pitchFamily="34" charset="0"/>
                        </a:rPr>
                        <a:t>-₦              258,406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l" fontAlgn="b"/>
                      <a:r>
                        <a:rPr lang="en-US" sz="800" b="0" i="0" u="none" strike="noStrike">
                          <a:solidFill>
                            <a:srgbClr val="9C0006"/>
                          </a:solidFill>
                          <a:effectLst/>
                          <a:latin typeface="Calibri" panose="020F0502020204030204" pitchFamily="34" charset="0"/>
                        </a:rPr>
                        <a:t>-₦                   1,979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l" fontAlgn="b"/>
                      <a:r>
                        <a:rPr lang="en-US" sz="800" b="0" i="0" u="none" strike="noStrike">
                          <a:solidFill>
                            <a:srgbClr val="9C0006"/>
                          </a:solidFill>
                          <a:effectLst/>
                          <a:latin typeface="Calibri" panose="020F0502020204030204" pitchFamily="34" charset="0"/>
                        </a:rPr>
                        <a:t>-₦                       774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l" fontAlgn="b"/>
                      <a:r>
                        <a:rPr lang="en-US" sz="800" b="0" i="0" u="none" strike="noStrike">
                          <a:solidFill>
                            <a:srgbClr val="000000"/>
                          </a:solidFill>
                          <a:effectLst/>
                          <a:latin typeface="Calibri" panose="020F0502020204030204" pitchFamily="34" charset="0"/>
                        </a:rPr>
                        <a:t> ₦                       533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1,854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757456"/>
                  </a:ext>
                </a:extLst>
              </a:tr>
              <a:tr h="332690">
                <a:tc>
                  <a:txBody>
                    <a:bodyPr/>
                    <a:lstStyle/>
                    <a:p>
                      <a:pPr algn="ctr" fontAlgn="t"/>
                      <a:r>
                        <a:rPr lang="en-US" sz="800" b="1" i="0" u="none" strike="noStrike">
                          <a:solidFill>
                            <a:srgbClr val="000000"/>
                          </a:solidFill>
                          <a:effectLst/>
                          <a:latin typeface="Calibri" panose="020F0502020204030204" pitchFamily="34" charset="0"/>
                        </a:rPr>
                        <a:t>(0.55, 0.6]</a:t>
                      </a:r>
                    </a:p>
                  </a:txBody>
                  <a:tcPr marL="7309" marR="7309" marT="730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107</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228</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335</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32%</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20%</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107</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21%</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2.13</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4,791,100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402,452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9C0006"/>
                          </a:solidFill>
                          <a:effectLst/>
                          <a:latin typeface="Calibri" panose="020F0502020204030204" pitchFamily="34" charset="0"/>
                        </a:rPr>
                        <a:t>-₦      805,477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l" fontAlgn="b"/>
                      <a:r>
                        <a:rPr lang="en-US" sz="800" b="0" i="0" u="none" strike="noStrike">
                          <a:solidFill>
                            <a:srgbClr val="9C0006"/>
                          </a:solidFill>
                          <a:effectLst/>
                          <a:latin typeface="Calibri" panose="020F0502020204030204" pitchFamily="34" charset="0"/>
                        </a:rPr>
                        <a:t>-₦              403,024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l" fontAlgn="b"/>
                      <a:r>
                        <a:rPr lang="en-US" sz="800" b="0" i="0" u="none" strike="noStrike">
                          <a:solidFill>
                            <a:srgbClr val="9C0006"/>
                          </a:solidFill>
                          <a:effectLst/>
                          <a:latin typeface="Calibri" panose="020F0502020204030204" pitchFamily="34" charset="0"/>
                        </a:rPr>
                        <a:t>-₦                   2,404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l" fontAlgn="b"/>
                      <a:r>
                        <a:rPr lang="en-US" sz="800" b="0" i="0" u="none" strike="noStrike">
                          <a:solidFill>
                            <a:srgbClr val="9C0006"/>
                          </a:solidFill>
                          <a:effectLst/>
                          <a:latin typeface="Calibri" panose="020F0502020204030204" pitchFamily="34" charset="0"/>
                        </a:rPr>
                        <a:t>-₦                   1,203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l" fontAlgn="b"/>
                      <a:r>
                        <a:rPr lang="en-US" sz="800" b="0" i="0" u="none" strike="noStrike">
                          <a:solidFill>
                            <a:srgbClr val="000000"/>
                          </a:solidFill>
                          <a:effectLst/>
                          <a:latin typeface="Calibri" panose="020F0502020204030204" pitchFamily="34" charset="0"/>
                        </a:rPr>
                        <a:t> ₦                       206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1,514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8017777"/>
                  </a:ext>
                </a:extLst>
              </a:tr>
              <a:tr h="332690">
                <a:tc>
                  <a:txBody>
                    <a:bodyPr/>
                    <a:lstStyle/>
                    <a:p>
                      <a:pPr algn="ctr" fontAlgn="t"/>
                      <a:r>
                        <a:rPr lang="en-US" sz="800" b="1" i="0" u="none" strike="noStrike">
                          <a:solidFill>
                            <a:srgbClr val="000000"/>
                          </a:solidFill>
                          <a:effectLst/>
                          <a:latin typeface="Calibri" panose="020F0502020204030204" pitchFamily="34" charset="0"/>
                        </a:rPr>
                        <a:t>(0.6, 0.66]</a:t>
                      </a:r>
                    </a:p>
                  </a:txBody>
                  <a:tcPr marL="7309" marR="7309" marT="730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146</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188</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334</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44%</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23%</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139</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23%</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1.29</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4,641,300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389,869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9C0006"/>
                          </a:solidFill>
                          <a:effectLst/>
                          <a:latin typeface="Calibri" panose="020F0502020204030204" pitchFamily="34" charset="0"/>
                        </a:rPr>
                        <a:t>-₦  1,259,976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l" fontAlgn="b"/>
                      <a:r>
                        <a:rPr lang="en-US" sz="800" b="0" i="0" u="none" strike="noStrike">
                          <a:solidFill>
                            <a:srgbClr val="9C0006"/>
                          </a:solidFill>
                          <a:effectLst/>
                          <a:latin typeface="Calibri" panose="020F0502020204030204" pitchFamily="34" charset="0"/>
                        </a:rPr>
                        <a:t>-₦              870,106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l" fontAlgn="b"/>
                      <a:r>
                        <a:rPr lang="en-US" sz="800" b="0" i="0" u="none" strike="noStrike">
                          <a:solidFill>
                            <a:srgbClr val="9C0006"/>
                          </a:solidFill>
                          <a:effectLst/>
                          <a:latin typeface="Calibri" panose="020F0502020204030204" pitchFamily="34" charset="0"/>
                        </a:rPr>
                        <a:t>-₦                   3,772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l" fontAlgn="b"/>
                      <a:r>
                        <a:rPr lang="en-US" sz="800" b="0" i="0" u="none" strike="noStrike">
                          <a:solidFill>
                            <a:srgbClr val="9C0006"/>
                          </a:solidFill>
                          <a:effectLst/>
                          <a:latin typeface="Calibri" panose="020F0502020204030204" pitchFamily="34" charset="0"/>
                        </a:rPr>
                        <a:t>-₦                   2,605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l" fontAlgn="b"/>
                      <a:r>
                        <a:rPr lang="en-US" sz="800" b="0" i="0" u="none" strike="noStrike">
                          <a:solidFill>
                            <a:srgbClr val="9C0006"/>
                          </a:solidFill>
                          <a:effectLst/>
                          <a:latin typeface="Calibri" panose="020F0502020204030204" pitchFamily="34" charset="0"/>
                        </a:rPr>
                        <a:t>-₦                       191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l" fontAlgn="b"/>
                      <a:r>
                        <a:rPr lang="en-US" sz="800" b="0" i="0" u="none" strike="noStrike">
                          <a:solidFill>
                            <a:srgbClr val="000000"/>
                          </a:solidFill>
                          <a:effectLst/>
                          <a:latin typeface="Calibri" panose="020F0502020204030204" pitchFamily="34" charset="0"/>
                        </a:rPr>
                        <a:t> ₦                    1,103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7027669"/>
                  </a:ext>
                </a:extLst>
              </a:tr>
              <a:tr h="332690">
                <a:tc>
                  <a:txBody>
                    <a:bodyPr/>
                    <a:lstStyle/>
                    <a:p>
                      <a:pPr algn="ctr" fontAlgn="t"/>
                      <a:r>
                        <a:rPr lang="en-US" sz="800" b="1" i="0" u="none" strike="noStrike">
                          <a:solidFill>
                            <a:srgbClr val="000000"/>
                          </a:solidFill>
                          <a:effectLst/>
                          <a:latin typeface="Calibri" panose="020F0502020204030204" pitchFamily="34" charset="0"/>
                        </a:rPr>
                        <a:t>(0.66, 0.73]</a:t>
                      </a:r>
                    </a:p>
                  </a:txBody>
                  <a:tcPr marL="7309" marR="7309" marT="730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148</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187</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335</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44%</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25%</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145</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25%</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1.26</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4,550,800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382,267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9C0006"/>
                          </a:solidFill>
                          <a:effectLst/>
                          <a:latin typeface="Calibri" panose="020F0502020204030204" pitchFamily="34" charset="0"/>
                        </a:rPr>
                        <a:t>-₦  1,393,403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l" fontAlgn="b"/>
                      <a:r>
                        <a:rPr lang="en-US" sz="800" b="0" i="0" u="none" strike="noStrike">
                          <a:solidFill>
                            <a:srgbClr val="9C0006"/>
                          </a:solidFill>
                          <a:effectLst/>
                          <a:latin typeface="Calibri" panose="020F0502020204030204" pitchFamily="34" charset="0"/>
                        </a:rPr>
                        <a:t>-₦           1,011,135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l" fontAlgn="b"/>
                      <a:r>
                        <a:rPr lang="en-US" sz="800" b="0" i="0" u="none" strike="noStrike">
                          <a:solidFill>
                            <a:srgbClr val="9C0006"/>
                          </a:solidFill>
                          <a:effectLst/>
                          <a:latin typeface="Calibri" panose="020F0502020204030204" pitchFamily="34" charset="0"/>
                        </a:rPr>
                        <a:t>-₦                   4,159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l" fontAlgn="b"/>
                      <a:r>
                        <a:rPr lang="en-US" sz="800" b="0" i="0" u="none" strike="noStrike">
                          <a:solidFill>
                            <a:srgbClr val="9C0006"/>
                          </a:solidFill>
                          <a:effectLst/>
                          <a:latin typeface="Calibri" panose="020F0502020204030204" pitchFamily="34" charset="0"/>
                        </a:rPr>
                        <a:t>-₦                   3,018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l" fontAlgn="b"/>
                      <a:r>
                        <a:rPr lang="en-US" sz="800" b="0" i="0" u="none" strike="noStrike">
                          <a:solidFill>
                            <a:srgbClr val="9C0006"/>
                          </a:solidFill>
                          <a:effectLst/>
                          <a:latin typeface="Calibri" panose="020F0502020204030204" pitchFamily="34" charset="0"/>
                        </a:rPr>
                        <a:t>-₦                       552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l" fontAlgn="b"/>
                      <a:r>
                        <a:rPr lang="en-US" sz="800" b="0" i="0" u="none" strike="noStrike">
                          <a:solidFill>
                            <a:srgbClr val="000000"/>
                          </a:solidFill>
                          <a:effectLst/>
                          <a:latin typeface="Calibri" panose="020F0502020204030204" pitchFamily="34" charset="0"/>
                        </a:rPr>
                        <a:t> ₦                       728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5829062"/>
                  </a:ext>
                </a:extLst>
              </a:tr>
              <a:tr h="332690">
                <a:tc>
                  <a:txBody>
                    <a:bodyPr/>
                    <a:lstStyle/>
                    <a:p>
                      <a:pPr algn="ctr" fontAlgn="t"/>
                      <a:r>
                        <a:rPr lang="en-US" sz="800" b="1" i="0" u="none" strike="noStrike">
                          <a:solidFill>
                            <a:srgbClr val="000000"/>
                          </a:solidFill>
                          <a:effectLst/>
                          <a:latin typeface="Calibri" panose="020F0502020204030204" pitchFamily="34" charset="0"/>
                        </a:rPr>
                        <a:t>(0.73, 0.95]</a:t>
                      </a:r>
                    </a:p>
                  </a:txBody>
                  <a:tcPr marL="7309" marR="7309" marT="7309"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800" b="0" i="0" u="none" strike="noStrike">
                          <a:solidFill>
                            <a:srgbClr val="000000"/>
                          </a:solidFill>
                          <a:effectLst/>
                          <a:latin typeface="Calibri" panose="020F0502020204030204" pitchFamily="34" charset="0"/>
                        </a:rPr>
                        <a:t>178</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800" b="0" i="0" u="none" strike="noStrike">
                          <a:solidFill>
                            <a:srgbClr val="000000"/>
                          </a:solidFill>
                          <a:effectLst/>
                          <a:latin typeface="Calibri" panose="020F0502020204030204" pitchFamily="34" charset="0"/>
                        </a:rPr>
                        <a:t>157</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800" b="0" i="0" u="none" strike="noStrike">
                          <a:solidFill>
                            <a:srgbClr val="000000"/>
                          </a:solidFill>
                          <a:effectLst/>
                          <a:latin typeface="Calibri" panose="020F0502020204030204" pitchFamily="34" charset="0"/>
                        </a:rPr>
                        <a:t>335</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r" fontAlgn="b"/>
                      <a:r>
                        <a:rPr lang="en-US" sz="800" b="0" i="0" u="none" strike="noStrike">
                          <a:solidFill>
                            <a:srgbClr val="000000"/>
                          </a:solidFill>
                          <a:effectLst/>
                          <a:latin typeface="Calibri" panose="020F0502020204030204" pitchFamily="34" charset="0"/>
                        </a:rPr>
                        <a:t>53%</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27%</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174</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27%</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800" b="0" i="0" u="none" strike="noStrike">
                          <a:solidFill>
                            <a:srgbClr val="000000"/>
                          </a:solidFill>
                          <a:effectLst/>
                          <a:latin typeface="Calibri" panose="020F0502020204030204" pitchFamily="34" charset="0"/>
                        </a:rPr>
                        <a:t>0.88</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4,215,600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 ₦       354,110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9C0006"/>
                          </a:solidFill>
                          <a:effectLst/>
                          <a:latin typeface="Calibri" panose="020F0502020204030204" pitchFamily="34" charset="0"/>
                        </a:rPr>
                        <a:t>-₦  1,771,833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l" fontAlgn="b"/>
                      <a:r>
                        <a:rPr lang="en-US" sz="800" b="0" i="0" u="none" strike="noStrike">
                          <a:solidFill>
                            <a:srgbClr val="9C0006"/>
                          </a:solidFill>
                          <a:effectLst/>
                          <a:latin typeface="Calibri" panose="020F0502020204030204" pitchFamily="34" charset="0"/>
                        </a:rPr>
                        <a:t>-₦           1,417,722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l" fontAlgn="b"/>
                      <a:r>
                        <a:rPr lang="en-US" sz="800" b="0" i="0" u="none" strike="noStrike">
                          <a:solidFill>
                            <a:srgbClr val="9C0006"/>
                          </a:solidFill>
                          <a:effectLst/>
                          <a:latin typeface="Calibri" panose="020F0502020204030204" pitchFamily="34" charset="0"/>
                        </a:rPr>
                        <a:t>-₦                   5,289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l" fontAlgn="b"/>
                      <a:r>
                        <a:rPr lang="en-US" sz="800" b="0" i="0" u="none" strike="noStrike">
                          <a:solidFill>
                            <a:srgbClr val="9C0006"/>
                          </a:solidFill>
                          <a:effectLst/>
                          <a:latin typeface="Calibri" panose="020F0502020204030204" pitchFamily="34" charset="0"/>
                        </a:rPr>
                        <a:t>-₦                   4,232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l" fontAlgn="b"/>
                      <a:r>
                        <a:rPr lang="en-US" sz="800" b="0" i="0" u="none" strike="noStrike">
                          <a:solidFill>
                            <a:srgbClr val="9C0006"/>
                          </a:solidFill>
                          <a:effectLst/>
                          <a:latin typeface="Calibri" panose="020F0502020204030204" pitchFamily="34" charset="0"/>
                        </a:rPr>
                        <a:t>-₦                       947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7CE"/>
                    </a:solidFill>
                  </a:tcPr>
                </a:tc>
                <a:tc>
                  <a:txBody>
                    <a:bodyPr/>
                    <a:lstStyle/>
                    <a:p>
                      <a:pPr algn="l" fontAlgn="b"/>
                      <a:r>
                        <a:rPr lang="en-US" sz="800" b="0" i="0" u="none" strike="noStrike">
                          <a:solidFill>
                            <a:srgbClr val="000000"/>
                          </a:solidFill>
                          <a:effectLst/>
                          <a:latin typeface="Calibri" panose="020F0502020204030204" pitchFamily="34" charset="0"/>
                        </a:rPr>
                        <a:t> ₦                       314 </a:t>
                      </a:r>
                    </a:p>
                  </a:txBody>
                  <a:tcPr marL="7309" marR="7309" marT="730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7521326"/>
                  </a:ext>
                </a:extLst>
              </a:tr>
            </a:tbl>
          </a:graphicData>
        </a:graphic>
      </p:graphicFrame>
    </p:spTree>
    <p:extLst>
      <p:ext uri="{BB962C8B-B14F-4D97-AF65-F5344CB8AC3E}">
        <p14:creationId xmlns:p14="http://schemas.microsoft.com/office/powerpoint/2010/main" val="2227382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239C27E-8EFD-BC64-FF88-71E41FB2C7AE}"/>
              </a:ext>
            </a:extLst>
          </p:cNvPr>
          <p:cNvSpPr>
            <a:spLocks noGrp="1"/>
          </p:cNvSpPr>
          <p:nvPr>
            <p:ph type="body" sz="quarter" idx="11"/>
          </p:nvPr>
        </p:nvSpPr>
        <p:spPr/>
        <p:txBody>
          <a:bodyPr/>
          <a:lstStyle/>
          <a:p>
            <a:r>
              <a:rPr lang="en-GB"/>
              <a:t>Exclusions details</a:t>
            </a:r>
            <a:endParaRPr lang="en-US"/>
          </a:p>
        </p:txBody>
      </p:sp>
      <p:sp>
        <p:nvSpPr>
          <p:cNvPr id="5" name="Slide Number Placeholder 4">
            <a:extLst>
              <a:ext uri="{FF2B5EF4-FFF2-40B4-BE49-F238E27FC236}">
                <a16:creationId xmlns:a16="http://schemas.microsoft.com/office/drawing/2014/main" id="{618B4ADA-53CB-7E5D-FFF4-596B58256B91}"/>
              </a:ext>
            </a:extLst>
          </p:cNvPr>
          <p:cNvSpPr>
            <a:spLocks noGrp="1"/>
          </p:cNvSpPr>
          <p:nvPr>
            <p:ph type="sldNum" sz="quarter" idx="15"/>
          </p:nvPr>
        </p:nvSpPr>
        <p:spPr/>
        <p:txBody>
          <a:bodyPr/>
          <a:lstStyle/>
          <a:p>
            <a:fld id="{AF3FE17F-A6D8-45A4-B48E-88B1038D213A}" type="slidenum">
              <a:rPr lang="en-US" smtClean="0"/>
              <a:t>26</a:t>
            </a:fld>
            <a:endParaRPr lang="en-US"/>
          </a:p>
        </p:txBody>
      </p:sp>
      <p:graphicFrame>
        <p:nvGraphicFramePr>
          <p:cNvPr id="9" name="Table 8">
            <a:extLst>
              <a:ext uri="{FF2B5EF4-FFF2-40B4-BE49-F238E27FC236}">
                <a16:creationId xmlns:a16="http://schemas.microsoft.com/office/drawing/2014/main" id="{8AFD629F-6457-772E-23E8-03B56822AEE6}"/>
              </a:ext>
            </a:extLst>
          </p:cNvPr>
          <p:cNvGraphicFramePr>
            <a:graphicFrameLocks noGrp="1"/>
          </p:cNvGraphicFramePr>
          <p:nvPr>
            <p:extLst>
              <p:ext uri="{D42A27DB-BD31-4B8C-83A1-F6EECF244321}">
                <p14:modId xmlns:p14="http://schemas.microsoft.com/office/powerpoint/2010/main" val="1763512791"/>
              </p:ext>
            </p:extLst>
          </p:nvPr>
        </p:nvGraphicFramePr>
        <p:xfrm>
          <a:off x="351161" y="1249502"/>
          <a:ext cx="5080000" cy="2787015"/>
        </p:xfrm>
        <a:graphic>
          <a:graphicData uri="http://schemas.openxmlformats.org/drawingml/2006/table">
            <a:tbl>
              <a:tblPr firstRow="1">
                <a:tableStyleId>{72833802-FEF1-4C79-8D5D-14CF1EAF98D9}</a:tableStyleId>
              </a:tblPr>
              <a:tblGrid>
                <a:gridCol w="1818139">
                  <a:extLst>
                    <a:ext uri="{9D8B030D-6E8A-4147-A177-3AD203B41FA5}">
                      <a16:colId xmlns:a16="http://schemas.microsoft.com/office/drawing/2014/main" val="1838919585"/>
                    </a:ext>
                  </a:extLst>
                </a:gridCol>
                <a:gridCol w="964597">
                  <a:extLst>
                    <a:ext uri="{9D8B030D-6E8A-4147-A177-3AD203B41FA5}">
                      <a16:colId xmlns:a16="http://schemas.microsoft.com/office/drawing/2014/main" val="1376079960"/>
                    </a:ext>
                  </a:extLst>
                </a:gridCol>
                <a:gridCol w="913829">
                  <a:extLst>
                    <a:ext uri="{9D8B030D-6E8A-4147-A177-3AD203B41FA5}">
                      <a16:colId xmlns:a16="http://schemas.microsoft.com/office/drawing/2014/main" val="213957360"/>
                    </a:ext>
                  </a:extLst>
                </a:gridCol>
                <a:gridCol w="1383435">
                  <a:extLst>
                    <a:ext uri="{9D8B030D-6E8A-4147-A177-3AD203B41FA5}">
                      <a16:colId xmlns:a16="http://schemas.microsoft.com/office/drawing/2014/main" val="1269057958"/>
                    </a:ext>
                  </a:extLst>
                </a:gridCol>
              </a:tblGrid>
              <a:tr h="190500">
                <a:tc>
                  <a:txBody>
                    <a:bodyPr/>
                    <a:lstStyle/>
                    <a:p>
                      <a:pPr algn="l" fontAlgn="b"/>
                      <a:r>
                        <a:rPr lang="en-US" sz="1100" b="1" u="none" strike="noStrike">
                          <a:solidFill>
                            <a:srgbClr val="000000"/>
                          </a:solidFill>
                          <a:effectLst/>
                        </a:rPr>
                        <a:t>Disbmonth</a:t>
                      </a:r>
                      <a:endParaRPr lang="en-US" sz="1100" b="1" i="0" u="none" strike="noStrike">
                        <a:solidFill>
                          <a:srgbClr val="000000"/>
                        </a:solidFill>
                        <a:effectLst/>
                        <a:latin typeface="Calibri" panose="020F0502020204030204" pitchFamily="34" charset="0"/>
                      </a:endParaRPr>
                    </a:p>
                  </a:txBody>
                  <a:tcPr marL="9525" marR="9525" marT="9525" anchor="b"/>
                </a:tc>
                <a:tc>
                  <a:txBody>
                    <a:bodyPr/>
                    <a:lstStyle/>
                    <a:p>
                      <a:pPr algn="l" fontAlgn="b"/>
                      <a:r>
                        <a:rPr lang="en-US" sz="1100" b="1" u="none" strike="noStrike">
                          <a:solidFill>
                            <a:srgbClr val="000000"/>
                          </a:solidFill>
                          <a:effectLst/>
                        </a:rPr>
                        <a:t>count of IDs with incomplete BS</a:t>
                      </a:r>
                      <a:endParaRPr lang="en-US" sz="1100" b="1" i="0" u="none" strike="noStrike">
                        <a:solidFill>
                          <a:srgbClr val="000000"/>
                        </a:solidFill>
                        <a:effectLst/>
                        <a:latin typeface="Calibri" panose="020F0502020204030204" pitchFamily="34" charset="0"/>
                      </a:endParaRPr>
                    </a:p>
                  </a:txBody>
                  <a:tcPr marL="9525" marR="9525" marT="9525" anchor="b"/>
                </a:tc>
                <a:tc>
                  <a:txBody>
                    <a:bodyPr/>
                    <a:lstStyle/>
                    <a:p>
                      <a:pPr algn="l" fontAlgn="b"/>
                      <a:r>
                        <a:rPr lang="en-US" sz="1100" b="1" u="none" strike="noStrike">
                          <a:solidFill>
                            <a:srgbClr val="000000"/>
                          </a:solidFill>
                          <a:effectLst/>
                        </a:rPr>
                        <a:t>Disbursed Pop</a:t>
                      </a:r>
                      <a:endParaRPr lang="en-US" sz="1100" b="1" i="0" u="none" strike="noStrike">
                        <a:solidFill>
                          <a:srgbClr val="000000"/>
                        </a:solidFill>
                        <a:effectLst/>
                        <a:latin typeface="Calibri" panose="020F0502020204030204" pitchFamily="34" charset="0"/>
                      </a:endParaRPr>
                    </a:p>
                  </a:txBody>
                  <a:tcPr marL="9525" marR="9525" marT="9525" anchor="b"/>
                </a:tc>
                <a:tc>
                  <a:txBody>
                    <a:bodyPr/>
                    <a:lstStyle/>
                    <a:p>
                      <a:pPr algn="l" fontAlgn="b"/>
                      <a:r>
                        <a:rPr lang="en-US" sz="1100" b="1" u="none" strike="noStrike">
                          <a:solidFill>
                            <a:srgbClr val="000000"/>
                          </a:solidFill>
                          <a:effectLst/>
                        </a:rPr>
                        <a:t>% with Incomplete BS</a:t>
                      </a:r>
                      <a:endParaRPr lang="en-US" sz="1100" b="1"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175467293"/>
                  </a:ext>
                </a:extLst>
              </a:tr>
              <a:tr h="190500">
                <a:tc>
                  <a:txBody>
                    <a:bodyPr/>
                    <a:lstStyle/>
                    <a:p>
                      <a:pPr algn="r" fontAlgn="b"/>
                      <a:r>
                        <a:rPr lang="en-US" sz="1100" b="0" u="none" strike="noStrike">
                          <a:solidFill>
                            <a:srgbClr val="000000"/>
                          </a:solidFill>
                          <a:effectLst/>
                        </a:rPr>
                        <a:t>Mar-21</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161</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690</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23.33%</a:t>
                      </a:r>
                      <a:endParaRPr lang="en-US"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4119033370"/>
                  </a:ext>
                </a:extLst>
              </a:tr>
              <a:tr h="190500">
                <a:tc>
                  <a:txBody>
                    <a:bodyPr/>
                    <a:lstStyle/>
                    <a:p>
                      <a:pPr algn="r" fontAlgn="b"/>
                      <a:r>
                        <a:rPr lang="en-US" sz="1100" b="0" u="none" strike="noStrike">
                          <a:solidFill>
                            <a:srgbClr val="000000"/>
                          </a:solidFill>
                          <a:effectLst/>
                        </a:rPr>
                        <a:t>Apr-21</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195</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665</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29.32%</a:t>
                      </a:r>
                      <a:endParaRPr lang="en-US"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907394063"/>
                  </a:ext>
                </a:extLst>
              </a:tr>
              <a:tr h="190500">
                <a:tc>
                  <a:txBody>
                    <a:bodyPr/>
                    <a:lstStyle/>
                    <a:p>
                      <a:pPr algn="r" fontAlgn="b"/>
                      <a:r>
                        <a:rPr lang="en-US" sz="1100" b="0" u="none" strike="noStrike">
                          <a:solidFill>
                            <a:srgbClr val="000000"/>
                          </a:solidFill>
                          <a:effectLst/>
                        </a:rPr>
                        <a:t>May-21</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193</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681</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28.34%</a:t>
                      </a:r>
                      <a:endParaRPr lang="en-US"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56980721"/>
                  </a:ext>
                </a:extLst>
              </a:tr>
              <a:tr h="190500">
                <a:tc>
                  <a:txBody>
                    <a:bodyPr/>
                    <a:lstStyle/>
                    <a:p>
                      <a:pPr algn="r" fontAlgn="b"/>
                      <a:r>
                        <a:rPr lang="en-US" sz="1100" b="0" u="none" strike="noStrike">
                          <a:solidFill>
                            <a:srgbClr val="000000"/>
                          </a:solidFill>
                          <a:effectLst/>
                        </a:rPr>
                        <a:t>Jun-21</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176</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639</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27.54%</a:t>
                      </a:r>
                      <a:endParaRPr lang="en-US"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670264962"/>
                  </a:ext>
                </a:extLst>
              </a:tr>
              <a:tr h="190500">
                <a:tc>
                  <a:txBody>
                    <a:bodyPr/>
                    <a:lstStyle/>
                    <a:p>
                      <a:pPr algn="r" fontAlgn="b"/>
                      <a:r>
                        <a:rPr lang="en-US" sz="1100" b="0" u="none" strike="noStrike">
                          <a:solidFill>
                            <a:srgbClr val="000000"/>
                          </a:solidFill>
                          <a:effectLst/>
                        </a:rPr>
                        <a:t>Jul-21</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180</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447</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40.27%</a:t>
                      </a:r>
                      <a:endParaRPr lang="en-US"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849282967"/>
                  </a:ext>
                </a:extLst>
              </a:tr>
              <a:tr h="180975">
                <a:tc>
                  <a:txBody>
                    <a:bodyPr/>
                    <a:lstStyle/>
                    <a:p>
                      <a:pPr algn="r" fontAlgn="b"/>
                      <a:r>
                        <a:rPr lang="en-US" sz="1100" b="0" u="none" strike="noStrike">
                          <a:solidFill>
                            <a:srgbClr val="000000"/>
                          </a:solidFill>
                          <a:effectLst/>
                        </a:rPr>
                        <a:t>Aug-21</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102</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768</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13.28%</a:t>
                      </a:r>
                      <a:endParaRPr lang="en-US"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941900720"/>
                  </a:ext>
                </a:extLst>
              </a:tr>
              <a:tr h="180975">
                <a:tc>
                  <a:txBody>
                    <a:bodyPr/>
                    <a:lstStyle/>
                    <a:p>
                      <a:pPr algn="r" fontAlgn="b"/>
                      <a:r>
                        <a:rPr lang="en-US" sz="1100" b="0" u="none" strike="noStrike">
                          <a:solidFill>
                            <a:srgbClr val="000000"/>
                          </a:solidFill>
                          <a:effectLst/>
                        </a:rPr>
                        <a:t>Sep-21</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29</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265</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10.94%</a:t>
                      </a:r>
                      <a:endParaRPr lang="en-US"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643649351"/>
                  </a:ext>
                </a:extLst>
              </a:tr>
              <a:tr h="180975">
                <a:tc>
                  <a:txBody>
                    <a:bodyPr/>
                    <a:lstStyle/>
                    <a:p>
                      <a:pPr algn="r" fontAlgn="b"/>
                      <a:r>
                        <a:rPr lang="en-US" sz="1100" b="0" u="none" strike="noStrike">
                          <a:solidFill>
                            <a:srgbClr val="000000"/>
                          </a:solidFill>
                          <a:effectLst/>
                        </a:rPr>
                        <a:t>Oct-21</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37</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712</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5.20%</a:t>
                      </a:r>
                      <a:endParaRPr lang="en-US"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794620087"/>
                  </a:ext>
                </a:extLst>
              </a:tr>
              <a:tr h="180975">
                <a:tc>
                  <a:txBody>
                    <a:bodyPr/>
                    <a:lstStyle/>
                    <a:p>
                      <a:pPr algn="r" fontAlgn="b"/>
                      <a:r>
                        <a:rPr lang="en-US" sz="1100" b="0" u="none" strike="noStrike">
                          <a:solidFill>
                            <a:srgbClr val="000000"/>
                          </a:solidFill>
                          <a:effectLst/>
                        </a:rPr>
                        <a:t>Nov-21</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40</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718</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5.57%</a:t>
                      </a:r>
                      <a:endParaRPr lang="en-US"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850549510"/>
                  </a:ext>
                </a:extLst>
              </a:tr>
              <a:tr h="180975">
                <a:tc>
                  <a:txBody>
                    <a:bodyPr/>
                    <a:lstStyle/>
                    <a:p>
                      <a:pPr algn="r" fontAlgn="b"/>
                      <a:r>
                        <a:rPr lang="en-US" sz="1100" b="0" u="none" strike="noStrike">
                          <a:solidFill>
                            <a:srgbClr val="000000"/>
                          </a:solidFill>
                          <a:effectLst/>
                        </a:rPr>
                        <a:t>Dec-21</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65</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709</a:t>
                      </a:r>
                      <a:endParaRPr lang="en-US" sz="1100" b="0" i="0" u="none" strike="noStrike">
                        <a:solidFill>
                          <a:srgbClr val="000000"/>
                        </a:solidFill>
                        <a:effectLst/>
                        <a:latin typeface="Calibri" panose="020F0502020204030204" pitchFamily="34" charset="0"/>
                      </a:endParaRPr>
                    </a:p>
                  </a:txBody>
                  <a:tcPr marL="9525" marR="9525" marT="9525" anchor="b"/>
                </a:tc>
                <a:tc>
                  <a:txBody>
                    <a:bodyPr/>
                    <a:lstStyle/>
                    <a:p>
                      <a:pPr algn="r" fontAlgn="b"/>
                      <a:r>
                        <a:rPr lang="en-US" sz="1100" b="0" u="none" strike="noStrike">
                          <a:solidFill>
                            <a:srgbClr val="000000"/>
                          </a:solidFill>
                          <a:effectLst/>
                        </a:rPr>
                        <a:t>9.17%</a:t>
                      </a:r>
                      <a:endParaRPr lang="en-US" sz="11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983908921"/>
                  </a:ext>
                </a:extLst>
              </a:tr>
            </a:tbl>
          </a:graphicData>
        </a:graphic>
      </p:graphicFrame>
      <p:sp>
        <p:nvSpPr>
          <p:cNvPr id="10" name="TextBox 9">
            <a:extLst>
              <a:ext uri="{FF2B5EF4-FFF2-40B4-BE49-F238E27FC236}">
                <a16:creationId xmlns:a16="http://schemas.microsoft.com/office/drawing/2014/main" id="{81C19A81-B4F0-3167-BE15-1A6825A1C9A3}"/>
              </a:ext>
            </a:extLst>
          </p:cNvPr>
          <p:cNvSpPr txBox="1"/>
          <p:nvPr/>
        </p:nvSpPr>
        <p:spPr>
          <a:xfrm>
            <a:off x="284085" y="880170"/>
            <a:ext cx="7134069" cy="646331"/>
          </a:xfrm>
          <a:prstGeom prst="rect">
            <a:avLst/>
          </a:prstGeom>
          <a:noFill/>
        </p:spPr>
        <p:txBody>
          <a:bodyPr wrap="none" rtlCol="0">
            <a:spAutoFit/>
          </a:bodyPr>
          <a:lstStyle/>
          <a:p>
            <a:r>
              <a:rPr lang="en-GB"/>
              <a:t>Incomplete BS evolution 2021 (</a:t>
            </a:r>
            <a:r>
              <a:rPr lang="en-US" sz="1800" b="0" i="0" u="none" strike="noStrike">
                <a:solidFill>
                  <a:srgbClr val="000000"/>
                </a:solidFill>
                <a:effectLst/>
                <a:latin typeface="Calibri" panose="020F0502020204030204" pitchFamily="34" charset="0"/>
              </a:rPr>
              <a:t>total_debit_4 AND total_credit_4 ARE Null)</a:t>
            </a:r>
          </a:p>
          <a:p>
            <a:r>
              <a:rPr lang="en-GB"/>
              <a:t> </a:t>
            </a:r>
            <a:endParaRPr lang="en-US"/>
          </a:p>
        </p:txBody>
      </p:sp>
      <p:graphicFrame>
        <p:nvGraphicFramePr>
          <p:cNvPr id="11" name="Table 10">
            <a:extLst>
              <a:ext uri="{FF2B5EF4-FFF2-40B4-BE49-F238E27FC236}">
                <a16:creationId xmlns:a16="http://schemas.microsoft.com/office/drawing/2014/main" id="{0553A419-34A2-54C0-43C0-01A29687FEC3}"/>
              </a:ext>
            </a:extLst>
          </p:cNvPr>
          <p:cNvGraphicFramePr>
            <a:graphicFrameLocks noGrp="1"/>
          </p:cNvGraphicFramePr>
          <p:nvPr>
            <p:extLst>
              <p:ext uri="{D42A27DB-BD31-4B8C-83A1-F6EECF244321}">
                <p14:modId xmlns:p14="http://schemas.microsoft.com/office/powerpoint/2010/main" val="810956986"/>
              </p:ext>
            </p:extLst>
          </p:nvPr>
        </p:nvGraphicFramePr>
        <p:xfrm>
          <a:off x="3449439" y="2045367"/>
          <a:ext cx="787400" cy="222885"/>
        </p:xfrm>
        <a:graphic>
          <a:graphicData uri="http://schemas.openxmlformats.org/drawingml/2006/table">
            <a:tbl>
              <a:tblPr/>
              <a:tblGrid>
                <a:gridCol w="787400">
                  <a:extLst>
                    <a:ext uri="{9D8B030D-6E8A-4147-A177-3AD203B41FA5}">
                      <a16:colId xmlns:a16="http://schemas.microsoft.com/office/drawing/2014/main" val="4046051896"/>
                    </a:ext>
                  </a:extLst>
                </a:gridCol>
              </a:tblGrid>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anchor="b">
                    <a:lnL>
                      <a:noFill/>
                    </a:lnL>
                    <a:lnR>
                      <a:noFill/>
                    </a:lnR>
                    <a:lnT>
                      <a:noFill/>
                    </a:lnT>
                    <a:lnB>
                      <a:noFill/>
                    </a:lnB>
                  </a:tcPr>
                </a:tc>
                <a:extLst>
                  <a:ext uri="{0D108BD9-81ED-4DB2-BD59-A6C34878D82A}">
                    <a16:rowId xmlns:a16="http://schemas.microsoft.com/office/drawing/2014/main" val="3260488687"/>
                  </a:ext>
                </a:extLst>
              </a:tr>
            </a:tbl>
          </a:graphicData>
        </a:graphic>
      </p:graphicFrame>
    </p:spTree>
    <p:extLst>
      <p:ext uri="{BB962C8B-B14F-4D97-AF65-F5344CB8AC3E}">
        <p14:creationId xmlns:p14="http://schemas.microsoft.com/office/powerpoint/2010/main" val="385151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782B2D-7D9F-8585-9F5D-52FA9878DF29}"/>
              </a:ext>
            </a:extLst>
          </p:cNvPr>
          <p:cNvSpPr>
            <a:spLocks noGrp="1"/>
          </p:cNvSpPr>
          <p:nvPr>
            <p:ph type="body" sz="quarter" idx="11"/>
          </p:nvPr>
        </p:nvSpPr>
        <p:spPr/>
        <p:txBody>
          <a:bodyPr/>
          <a:lstStyle/>
          <a:p>
            <a:r>
              <a:rPr lang="en-GB" dirty="0"/>
              <a:t>Features</a:t>
            </a:r>
            <a:endParaRPr lang="en-US" dirty="0"/>
          </a:p>
        </p:txBody>
      </p:sp>
      <p:sp>
        <p:nvSpPr>
          <p:cNvPr id="4" name="Text Placeholder 3">
            <a:extLst>
              <a:ext uri="{FF2B5EF4-FFF2-40B4-BE49-F238E27FC236}">
                <a16:creationId xmlns:a16="http://schemas.microsoft.com/office/drawing/2014/main" id="{A81BEFCE-C10E-8B6A-21CB-C3BDF06CECD3}"/>
              </a:ext>
            </a:extLst>
          </p:cNvPr>
          <p:cNvSpPr>
            <a:spLocks noGrp="1"/>
          </p:cNvSpPr>
          <p:nvPr>
            <p:ph type="body" sz="quarter" idx="12"/>
          </p:nvPr>
        </p:nvSpPr>
        <p:spPr/>
        <p:txBody>
          <a:bodyPr vert="horz" lIns="91440" tIns="45720" rIns="91440" bIns="45720" rtlCol="0" anchor="t">
            <a:normAutofit/>
          </a:bodyPr>
          <a:lstStyle/>
          <a:p>
            <a:pPr marL="285750" indent="-285750">
              <a:buFontTx/>
              <a:buChar char="-"/>
            </a:pPr>
            <a:r>
              <a:rPr lang="en-GB" dirty="0"/>
              <a:t>Original Salary Service “Extractor” variables used in the model</a:t>
            </a:r>
          </a:p>
          <a:p>
            <a:pPr marL="285750" indent="-285750">
              <a:buFontTx/>
              <a:buChar char="-"/>
            </a:pPr>
            <a:r>
              <a:rPr lang="en-US" dirty="0"/>
              <a:t>Existence of these features in </a:t>
            </a:r>
            <a:r>
              <a:rPr lang="en-US" dirty="0" err="1"/>
              <a:t>Oktopus</a:t>
            </a:r>
            <a:r>
              <a:rPr lang="en-US" dirty="0"/>
              <a:t> has been validated </a:t>
            </a:r>
          </a:p>
        </p:txBody>
      </p:sp>
      <p:sp>
        <p:nvSpPr>
          <p:cNvPr id="5" name="Slide Number Placeholder 4">
            <a:extLst>
              <a:ext uri="{FF2B5EF4-FFF2-40B4-BE49-F238E27FC236}">
                <a16:creationId xmlns:a16="http://schemas.microsoft.com/office/drawing/2014/main" id="{B01E8891-3EDC-FDEC-439F-9BF57F0FBE93}"/>
              </a:ext>
            </a:extLst>
          </p:cNvPr>
          <p:cNvSpPr>
            <a:spLocks noGrp="1"/>
          </p:cNvSpPr>
          <p:nvPr>
            <p:ph type="sldNum" sz="quarter" idx="15"/>
          </p:nvPr>
        </p:nvSpPr>
        <p:spPr/>
        <p:txBody>
          <a:bodyPr/>
          <a:lstStyle/>
          <a:p>
            <a:fld id="{AF3FE17F-A6D8-45A4-B48E-88B1038D213A}" type="slidenum">
              <a:rPr lang="en-US" dirty="0" smtClean="0"/>
              <a:t>27</a:t>
            </a:fld>
            <a:endParaRPr lang="en-US" dirty="0"/>
          </a:p>
        </p:txBody>
      </p:sp>
      <p:graphicFrame>
        <p:nvGraphicFramePr>
          <p:cNvPr id="6" name="Table 5">
            <a:extLst>
              <a:ext uri="{FF2B5EF4-FFF2-40B4-BE49-F238E27FC236}">
                <a16:creationId xmlns:a16="http://schemas.microsoft.com/office/drawing/2014/main" id="{D788C324-9EC0-3723-92B7-BDE68F5E02BB}"/>
              </a:ext>
            </a:extLst>
          </p:cNvPr>
          <p:cNvGraphicFramePr>
            <a:graphicFrameLocks noGrp="1"/>
          </p:cNvGraphicFramePr>
          <p:nvPr>
            <p:extLst>
              <p:ext uri="{D42A27DB-BD31-4B8C-83A1-F6EECF244321}">
                <p14:modId xmlns:p14="http://schemas.microsoft.com/office/powerpoint/2010/main" val="2722282597"/>
              </p:ext>
            </p:extLst>
          </p:nvPr>
        </p:nvGraphicFramePr>
        <p:xfrm>
          <a:off x="541751" y="1923279"/>
          <a:ext cx="2359067" cy="4351338"/>
        </p:xfrm>
        <a:graphic>
          <a:graphicData uri="http://schemas.openxmlformats.org/drawingml/2006/table">
            <a:tbl>
              <a:tblPr/>
              <a:tblGrid>
                <a:gridCol w="2359067">
                  <a:extLst>
                    <a:ext uri="{9D8B030D-6E8A-4147-A177-3AD203B41FA5}">
                      <a16:colId xmlns:a16="http://schemas.microsoft.com/office/drawing/2014/main" val="1034237904"/>
                    </a:ext>
                  </a:extLst>
                </a:gridCol>
              </a:tblGrid>
              <a:tr h="406125">
                <a:tc>
                  <a:txBody>
                    <a:bodyPr/>
                    <a:lstStyle/>
                    <a:p>
                      <a:pPr latinLnBrk="0"/>
                      <a:r>
                        <a:rPr lang="en-US" sz="1100" dirty="0" err="1">
                          <a:effectLst/>
                        </a:rPr>
                        <a:t>averageCredit</a:t>
                      </a:r>
                    </a:p>
                  </a:txBody>
                  <a:tcPr marL="58018" marR="58018" marT="29009" marB="29009" anchor="ct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3375761857"/>
                  </a:ext>
                </a:extLst>
              </a:tr>
              <a:tr h="406125">
                <a:tc>
                  <a:txBody>
                    <a:bodyPr/>
                    <a:lstStyle/>
                    <a:p>
                      <a:pPr latinLnBrk="0"/>
                      <a:r>
                        <a:rPr lang="en-US" sz="1100" err="1">
                          <a:effectLst/>
                        </a:rPr>
                        <a:t>Closing_balance</a:t>
                      </a:r>
                      <a:endParaRPr lang="en-US" sz="1100">
                        <a:effectLst/>
                      </a:endParaRPr>
                    </a:p>
                  </a:txBody>
                  <a:tcPr marL="58018" marR="58018" marT="29009" marB="29009" anchor="ct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52315593"/>
                  </a:ext>
                </a:extLst>
              </a:tr>
              <a:tr h="406125">
                <a:tc>
                  <a:txBody>
                    <a:bodyPr/>
                    <a:lstStyle/>
                    <a:p>
                      <a:pPr latinLnBrk="0"/>
                      <a:r>
                        <a:rPr lang="en-US" sz="1100" err="1">
                          <a:effectLst/>
                        </a:rPr>
                        <a:t>AvgNumDebitMn</a:t>
                      </a:r>
                      <a:endParaRPr lang="en-US" sz="1100">
                        <a:effectLst/>
                      </a:endParaRPr>
                    </a:p>
                  </a:txBody>
                  <a:tcPr marL="58018" marR="58018" marT="29009" marB="29009" anchor="ct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278759352"/>
                  </a:ext>
                </a:extLst>
              </a:tr>
              <a:tr h="232071">
                <a:tc>
                  <a:txBody>
                    <a:bodyPr/>
                    <a:lstStyle/>
                    <a:p>
                      <a:pPr latinLnBrk="0"/>
                      <a:r>
                        <a:rPr lang="en-US" sz="1100" dirty="0" err="1">
                          <a:effectLst/>
                        </a:rPr>
                        <a:t>AvgDebitMn</a:t>
                      </a:r>
                    </a:p>
                  </a:txBody>
                  <a:tcPr marL="58018" marR="58018" marT="29009" marB="29009" anchor="ct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480446005"/>
                  </a:ext>
                </a:extLst>
              </a:tr>
              <a:tr h="406125">
                <a:tc>
                  <a:txBody>
                    <a:bodyPr/>
                    <a:lstStyle/>
                    <a:p>
                      <a:pPr latinLnBrk="0"/>
                      <a:r>
                        <a:rPr lang="en-US" sz="1100" dirty="0" err="1">
                          <a:effectLst/>
                        </a:rPr>
                        <a:t>minimumCredit</a:t>
                      </a:r>
                    </a:p>
                  </a:txBody>
                  <a:tcPr marL="58018" marR="58018" marT="29009" marB="29009" anchor="ct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2311937630"/>
                  </a:ext>
                </a:extLst>
              </a:tr>
              <a:tr h="406125">
                <a:tc>
                  <a:txBody>
                    <a:bodyPr/>
                    <a:lstStyle/>
                    <a:p>
                      <a:pPr latinLnBrk="0"/>
                      <a:r>
                        <a:rPr lang="en-US" sz="1100" err="1">
                          <a:effectLst/>
                        </a:rPr>
                        <a:t>total_cash_flow</a:t>
                      </a:r>
                      <a:endParaRPr lang="en-US" sz="1100">
                        <a:effectLst/>
                      </a:endParaRPr>
                    </a:p>
                  </a:txBody>
                  <a:tcPr marL="58018" marR="58018" marT="29009" marB="29009" anchor="ct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2871143169"/>
                  </a:ext>
                </a:extLst>
              </a:tr>
              <a:tr h="406125">
                <a:tc>
                  <a:txBody>
                    <a:bodyPr/>
                    <a:lstStyle/>
                    <a:p>
                      <a:pPr latinLnBrk="0"/>
                      <a:r>
                        <a:rPr lang="en-US" sz="1100" dirty="0">
                          <a:effectLst/>
                        </a:rPr>
                        <a:t>monthly_cash_flow_1</a:t>
                      </a:r>
                    </a:p>
                  </a:txBody>
                  <a:tcPr marL="58018" marR="58018" marT="29009" marB="29009" anchor="ct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6662972"/>
                  </a:ext>
                </a:extLst>
              </a:tr>
              <a:tr h="406125">
                <a:tc>
                  <a:txBody>
                    <a:bodyPr/>
                    <a:lstStyle/>
                    <a:p>
                      <a:pPr latinLnBrk="0"/>
                      <a:r>
                        <a:rPr lang="en-US" sz="1100" dirty="0" err="1">
                          <a:effectLst/>
                        </a:rPr>
                        <a:t>AvgNumCreditWk</a:t>
                      </a:r>
                    </a:p>
                  </a:txBody>
                  <a:tcPr marL="58018" marR="58018" marT="29009" marB="29009" anchor="ct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2905394281"/>
                  </a:ext>
                </a:extLst>
              </a:tr>
              <a:tr h="406125">
                <a:tc>
                  <a:txBody>
                    <a:bodyPr/>
                    <a:lstStyle/>
                    <a:p>
                      <a:pPr latinLnBrk="0"/>
                      <a:r>
                        <a:rPr lang="en-US" sz="1100" dirty="0" err="1">
                          <a:effectLst/>
                        </a:rPr>
                        <a:t>AvgNumDebitWk</a:t>
                      </a:r>
                    </a:p>
                  </a:txBody>
                  <a:tcPr marL="58018" marR="58018" marT="29009" marB="29009" anchor="ct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2454000078"/>
                  </a:ext>
                </a:extLst>
              </a:tr>
              <a:tr h="232071">
                <a:tc>
                  <a:txBody>
                    <a:bodyPr/>
                    <a:lstStyle/>
                    <a:p>
                      <a:pPr latinLnBrk="0"/>
                      <a:r>
                        <a:rPr lang="en-US" sz="1100" dirty="0">
                          <a:effectLst/>
                        </a:rPr>
                        <a:t>Cre_gr_eq_2</a:t>
                      </a:r>
                    </a:p>
                  </a:txBody>
                  <a:tcPr marL="58018" marR="58018" marT="29009" marB="29009" anchor="ct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595594726"/>
                  </a:ext>
                </a:extLst>
              </a:tr>
              <a:tr h="406125">
                <a:tc>
                  <a:txBody>
                    <a:bodyPr/>
                    <a:lstStyle/>
                    <a:p>
                      <a:pPr latinLnBrk="0"/>
                      <a:r>
                        <a:rPr lang="en-US" sz="1100" dirty="0" err="1">
                          <a:effectLst/>
                        </a:rPr>
                        <a:t>Day_Diff_Debit</a:t>
                      </a:r>
                    </a:p>
                  </a:txBody>
                  <a:tcPr marL="58018" marR="58018" marT="29009" marB="29009" anchor="ct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041474219"/>
                  </a:ext>
                </a:extLst>
              </a:tr>
              <a:tr h="232071">
                <a:tc>
                  <a:txBody>
                    <a:bodyPr/>
                    <a:lstStyle/>
                    <a:p>
                      <a:pPr latinLnBrk="0"/>
                      <a:r>
                        <a:rPr lang="en-US" sz="1100" err="1">
                          <a:effectLst/>
                        </a:rPr>
                        <a:t>averageDebit</a:t>
                      </a:r>
                      <a:endParaRPr lang="en-US" sz="1100">
                        <a:effectLst/>
                      </a:endParaRPr>
                    </a:p>
                  </a:txBody>
                  <a:tcPr marL="58018" marR="58018" marT="29009" marB="29009" anchor="ctr">
                    <a:lnL w="12700" cap="flat" cmpd="sng" algn="ctr">
                      <a:solidFill>
                        <a:srgbClr val="D1D1D1"/>
                      </a:solidFill>
                      <a:prstDash val="solid"/>
                      <a:round/>
                      <a:headEnd type="none" w="med" len="med"/>
                      <a:tailEnd type="none" w="med" len="med"/>
                    </a:lnL>
                    <a:lnR w="12700" cap="flat" cmpd="sng" algn="ctr">
                      <a:solidFill>
                        <a:srgbClr val="D1D1D1"/>
                      </a:solidFill>
                      <a:prstDash val="solid"/>
                      <a:round/>
                      <a:headEnd type="none" w="med" len="med"/>
                      <a:tailEnd type="none" w="med" len="med"/>
                    </a:lnR>
                    <a:lnT w="12700" cap="flat" cmpd="sng" algn="ctr">
                      <a:solidFill>
                        <a:srgbClr val="D1D1D1"/>
                      </a:solidFill>
                      <a:prstDash val="solid"/>
                      <a:round/>
                      <a:headEnd type="none" w="med" len="med"/>
                      <a:tailEnd type="none" w="med" len="med"/>
                    </a:lnT>
                    <a:lnB w="12700" cap="flat" cmpd="sng" algn="ctr">
                      <a:solidFill>
                        <a:srgbClr val="D1D1D1"/>
                      </a:solidFill>
                      <a:prstDash val="solid"/>
                      <a:round/>
                      <a:headEnd type="none" w="med" len="med"/>
                      <a:tailEnd type="none" w="med" len="med"/>
                    </a:lnB>
                    <a:solidFill>
                      <a:srgbClr val="FFFFFF"/>
                    </a:solidFill>
                  </a:tcPr>
                </a:tc>
                <a:extLst>
                  <a:ext uri="{0D108BD9-81ED-4DB2-BD59-A6C34878D82A}">
                    <a16:rowId xmlns:a16="http://schemas.microsoft.com/office/drawing/2014/main" val="104585563"/>
                  </a:ext>
                </a:extLst>
              </a:tr>
            </a:tbl>
          </a:graphicData>
        </a:graphic>
      </p:graphicFrame>
    </p:spTree>
    <p:extLst>
      <p:ext uri="{BB962C8B-B14F-4D97-AF65-F5344CB8AC3E}">
        <p14:creationId xmlns:p14="http://schemas.microsoft.com/office/powerpoint/2010/main" val="1155696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F60DC76-A43B-44F9-B5F4-51B8B39F9896}"/>
              </a:ext>
            </a:extLst>
          </p:cNvPr>
          <p:cNvSpPr>
            <a:spLocks noGrp="1"/>
          </p:cNvSpPr>
          <p:nvPr>
            <p:ph type="sldNum" sz="quarter" idx="15"/>
          </p:nvPr>
        </p:nvSpPr>
        <p:spPr/>
        <p:txBody>
          <a:bodyPr/>
          <a:lstStyle/>
          <a:p>
            <a:fld id="{AF3FE17F-A6D8-45A4-B48E-88B1038D213A}" type="slidenum">
              <a:rPr lang="en-US" smtClean="0"/>
              <a:t>3</a:t>
            </a:fld>
            <a:endParaRPr lang="en-US"/>
          </a:p>
        </p:txBody>
      </p:sp>
      <p:pic>
        <p:nvPicPr>
          <p:cNvPr id="7" name="Picture Placeholder 5">
            <a:extLst>
              <a:ext uri="{FF2B5EF4-FFF2-40B4-BE49-F238E27FC236}">
                <a16:creationId xmlns:a16="http://schemas.microsoft.com/office/drawing/2014/main" id="{8F780EFB-D270-4063-A803-5E71B9166C3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4761" b="4761"/>
          <a:stretch>
            <a:fillRect/>
          </a:stretch>
        </p:blipFill>
        <p:spPr>
          <a:xfrm>
            <a:off x="1109663" y="1436688"/>
            <a:ext cx="4003675" cy="3924300"/>
          </a:xfrm>
        </p:spPr>
      </p:pic>
      <p:sp>
        <p:nvSpPr>
          <p:cNvPr id="8" name="Text Placeholder 2">
            <a:extLst>
              <a:ext uri="{FF2B5EF4-FFF2-40B4-BE49-F238E27FC236}">
                <a16:creationId xmlns:a16="http://schemas.microsoft.com/office/drawing/2014/main" id="{BDA6128C-6C52-4F2E-8804-2BC47078A08A}"/>
              </a:ext>
            </a:extLst>
          </p:cNvPr>
          <p:cNvSpPr>
            <a:spLocks noGrp="1"/>
          </p:cNvSpPr>
          <p:nvPr>
            <p:ph type="body" sz="quarter" idx="11"/>
          </p:nvPr>
        </p:nvSpPr>
        <p:spPr>
          <a:xfrm>
            <a:off x="5394471" y="3032125"/>
            <a:ext cx="6797529" cy="532169"/>
          </a:xfrm>
        </p:spPr>
        <p:txBody>
          <a:bodyPr/>
          <a:lstStyle/>
          <a:p>
            <a:r>
              <a:rPr lang="en-US" sz="2400">
                <a:solidFill>
                  <a:srgbClr val="FFFFFF"/>
                </a:solidFill>
                <a:latin typeface="Lucida Sans Unicode" panose="020B0602030504020204" pitchFamily="34" charset="0"/>
                <a:cs typeface="Lucida Sans Unicode" panose="020B0602030504020204" pitchFamily="34" charset="0"/>
              </a:rPr>
              <a:t>Business Case</a:t>
            </a:r>
          </a:p>
        </p:txBody>
      </p:sp>
    </p:spTree>
    <p:extLst>
      <p:ext uri="{BB962C8B-B14F-4D97-AF65-F5344CB8AC3E}">
        <p14:creationId xmlns:p14="http://schemas.microsoft.com/office/powerpoint/2010/main" val="697238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B1B7A2-AD9C-4E07-9E3D-695FE6C44483}"/>
              </a:ext>
            </a:extLst>
          </p:cNvPr>
          <p:cNvSpPr/>
          <p:nvPr/>
        </p:nvSpPr>
        <p:spPr>
          <a:xfrm>
            <a:off x="1289546" y="3647802"/>
            <a:ext cx="4893142" cy="319231"/>
          </a:xfrm>
          <a:prstGeom prst="rect">
            <a:avLst/>
          </a:prstGeom>
          <a:solidFill>
            <a:schemeClr val="accent2">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4CCB9FE-B0EC-462D-B2E7-277FDA910A40}"/>
              </a:ext>
            </a:extLst>
          </p:cNvPr>
          <p:cNvSpPr txBox="1"/>
          <p:nvPr/>
        </p:nvSpPr>
        <p:spPr>
          <a:xfrm>
            <a:off x="520118" y="1079674"/>
            <a:ext cx="10444294" cy="4619854"/>
          </a:xfrm>
          <a:prstGeom prst="rect">
            <a:avLst/>
          </a:prstGeom>
          <a:noFill/>
        </p:spPr>
        <p:txBody>
          <a:bodyPr wrap="square" lIns="91440" tIns="45720" rIns="91440" bIns="45720" rtlCol="0" anchor="t">
            <a:spAutoFit/>
          </a:bodyPr>
          <a:lstStyle/>
          <a:p>
            <a:pPr marL="285750" indent="-285750">
              <a:lnSpc>
                <a:spcPct val="150000"/>
              </a:lnSpc>
              <a:buFont typeface="Arial" panose="020B0604020202020204" pitchFamily="34" charset="0"/>
              <a:buChar char="•"/>
            </a:pPr>
            <a:r>
              <a:rPr lang="en-GB" b="1"/>
              <a:t>Business Goal:</a:t>
            </a:r>
            <a:r>
              <a:rPr lang="en-GB"/>
              <a:t> Optimize the application point of through-the-cycle strategy for customer acquisition. The approach should be:</a:t>
            </a:r>
          </a:p>
          <a:p>
            <a:pPr marL="742950" lvl="1" indent="-285750">
              <a:lnSpc>
                <a:spcPct val="150000"/>
              </a:lnSpc>
              <a:buFont typeface="Arial" panose="020B0604020202020204" pitchFamily="34" charset="0"/>
              <a:buChar char="•"/>
            </a:pPr>
            <a:r>
              <a:rPr lang="en-GB"/>
              <a:t>Reliable</a:t>
            </a:r>
          </a:p>
          <a:p>
            <a:pPr marL="742950" lvl="1" indent="-285750">
              <a:lnSpc>
                <a:spcPct val="150000"/>
              </a:lnSpc>
              <a:buFont typeface="Arial" panose="020B0604020202020204" pitchFamily="34" charset="0"/>
              <a:buChar char="•"/>
            </a:pPr>
            <a:r>
              <a:rPr lang="en-GB"/>
              <a:t>Transparent</a:t>
            </a:r>
          </a:p>
          <a:p>
            <a:pPr marL="742950" lvl="1" indent="-285750">
              <a:lnSpc>
                <a:spcPct val="150000"/>
              </a:lnSpc>
              <a:buFont typeface="Arial" panose="020B0604020202020204" pitchFamily="34" charset="0"/>
              <a:buChar char="•"/>
            </a:pPr>
            <a:r>
              <a:rPr lang="en-GB"/>
              <a:t>Profit &amp; Growth-oriented</a:t>
            </a:r>
          </a:p>
          <a:p>
            <a:pPr marL="285750" indent="-285750">
              <a:lnSpc>
                <a:spcPct val="150000"/>
              </a:lnSpc>
              <a:buFont typeface="Arial" panose="020B0604020202020204" pitchFamily="34" charset="0"/>
              <a:buChar char="•"/>
            </a:pPr>
            <a:r>
              <a:rPr lang="en-GB" b="1"/>
              <a:t>Project Goal:</a:t>
            </a:r>
            <a:r>
              <a:rPr lang="en-GB"/>
              <a:t> Develop credit risk application probability of default scoring model that focuses on:</a:t>
            </a:r>
          </a:p>
          <a:p>
            <a:pPr marL="742950" lvl="1" indent="-285750">
              <a:lnSpc>
                <a:spcPct val="150000"/>
              </a:lnSpc>
              <a:buFont typeface="Arial" panose="020B0604020202020204" pitchFamily="34" charset="0"/>
              <a:buChar char="•"/>
            </a:pPr>
            <a:r>
              <a:rPr lang="en-GB" b="1"/>
              <a:t>Lite Loans New-to-bank segment</a:t>
            </a:r>
          </a:p>
          <a:p>
            <a:pPr marL="742950" lvl="1" indent="-285750">
              <a:lnSpc>
                <a:spcPct val="150000"/>
              </a:lnSpc>
              <a:buFont typeface="Arial" panose="020B0604020202020204" pitchFamily="34" charset="0"/>
              <a:buChar char="•"/>
            </a:pPr>
            <a:r>
              <a:rPr lang="en-GB"/>
              <a:t>Meeting business goals</a:t>
            </a:r>
            <a:endParaRPr lang="en-GB">
              <a:cs typeface="Calibri"/>
            </a:endParaRPr>
          </a:p>
          <a:p>
            <a:pPr marL="742950" lvl="1" indent="-285750">
              <a:lnSpc>
                <a:spcPct val="150000"/>
              </a:lnSpc>
              <a:buFont typeface="Arial" panose="020B0604020202020204" pitchFamily="34" charset="0"/>
              <a:buChar char="•"/>
            </a:pPr>
            <a:r>
              <a:rPr lang="en-GB"/>
              <a:t>Taking into account the scoring model (and </a:t>
            </a:r>
            <a:r>
              <a:rPr lang="en-GB" err="1"/>
              <a:t>Provenir</a:t>
            </a:r>
            <a:r>
              <a:rPr lang="en-GB"/>
              <a:t>) role in relationship to the overall acquisition funnel</a:t>
            </a:r>
          </a:p>
          <a:p>
            <a:pPr marL="742950" lvl="1" indent="-285750">
              <a:lnSpc>
                <a:spcPct val="150000"/>
              </a:lnSpc>
              <a:buFont typeface="Arial" panose="020B0604020202020204" pitchFamily="34" charset="0"/>
              <a:buChar char="•"/>
            </a:pPr>
            <a:r>
              <a:rPr lang="en-GB"/>
              <a:t>Build a holistic risk profile of our customers</a:t>
            </a:r>
          </a:p>
        </p:txBody>
      </p:sp>
      <p:sp>
        <p:nvSpPr>
          <p:cNvPr id="3" name="Text Placeholder 2">
            <a:extLst>
              <a:ext uri="{FF2B5EF4-FFF2-40B4-BE49-F238E27FC236}">
                <a16:creationId xmlns:a16="http://schemas.microsoft.com/office/drawing/2014/main" id="{3E2A6C7C-E4DB-4CAE-844D-B1ACB05E9373}"/>
              </a:ext>
            </a:extLst>
          </p:cNvPr>
          <p:cNvSpPr>
            <a:spLocks noGrp="1"/>
          </p:cNvSpPr>
          <p:nvPr>
            <p:ph type="body" sz="quarter" idx="11"/>
          </p:nvPr>
        </p:nvSpPr>
        <p:spPr/>
        <p:txBody>
          <a:bodyPr/>
          <a:lstStyle/>
          <a:p>
            <a:r>
              <a:rPr lang="en-GB"/>
              <a:t>Business &amp; Project Goal</a:t>
            </a:r>
            <a:endParaRPr lang="en-US"/>
          </a:p>
        </p:txBody>
      </p:sp>
      <p:sp>
        <p:nvSpPr>
          <p:cNvPr id="5" name="Slide Number Placeholder 4">
            <a:extLst>
              <a:ext uri="{FF2B5EF4-FFF2-40B4-BE49-F238E27FC236}">
                <a16:creationId xmlns:a16="http://schemas.microsoft.com/office/drawing/2014/main" id="{0D9D729B-7122-40E0-9291-A49FD3020F5F}"/>
              </a:ext>
            </a:extLst>
          </p:cNvPr>
          <p:cNvSpPr>
            <a:spLocks noGrp="1"/>
          </p:cNvSpPr>
          <p:nvPr>
            <p:ph type="sldNum" sz="quarter" idx="15"/>
          </p:nvPr>
        </p:nvSpPr>
        <p:spPr/>
        <p:txBody>
          <a:bodyPr/>
          <a:lstStyle/>
          <a:p>
            <a:fld id="{AF3FE17F-A6D8-45A4-B48E-88B1038D213A}" type="slidenum">
              <a:rPr lang="en-US" smtClean="0"/>
              <a:t>4</a:t>
            </a:fld>
            <a:endParaRPr lang="en-US"/>
          </a:p>
        </p:txBody>
      </p:sp>
      <p:sp>
        <p:nvSpPr>
          <p:cNvPr id="6" name="TextBox 5">
            <a:extLst>
              <a:ext uri="{FF2B5EF4-FFF2-40B4-BE49-F238E27FC236}">
                <a16:creationId xmlns:a16="http://schemas.microsoft.com/office/drawing/2014/main" id="{45E916B6-6B30-46D2-9012-F3578BD26E0A}"/>
              </a:ext>
            </a:extLst>
          </p:cNvPr>
          <p:cNvSpPr txBox="1"/>
          <p:nvPr/>
        </p:nvSpPr>
        <p:spPr>
          <a:xfrm>
            <a:off x="335560" y="6385023"/>
            <a:ext cx="7900433" cy="307777"/>
          </a:xfrm>
          <a:prstGeom prst="rect">
            <a:avLst/>
          </a:prstGeom>
          <a:noFill/>
        </p:spPr>
        <p:txBody>
          <a:bodyPr wrap="none" rtlCol="0">
            <a:spAutoFit/>
          </a:bodyPr>
          <a:lstStyle/>
          <a:p>
            <a:r>
              <a:rPr lang="en-GB" sz="1400"/>
              <a:t>*Frauds are excluded from Credit Risk Probability of Default scoring models since they are operational risk</a:t>
            </a:r>
            <a:endParaRPr lang="en-US" sz="1400"/>
          </a:p>
        </p:txBody>
      </p:sp>
      <p:graphicFrame>
        <p:nvGraphicFramePr>
          <p:cNvPr id="7" name="Diagram 6">
            <a:extLst>
              <a:ext uri="{FF2B5EF4-FFF2-40B4-BE49-F238E27FC236}">
                <a16:creationId xmlns:a16="http://schemas.microsoft.com/office/drawing/2014/main" id="{E1400AD1-60CE-46FB-963B-E3F074748747}"/>
              </a:ext>
            </a:extLst>
          </p:cNvPr>
          <p:cNvGraphicFramePr/>
          <p:nvPr>
            <p:extLst>
              <p:ext uri="{D42A27DB-BD31-4B8C-83A1-F6EECF244321}">
                <p14:modId xmlns:p14="http://schemas.microsoft.com/office/powerpoint/2010/main" val="874610667"/>
              </p:ext>
            </p:extLst>
          </p:nvPr>
        </p:nvGraphicFramePr>
        <p:xfrm>
          <a:off x="3179431" y="4170346"/>
          <a:ext cx="3510015" cy="2127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3519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F60DC76-A43B-44F9-B5F4-51B8B39F9896}"/>
              </a:ext>
            </a:extLst>
          </p:cNvPr>
          <p:cNvSpPr>
            <a:spLocks noGrp="1"/>
          </p:cNvSpPr>
          <p:nvPr>
            <p:ph type="sldNum" sz="quarter" idx="15"/>
          </p:nvPr>
        </p:nvSpPr>
        <p:spPr/>
        <p:txBody>
          <a:bodyPr/>
          <a:lstStyle/>
          <a:p>
            <a:fld id="{AF3FE17F-A6D8-45A4-B48E-88B1038D213A}" type="slidenum">
              <a:rPr lang="en-US" smtClean="0"/>
              <a:t>5</a:t>
            </a:fld>
            <a:endParaRPr lang="en-US"/>
          </a:p>
        </p:txBody>
      </p:sp>
      <p:pic>
        <p:nvPicPr>
          <p:cNvPr id="7" name="Picture Placeholder 5">
            <a:extLst>
              <a:ext uri="{FF2B5EF4-FFF2-40B4-BE49-F238E27FC236}">
                <a16:creationId xmlns:a16="http://schemas.microsoft.com/office/drawing/2014/main" id="{8F780EFB-D270-4063-A803-5E71B9166C3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4761" b="4761"/>
          <a:stretch>
            <a:fillRect/>
          </a:stretch>
        </p:blipFill>
        <p:spPr>
          <a:xfrm>
            <a:off x="1109663" y="1436688"/>
            <a:ext cx="4003675" cy="3924300"/>
          </a:xfrm>
        </p:spPr>
      </p:pic>
      <p:sp>
        <p:nvSpPr>
          <p:cNvPr id="8" name="Text Placeholder 2">
            <a:extLst>
              <a:ext uri="{FF2B5EF4-FFF2-40B4-BE49-F238E27FC236}">
                <a16:creationId xmlns:a16="http://schemas.microsoft.com/office/drawing/2014/main" id="{BDA6128C-6C52-4F2E-8804-2BC47078A08A}"/>
              </a:ext>
            </a:extLst>
          </p:cNvPr>
          <p:cNvSpPr>
            <a:spLocks noGrp="1"/>
          </p:cNvSpPr>
          <p:nvPr>
            <p:ph type="body" sz="quarter" idx="11"/>
          </p:nvPr>
        </p:nvSpPr>
        <p:spPr>
          <a:xfrm>
            <a:off x="5394471" y="3032125"/>
            <a:ext cx="6797529" cy="532169"/>
          </a:xfrm>
        </p:spPr>
        <p:txBody>
          <a:bodyPr/>
          <a:lstStyle/>
          <a:p>
            <a:r>
              <a:rPr lang="en-US" sz="2400">
                <a:solidFill>
                  <a:srgbClr val="FFFFFF"/>
                </a:solidFill>
                <a:latin typeface="Lucida Sans Unicode" panose="020B0602030504020204" pitchFamily="34" charset="0"/>
                <a:cs typeface="Lucida Sans Unicode" panose="020B0602030504020204" pitchFamily="34" charset="0"/>
              </a:rPr>
              <a:t>Data</a:t>
            </a:r>
          </a:p>
        </p:txBody>
      </p:sp>
    </p:spTree>
    <p:extLst>
      <p:ext uri="{BB962C8B-B14F-4D97-AF65-F5344CB8AC3E}">
        <p14:creationId xmlns:p14="http://schemas.microsoft.com/office/powerpoint/2010/main" val="3326337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C614E95-EB61-497C-A3E7-35932C5E92CC}"/>
              </a:ext>
            </a:extLst>
          </p:cNvPr>
          <p:cNvSpPr/>
          <p:nvPr/>
        </p:nvSpPr>
        <p:spPr>
          <a:xfrm>
            <a:off x="1419924" y="3049267"/>
            <a:ext cx="381740" cy="1560115"/>
          </a:xfrm>
          <a:prstGeom prst="rect">
            <a:avLst/>
          </a:prstGeom>
          <a:ln>
            <a:noFill/>
          </a:ln>
          <a:effectLst>
            <a:softEdge rad="63500"/>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801607E-D52F-499D-8147-56C505B58230}"/>
              </a:ext>
            </a:extLst>
          </p:cNvPr>
          <p:cNvSpPr txBox="1"/>
          <p:nvPr/>
        </p:nvSpPr>
        <p:spPr>
          <a:xfrm>
            <a:off x="520118" y="1153123"/>
            <a:ext cx="10444294" cy="6004849"/>
          </a:xfrm>
          <a:prstGeom prst="rect">
            <a:avLst/>
          </a:prstGeom>
          <a:noFill/>
        </p:spPr>
        <p:txBody>
          <a:bodyPr wrap="square" lIns="91440" tIns="45720" rIns="91440" bIns="45720" rtlCol="0" anchor="t">
            <a:spAutoFit/>
          </a:bodyPr>
          <a:lstStyle/>
          <a:p>
            <a:pPr marL="285750" indent="-285750">
              <a:lnSpc>
                <a:spcPct val="150000"/>
              </a:lnSpc>
              <a:buFont typeface="Arial" panose="020B0604020202020204" pitchFamily="34" charset="0"/>
              <a:buChar char="•"/>
            </a:pPr>
            <a:r>
              <a:rPr lang="en-GB" sz="1600" b="1"/>
              <a:t>Data:</a:t>
            </a:r>
            <a:endParaRPr lang="en-GB" sz="1600" b="1">
              <a:cs typeface="Calibri"/>
            </a:endParaRPr>
          </a:p>
          <a:p>
            <a:pPr marL="1200150" lvl="2" indent="-285750">
              <a:lnSpc>
                <a:spcPct val="150000"/>
              </a:lnSpc>
              <a:buFont typeface="Arial" panose="020B0604020202020204" pitchFamily="34" charset="0"/>
              <a:buChar char="•"/>
            </a:pPr>
            <a:r>
              <a:rPr lang="en-GB" sz="1600"/>
              <a:t>Was spooled directly from Mambu</a:t>
            </a:r>
            <a:endParaRPr lang="en-GB" sz="1600">
              <a:cs typeface="Calibri"/>
            </a:endParaRPr>
          </a:p>
          <a:p>
            <a:pPr marL="1200150" lvl="2" indent="-285750">
              <a:lnSpc>
                <a:spcPct val="150000"/>
              </a:lnSpc>
              <a:buFont typeface="Arial" panose="020B0604020202020204" pitchFamily="34" charset="0"/>
              <a:buChar char="•"/>
            </a:pPr>
            <a:r>
              <a:rPr lang="en-GB" sz="1600"/>
              <a:t>For the period of </a:t>
            </a:r>
            <a:r>
              <a:rPr lang="en-GB" sz="1600" b="1"/>
              <a:t>January 2021 – March 2022</a:t>
            </a:r>
            <a:endParaRPr lang="en-GB" sz="1600" b="1">
              <a:cs typeface="Calibri"/>
            </a:endParaRPr>
          </a:p>
          <a:p>
            <a:pPr marL="1200150" lvl="2" indent="-285750">
              <a:lnSpc>
                <a:spcPct val="150000"/>
              </a:lnSpc>
              <a:buFont typeface="Arial" panose="020B0604020202020204" pitchFamily="34" charset="0"/>
              <a:buChar char="•"/>
            </a:pPr>
            <a:r>
              <a:rPr lang="en-GB" sz="1600"/>
              <a:t>Multiple times to account for some of the NULL values being tackled retrospectively</a:t>
            </a:r>
            <a:endParaRPr lang="en-GB" sz="1600">
              <a:cs typeface="Calibri"/>
            </a:endParaRPr>
          </a:p>
          <a:p>
            <a:pPr marL="285750" indent="-285750">
              <a:lnSpc>
                <a:spcPct val="150000"/>
              </a:lnSpc>
              <a:buFont typeface="Arial" panose="020B0604020202020204" pitchFamily="34" charset="0"/>
              <a:buChar char="•"/>
            </a:pPr>
            <a:r>
              <a:rPr lang="en-GB" sz="1600" b="1"/>
              <a:t>Types of data acquired:</a:t>
            </a:r>
            <a:endParaRPr lang="en-GB" sz="1600" b="1">
              <a:cs typeface="Calibri"/>
            </a:endParaRPr>
          </a:p>
          <a:p>
            <a:pPr marL="1200150" lvl="2" indent="-285750">
              <a:lnSpc>
                <a:spcPct val="150000"/>
              </a:lnSpc>
              <a:buBlip>
                <a:blip r:embed="rId2"/>
              </a:buBlip>
            </a:pPr>
            <a:r>
              <a:rPr lang="en-GB" sz="1600"/>
              <a:t>Application data – socio-demographic, product, decisioning, etc. </a:t>
            </a:r>
            <a:endParaRPr lang="en-GB" sz="1600">
              <a:cs typeface="Calibri"/>
            </a:endParaRPr>
          </a:p>
          <a:p>
            <a:pPr marL="1200150" lvl="2" indent="-285750">
              <a:lnSpc>
                <a:spcPct val="150000"/>
              </a:lnSpc>
              <a:buBlip>
                <a:blip r:embed="rId2"/>
              </a:buBlip>
            </a:pPr>
            <a:r>
              <a:rPr lang="en-GB" sz="1600"/>
              <a:t>Behavioural data – Max Days Past Due (DPD)</a:t>
            </a:r>
            <a:endParaRPr lang="en-GB" sz="1600">
              <a:cs typeface="Calibri"/>
            </a:endParaRPr>
          </a:p>
          <a:p>
            <a:pPr marL="1200150" lvl="2" indent="-285750">
              <a:lnSpc>
                <a:spcPct val="150000"/>
              </a:lnSpc>
              <a:buBlip>
                <a:blip r:embed="rId2"/>
              </a:buBlip>
            </a:pPr>
            <a:r>
              <a:rPr lang="en-GB" sz="1600"/>
              <a:t>Transactions data – Loan Amount, Repayments( Interest paid, Penalty Paid, Fees Paid , Principal paid)</a:t>
            </a:r>
            <a:endParaRPr lang="en-GB" sz="1600">
              <a:cs typeface="Calibri"/>
            </a:endParaRPr>
          </a:p>
          <a:p>
            <a:pPr marL="1200150" lvl="2" indent="-285750">
              <a:lnSpc>
                <a:spcPct val="150000"/>
              </a:lnSpc>
              <a:buBlip>
                <a:blip r:embed="rId2"/>
              </a:buBlip>
            </a:pPr>
            <a:r>
              <a:rPr lang="en-GB" sz="1600"/>
              <a:t>Salary Service Data: Bank Statement Extracted Variables</a:t>
            </a:r>
            <a:endParaRPr lang="en-GB" sz="1600">
              <a:cs typeface="Calibri" panose="020F0502020204030204"/>
            </a:endParaRPr>
          </a:p>
          <a:p>
            <a:pPr marL="285750" indent="-285750">
              <a:lnSpc>
                <a:spcPct val="150000"/>
              </a:lnSpc>
              <a:buBlip>
                <a:blip r:embed="rId2"/>
              </a:buBlip>
            </a:pPr>
            <a:r>
              <a:rPr lang="en-GB" sz="1600" b="1"/>
              <a:t>Exclusions:</a:t>
            </a:r>
          </a:p>
          <a:p>
            <a:pPr marL="1200150" lvl="2" indent="-285750">
              <a:lnSpc>
                <a:spcPct val="150000"/>
              </a:lnSpc>
              <a:buBlip>
                <a:blip r:embed="rId2"/>
              </a:buBlip>
            </a:pPr>
            <a:r>
              <a:rPr lang="en-GB" sz="1600"/>
              <a:t>Early settled customers</a:t>
            </a:r>
            <a:endParaRPr lang="en-GB" sz="1600" b="1">
              <a:cs typeface="Calibri" panose="020F0502020204030204"/>
            </a:endParaRPr>
          </a:p>
          <a:p>
            <a:pPr marL="1200150" lvl="2" indent="-285750">
              <a:lnSpc>
                <a:spcPct val="150000"/>
              </a:lnSpc>
              <a:buBlip>
                <a:blip r:embed="rId2"/>
              </a:buBlip>
            </a:pPr>
            <a:r>
              <a:rPr lang="en-GB" sz="1600"/>
              <a:t>Accounts</a:t>
            </a:r>
            <a:r>
              <a:rPr lang="en-GB" sz="1600">
                <a:cs typeface="Calibri"/>
              </a:rPr>
              <a:t> with Incomplete Bank Statements (less than 3 months)</a:t>
            </a:r>
            <a:endParaRPr lang="en-GB" sz="1600" b="1">
              <a:cs typeface="Calibri" panose="020F0502020204030204"/>
            </a:endParaRPr>
          </a:p>
          <a:p>
            <a:pPr marL="1200150" lvl="2" indent="-285750">
              <a:lnSpc>
                <a:spcPct val="150000"/>
              </a:lnSpc>
              <a:buFontTx/>
              <a:buChar char="•"/>
            </a:pPr>
            <a:r>
              <a:rPr lang="en-GB" sz="1600">
                <a:cs typeface="Calibri" panose="020F0502020204030204"/>
              </a:rPr>
              <a:t>Accounts with operational glitches such as expired cards, </a:t>
            </a:r>
            <a:r>
              <a:rPr lang="en-GB" sz="1600" err="1">
                <a:cs typeface="Calibri" panose="020F0502020204030204"/>
              </a:rPr>
              <a:t>Remita</a:t>
            </a:r>
            <a:r>
              <a:rPr lang="en-GB" sz="1600">
                <a:cs typeface="Calibri" panose="020F0502020204030204"/>
              </a:rPr>
              <a:t> not activated, incorrectly tokenized cards, </a:t>
            </a:r>
            <a:r>
              <a:rPr lang="en-GB" sz="1600" err="1">
                <a:cs typeface="Calibri" panose="020F0502020204030204"/>
              </a:rPr>
              <a:t>e.t.c</a:t>
            </a:r>
            <a:endParaRPr lang="en-GB" sz="1600">
              <a:cs typeface="Calibri" panose="020F0502020204030204"/>
            </a:endParaRPr>
          </a:p>
          <a:p>
            <a:pPr marL="1200150" lvl="2" indent="-285750">
              <a:lnSpc>
                <a:spcPct val="150000"/>
              </a:lnSpc>
              <a:buFontTx/>
              <a:buChar char="•"/>
            </a:pPr>
            <a:r>
              <a:rPr lang="en-GB" sz="1600">
                <a:cs typeface="Calibri" panose="020F0502020204030204"/>
              </a:rPr>
              <a:t>Returning customers</a:t>
            </a:r>
          </a:p>
          <a:p>
            <a:pPr marL="2114550" lvl="4" indent="-285750">
              <a:lnSpc>
                <a:spcPct val="150000"/>
              </a:lnSpc>
              <a:buFont typeface="Arial" panose="020B0604020202020204" pitchFamily="34" charset="0"/>
              <a:buChar char="•"/>
            </a:pPr>
            <a:endParaRPr lang="en-GB">
              <a:cs typeface="Calibri" panose="020F0502020204030204"/>
            </a:endParaRPr>
          </a:p>
        </p:txBody>
      </p:sp>
      <p:sp>
        <p:nvSpPr>
          <p:cNvPr id="3" name="Text Placeholder 2">
            <a:extLst>
              <a:ext uri="{FF2B5EF4-FFF2-40B4-BE49-F238E27FC236}">
                <a16:creationId xmlns:a16="http://schemas.microsoft.com/office/drawing/2014/main" id="{E7EC2776-9C29-4237-B887-70F5BD96BDDD}"/>
              </a:ext>
            </a:extLst>
          </p:cNvPr>
          <p:cNvSpPr>
            <a:spLocks noGrp="1"/>
          </p:cNvSpPr>
          <p:nvPr>
            <p:ph type="body" sz="quarter" idx="11"/>
          </p:nvPr>
        </p:nvSpPr>
        <p:spPr/>
        <p:txBody>
          <a:bodyPr/>
          <a:lstStyle/>
          <a:p>
            <a:r>
              <a:rPr lang="en-GB"/>
              <a:t>Data Extraction</a:t>
            </a:r>
            <a:endParaRPr lang="en-US"/>
          </a:p>
        </p:txBody>
      </p:sp>
      <p:sp>
        <p:nvSpPr>
          <p:cNvPr id="5" name="Slide Number Placeholder 4">
            <a:extLst>
              <a:ext uri="{FF2B5EF4-FFF2-40B4-BE49-F238E27FC236}">
                <a16:creationId xmlns:a16="http://schemas.microsoft.com/office/drawing/2014/main" id="{5D73358E-78CC-4016-A4AB-8CBFB3B58DAC}"/>
              </a:ext>
            </a:extLst>
          </p:cNvPr>
          <p:cNvSpPr>
            <a:spLocks noGrp="1"/>
          </p:cNvSpPr>
          <p:nvPr>
            <p:ph type="sldNum" sz="quarter" idx="15"/>
          </p:nvPr>
        </p:nvSpPr>
        <p:spPr/>
        <p:txBody>
          <a:bodyPr/>
          <a:lstStyle/>
          <a:p>
            <a:fld id="{AF3FE17F-A6D8-45A4-B48E-88B1038D213A}" type="slidenum">
              <a:rPr lang="en-US" smtClean="0"/>
              <a:t>6</a:t>
            </a:fld>
            <a:endParaRPr lang="en-US"/>
          </a:p>
        </p:txBody>
      </p:sp>
    </p:spTree>
    <p:extLst>
      <p:ext uri="{BB962C8B-B14F-4D97-AF65-F5344CB8AC3E}">
        <p14:creationId xmlns:p14="http://schemas.microsoft.com/office/powerpoint/2010/main" val="600107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F60DC76-A43B-44F9-B5F4-51B8B39F9896}"/>
              </a:ext>
            </a:extLst>
          </p:cNvPr>
          <p:cNvSpPr>
            <a:spLocks noGrp="1"/>
          </p:cNvSpPr>
          <p:nvPr>
            <p:ph type="sldNum" sz="quarter" idx="15"/>
          </p:nvPr>
        </p:nvSpPr>
        <p:spPr/>
        <p:txBody>
          <a:bodyPr/>
          <a:lstStyle/>
          <a:p>
            <a:fld id="{AF3FE17F-A6D8-45A4-B48E-88B1038D213A}" type="slidenum">
              <a:rPr lang="en-US" smtClean="0"/>
              <a:t>7</a:t>
            </a:fld>
            <a:endParaRPr lang="en-US"/>
          </a:p>
        </p:txBody>
      </p:sp>
      <p:pic>
        <p:nvPicPr>
          <p:cNvPr id="7" name="Picture Placeholder 5">
            <a:extLst>
              <a:ext uri="{FF2B5EF4-FFF2-40B4-BE49-F238E27FC236}">
                <a16:creationId xmlns:a16="http://schemas.microsoft.com/office/drawing/2014/main" id="{8F780EFB-D270-4063-A803-5E71B9166C3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4761" b="4761"/>
          <a:stretch>
            <a:fillRect/>
          </a:stretch>
        </p:blipFill>
        <p:spPr>
          <a:xfrm>
            <a:off x="1109663" y="1436688"/>
            <a:ext cx="4003675" cy="3924300"/>
          </a:xfrm>
        </p:spPr>
      </p:pic>
      <p:sp>
        <p:nvSpPr>
          <p:cNvPr id="8" name="Text Placeholder 2">
            <a:extLst>
              <a:ext uri="{FF2B5EF4-FFF2-40B4-BE49-F238E27FC236}">
                <a16:creationId xmlns:a16="http://schemas.microsoft.com/office/drawing/2014/main" id="{BDA6128C-6C52-4F2E-8804-2BC47078A08A}"/>
              </a:ext>
            </a:extLst>
          </p:cNvPr>
          <p:cNvSpPr>
            <a:spLocks noGrp="1"/>
          </p:cNvSpPr>
          <p:nvPr>
            <p:ph type="body" sz="quarter" idx="11"/>
          </p:nvPr>
        </p:nvSpPr>
        <p:spPr>
          <a:xfrm>
            <a:off x="5394471" y="3032125"/>
            <a:ext cx="6797529" cy="532169"/>
          </a:xfrm>
        </p:spPr>
        <p:txBody>
          <a:bodyPr/>
          <a:lstStyle/>
          <a:p>
            <a:r>
              <a:rPr lang="en-US" sz="2400">
                <a:solidFill>
                  <a:srgbClr val="FFFFFF"/>
                </a:solidFill>
                <a:latin typeface="Lucida Sans Unicode" panose="020B0602030504020204" pitchFamily="34" charset="0"/>
                <a:cs typeface="Lucida Sans Unicode" panose="020B0602030504020204" pitchFamily="34" charset="0"/>
              </a:rPr>
              <a:t>Sample &amp; Target Definition</a:t>
            </a:r>
          </a:p>
        </p:txBody>
      </p:sp>
    </p:spTree>
    <p:extLst>
      <p:ext uri="{BB962C8B-B14F-4D97-AF65-F5344CB8AC3E}">
        <p14:creationId xmlns:p14="http://schemas.microsoft.com/office/powerpoint/2010/main" val="3759001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5F1DED2-CB60-4970-A28F-C69A23E5C704}"/>
              </a:ext>
            </a:extLst>
          </p:cNvPr>
          <p:cNvSpPr>
            <a:spLocks noGrp="1"/>
          </p:cNvSpPr>
          <p:nvPr>
            <p:ph type="body" sz="quarter" idx="11"/>
          </p:nvPr>
        </p:nvSpPr>
        <p:spPr/>
        <p:txBody>
          <a:bodyPr/>
          <a:lstStyle/>
          <a:p>
            <a:r>
              <a:rPr lang="en-GB"/>
              <a:t>Sample &amp; Target Definition (1/2)</a:t>
            </a:r>
            <a:endParaRPr lang="en-US"/>
          </a:p>
        </p:txBody>
      </p:sp>
      <p:sp>
        <p:nvSpPr>
          <p:cNvPr id="5" name="Slide Number Placeholder 4">
            <a:extLst>
              <a:ext uri="{FF2B5EF4-FFF2-40B4-BE49-F238E27FC236}">
                <a16:creationId xmlns:a16="http://schemas.microsoft.com/office/drawing/2014/main" id="{42AA5CE4-7A0D-4A35-84CB-7B250A173938}"/>
              </a:ext>
            </a:extLst>
          </p:cNvPr>
          <p:cNvSpPr>
            <a:spLocks noGrp="1"/>
          </p:cNvSpPr>
          <p:nvPr>
            <p:ph type="sldNum" sz="quarter" idx="15"/>
          </p:nvPr>
        </p:nvSpPr>
        <p:spPr/>
        <p:txBody>
          <a:bodyPr/>
          <a:lstStyle/>
          <a:p>
            <a:fld id="{AF3FE17F-A6D8-45A4-B48E-88B1038D213A}" type="slidenum">
              <a:rPr lang="en-US" dirty="0" smtClean="0"/>
              <a:t>8</a:t>
            </a:fld>
            <a:endParaRPr lang="en-US"/>
          </a:p>
        </p:txBody>
      </p:sp>
      <p:sp>
        <p:nvSpPr>
          <p:cNvPr id="8" name="TextBox 7">
            <a:extLst>
              <a:ext uri="{FF2B5EF4-FFF2-40B4-BE49-F238E27FC236}">
                <a16:creationId xmlns:a16="http://schemas.microsoft.com/office/drawing/2014/main" id="{B128CB44-E924-44BF-816A-41C70FF48F70}"/>
              </a:ext>
            </a:extLst>
          </p:cNvPr>
          <p:cNvSpPr txBox="1"/>
          <p:nvPr/>
        </p:nvSpPr>
        <p:spPr>
          <a:xfrm>
            <a:off x="8104572" y="660184"/>
            <a:ext cx="3976383" cy="923330"/>
          </a:xfrm>
          <a:prstGeom prst="rect">
            <a:avLst/>
          </a:prstGeom>
          <a:noFill/>
        </p:spPr>
        <p:txBody>
          <a:bodyPr wrap="square" rtlCol="0">
            <a:spAutoFit/>
          </a:bodyPr>
          <a:lstStyle/>
          <a:p>
            <a:pPr marL="742950" lvl="1" indent="-285750">
              <a:buFont typeface="Arial" panose="020B0604020202020204" pitchFamily="34" charset="0"/>
              <a:buChar char="•"/>
            </a:pPr>
            <a:endParaRPr lang="en-GB" b="1"/>
          </a:p>
          <a:p>
            <a:pPr marL="1200150" lvl="2" indent="-285750">
              <a:buFont typeface="Arial" panose="020B0604020202020204" pitchFamily="34" charset="0"/>
              <a:buChar char="•"/>
            </a:pPr>
            <a:endParaRPr lang="en-GB"/>
          </a:p>
          <a:p>
            <a:pPr marL="742950" lvl="1" indent="-285750">
              <a:buFont typeface="Arial" panose="020B0604020202020204" pitchFamily="34" charset="0"/>
              <a:buChar char="•"/>
            </a:pPr>
            <a:endParaRPr lang="en-GB"/>
          </a:p>
        </p:txBody>
      </p:sp>
      <p:sp>
        <p:nvSpPr>
          <p:cNvPr id="9" name="TextBox 8">
            <a:extLst>
              <a:ext uri="{FF2B5EF4-FFF2-40B4-BE49-F238E27FC236}">
                <a16:creationId xmlns:a16="http://schemas.microsoft.com/office/drawing/2014/main" id="{AFC9A070-4AF4-4F6D-827E-EA5FDED78F2C}"/>
              </a:ext>
            </a:extLst>
          </p:cNvPr>
          <p:cNvSpPr txBox="1"/>
          <p:nvPr/>
        </p:nvSpPr>
        <p:spPr>
          <a:xfrm>
            <a:off x="7775139" y="916116"/>
            <a:ext cx="4179591" cy="2862322"/>
          </a:xfrm>
          <a:prstGeom prst="rect">
            <a:avLst/>
          </a:prstGeom>
          <a:solidFill>
            <a:srgbClr val="54C4CF">
              <a:alpha val="12000"/>
            </a:srgbClr>
          </a:solidFill>
        </p:spPr>
        <p:txBody>
          <a:bodyPr wrap="square">
            <a:spAutoFit/>
          </a:bodyPr>
          <a:lstStyle/>
          <a:p>
            <a:pPr marL="285750" indent="-285750">
              <a:buFont typeface="Arial" panose="020B0604020202020204" pitchFamily="34" charset="0"/>
              <a:buChar char="•"/>
            </a:pPr>
            <a:r>
              <a:rPr lang="en-GB"/>
              <a:t>May – December 2021 was used as development data</a:t>
            </a:r>
          </a:p>
          <a:p>
            <a:pPr marL="742950" lvl="1" indent="-285750">
              <a:buFont typeface="Arial" panose="020B0604020202020204" pitchFamily="34" charset="0"/>
              <a:buChar char="•"/>
            </a:pPr>
            <a:r>
              <a:rPr lang="en-GB"/>
              <a:t>Capturing a significant amount of defaults</a:t>
            </a:r>
          </a:p>
          <a:p>
            <a:pPr marL="742950" lvl="1" indent="-285750">
              <a:buFont typeface="Arial" panose="020B0604020202020204" pitchFamily="34" charset="0"/>
              <a:buChar char="•"/>
            </a:pPr>
            <a:r>
              <a:rPr lang="en-GB"/>
              <a:t>Smoothing seasonality effect</a:t>
            </a:r>
          </a:p>
          <a:p>
            <a:pPr marL="285750" indent="-285750">
              <a:buFont typeface="Arial" panose="020B0604020202020204" pitchFamily="34" charset="0"/>
              <a:buChar char="•"/>
            </a:pPr>
            <a:r>
              <a:rPr lang="en-GB"/>
              <a:t>Policy decline rates has reduced over 2021</a:t>
            </a:r>
          </a:p>
          <a:p>
            <a:pPr marL="285750" indent="-285750">
              <a:buFont typeface="Arial" panose="020B0604020202020204" pitchFamily="34" charset="0"/>
              <a:buChar char="•"/>
            </a:pPr>
            <a:r>
              <a:rPr lang="en-GB"/>
              <a:t>OOT (Out-of-time) validation window for Jan-Feb 2022 </a:t>
            </a:r>
          </a:p>
          <a:p>
            <a:endParaRPr lang="en-GB"/>
          </a:p>
        </p:txBody>
      </p:sp>
      <p:graphicFrame>
        <p:nvGraphicFramePr>
          <p:cNvPr id="12" name="Chart 11">
            <a:extLst>
              <a:ext uri="{FF2B5EF4-FFF2-40B4-BE49-F238E27FC236}">
                <a16:creationId xmlns:a16="http://schemas.microsoft.com/office/drawing/2014/main" id="{2B915D15-4B2B-44C5-9541-58E95C9FE4C8}"/>
              </a:ext>
            </a:extLst>
          </p:cNvPr>
          <p:cNvGraphicFramePr>
            <a:graphicFrameLocks/>
          </p:cNvGraphicFramePr>
          <p:nvPr>
            <p:extLst>
              <p:ext uri="{D42A27DB-BD31-4B8C-83A1-F6EECF244321}">
                <p14:modId xmlns:p14="http://schemas.microsoft.com/office/powerpoint/2010/main" val="2208113880"/>
              </p:ext>
            </p:extLst>
          </p:nvPr>
        </p:nvGraphicFramePr>
        <p:xfrm>
          <a:off x="602739" y="1103587"/>
          <a:ext cx="6908484" cy="214472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0" name="Chart 19">
            <a:extLst>
              <a:ext uri="{FF2B5EF4-FFF2-40B4-BE49-F238E27FC236}">
                <a16:creationId xmlns:a16="http://schemas.microsoft.com/office/drawing/2014/main" id="{43F44305-12CD-41AC-9A9C-8E691C056049}"/>
              </a:ext>
            </a:extLst>
          </p:cNvPr>
          <p:cNvGraphicFramePr>
            <a:graphicFrameLocks/>
          </p:cNvGraphicFramePr>
          <p:nvPr>
            <p:extLst>
              <p:ext uri="{D42A27DB-BD31-4B8C-83A1-F6EECF244321}">
                <p14:modId xmlns:p14="http://schemas.microsoft.com/office/powerpoint/2010/main" val="3946212546"/>
              </p:ext>
            </p:extLst>
          </p:nvPr>
        </p:nvGraphicFramePr>
        <p:xfrm>
          <a:off x="673416" y="3651035"/>
          <a:ext cx="6908484" cy="274665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21454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5C5290B-3C72-48F8-8FCA-FEAB00ABF034}"/>
              </a:ext>
            </a:extLst>
          </p:cNvPr>
          <p:cNvSpPr txBox="1"/>
          <p:nvPr/>
        </p:nvSpPr>
        <p:spPr>
          <a:xfrm>
            <a:off x="7935984" y="926418"/>
            <a:ext cx="3976383" cy="1754326"/>
          </a:xfrm>
          <a:prstGeom prst="rect">
            <a:avLst/>
          </a:prstGeom>
          <a:noFill/>
        </p:spPr>
        <p:txBody>
          <a:bodyPr wrap="square" rtlCol="0">
            <a:spAutoFit/>
          </a:bodyPr>
          <a:lstStyle/>
          <a:p>
            <a:pPr marL="742950" lvl="1" indent="-285750">
              <a:buFont typeface="Arial" panose="020B0604020202020204" pitchFamily="34" charset="0"/>
              <a:buChar char="•"/>
            </a:pPr>
            <a:r>
              <a:rPr lang="en-GB" b="1"/>
              <a:t>Definition of Default (DoD)</a:t>
            </a:r>
          </a:p>
          <a:p>
            <a:pPr marL="285750" indent="-285750">
              <a:buFont typeface="Arial" panose="020B0604020202020204" pitchFamily="34" charset="0"/>
              <a:buChar char="•"/>
            </a:pPr>
            <a:endParaRPr lang="en-GB" b="1"/>
          </a:p>
          <a:p>
            <a:r>
              <a:rPr lang="en-GB" b="1"/>
              <a:t>	MAX DPD &gt;= 61 was selected</a:t>
            </a:r>
          </a:p>
          <a:p>
            <a:pPr marL="742950" lvl="1" indent="-285750">
              <a:buFont typeface="Arial" panose="020B0604020202020204" pitchFamily="34" charset="0"/>
              <a:buChar char="•"/>
            </a:pPr>
            <a:endParaRPr lang="en-GB" b="1"/>
          </a:p>
          <a:p>
            <a:pPr marL="1200150" lvl="2" indent="-285750">
              <a:buFont typeface="Arial" panose="020B0604020202020204" pitchFamily="34" charset="0"/>
              <a:buChar char="•"/>
            </a:pPr>
            <a:endParaRPr lang="en-GB"/>
          </a:p>
          <a:p>
            <a:pPr marL="742950" lvl="1" indent="-285750">
              <a:buFont typeface="Arial" panose="020B0604020202020204" pitchFamily="34" charset="0"/>
              <a:buChar char="•"/>
            </a:pPr>
            <a:endParaRPr lang="en-GB"/>
          </a:p>
        </p:txBody>
      </p:sp>
      <p:sp>
        <p:nvSpPr>
          <p:cNvPr id="9" name="Rectangle 8">
            <a:extLst>
              <a:ext uri="{FF2B5EF4-FFF2-40B4-BE49-F238E27FC236}">
                <a16:creationId xmlns:a16="http://schemas.microsoft.com/office/drawing/2014/main" id="{EA85BF21-EFD7-4228-B7F7-326644A0B5C9}"/>
              </a:ext>
            </a:extLst>
          </p:cNvPr>
          <p:cNvSpPr/>
          <p:nvPr/>
        </p:nvSpPr>
        <p:spPr>
          <a:xfrm>
            <a:off x="8458200" y="1476625"/>
            <a:ext cx="3350253" cy="319231"/>
          </a:xfrm>
          <a:prstGeom prst="rect">
            <a:avLst/>
          </a:prstGeom>
          <a:solidFill>
            <a:schemeClr val="accent2">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B83972FF-B2D6-4A10-8621-0FA6CF156C4F}"/>
              </a:ext>
            </a:extLst>
          </p:cNvPr>
          <p:cNvSpPr>
            <a:spLocks noGrp="1"/>
          </p:cNvSpPr>
          <p:nvPr>
            <p:ph type="body" sz="quarter" idx="11"/>
          </p:nvPr>
        </p:nvSpPr>
        <p:spPr>
          <a:xfrm>
            <a:off x="186645" y="386253"/>
            <a:ext cx="11311618" cy="356032"/>
          </a:xfrm>
        </p:spPr>
        <p:txBody>
          <a:bodyPr/>
          <a:lstStyle/>
          <a:p>
            <a:r>
              <a:rPr lang="en-GB"/>
              <a:t>Sample &amp; Target Definition (2/2)</a:t>
            </a:r>
            <a:endParaRPr lang="en-US"/>
          </a:p>
        </p:txBody>
      </p:sp>
      <p:sp>
        <p:nvSpPr>
          <p:cNvPr id="5" name="Slide Number Placeholder 4">
            <a:extLst>
              <a:ext uri="{FF2B5EF4-FFF2-40B4-BE49-F238E27FC236}">
                <a16:creationId xmlns:a16="http://schemas.microsoft.com/office/drawing/2014/main" id="{CCCEA8EA-7B80-4F39-9A98-2B6FB4469977}"/>
              </a:ext>
            </a:extLst>
          </p:cNvPr>
          <p:cNvSpPr>
            <a:spLocks noGrp="1"/>
          </p:cNvSpPr>
          <p:nvPr>
            <p:ph type="sldNum" sz="quarter" idx="15"/>
          </p:nvPr>
        </p:nvSpPr>
        <p:spPr/>
        <p:txBody>
          <a:bodyPr/>
          <a:lstStyle/>
          <a:p>
            <a:fld id="{AF3FE17F-A6D8-45A4-B48E-88B1038D213A}" type="slidenum">
              <a:rPr lang="en-US" smtClean="0"/>
              <a:t>9</a:t>
            </a:fld>
            <a:endParaRPr lang="en-US"/>
          </a:p>
        </p:txBody>
      </p:sp>
      <p:sp>
        <p:nvSpPr>
          <p:cNvPr id="11" name="TextBox 10">
            <a:extLst>
              <a:ext uri="{FF2B5EF4-FFF2-40B4-BE49-F238E27FC236}">
                <a16:creationId xmlns:a16="http://schemas.microsoft.com/office/drawing/2014/main" id="{3799853A-D28C-4467-8655-A2E1D1098940}"/>
              </a:ext>
            </a:extLst>
          </p:cNvPr>
          <p:cNvSpPr txBox="1"/>
          <p:nvPr/>
        </p:nvSpPr>
        <p:spPr>
          <a:xfrm>
            <a:off x="8458200" y="1812459"/>
            <a:ext cx="3350253" cy="2585323"/>
          </a:xfrm>
          <a:prstGeom prst="rect">
            <a:avLst/>
          </a:prstGeom>
          <a:solidFill>
            <a:srgbClr val="54C4CF">
              <a:alpha val="12000"/>
            </a:srgbClr>
          </a:solidFill>
        </p:spPr>
        <p:txBody>
          <a:bodyPr wrap="square">
            <a:spAutoFit/>
          </a:bodyPr>
          <a:lstStyle/>
          <a:p>
            <a:pPr marL="285750" indent="-285750">
              <a:buFont typeface="Arial" panose="020B0604020202020204" pitchFamily="34" charset="0"/>
              <a:buChar char="•"/>
            </a:pPr>
            <a:r>
              <a:rPr lang="en-GB"/>
              <a:t>Provides stable default rate over the development window</a:t>
            </a:r>
          </a:p>
          <a:p>
            <a:pPr marL="285750" indent="-285750">
              <a:buFont typeface="Arial" panose="020B0604020202020204" pitchFamily="34" charset="0"/>
              <a:buChar char="•"/>
            </a:pPr>
            <a:r>
              <a:rPr lang="en-GB"/>
              <a:t>Default rate received with the DoD is close to the write-off rate (considered to be the proxy)</a:t>
            </a:r>
          </a:p>
          <a:p>
            <a:pPr marL="285750" indent="-285750">
              <a:buFont typeface="Arial" panose="020B0604020202020204" pitchFamily="34" charset="0"/>
              <a:buChar char="•"/>
            </a:pPr>
            <a:r>
              <a:rPr lang="en-GB"/>
              <a:t>Cure rate is below 10%</a:t>
            </a:r>
          </a:p>
          <a:p>
            <a:endParaRPr lang="en-GB"/>
          </a:p>
          <a:p>
            <a:endParaRPr lang="en-GB"/>
          </a:p>
        </p:txBody>
      </p:sp>
      <p:graphicFrame>
        <p:nvGraphicFramePr>
          <p:cNvPr id="14" name="Chart 13">
            <a:extLst>
              <a:ext uri="{FF2B5EF4-FFF2-40B4-BE49-F238E27FC236}">
                <a16:creationId xmlns:a16="http://schemas.microsoft.com/office/drawing/2014/main" id="{C6B1079C-7ACD-4A31-A052-E02D7C4259F7}"/>
              </a:ext>
            </a:extLst>
          </p:cNvPr>
          <p:cNvGraphicFramePr>
            <a:graphicFrameLocks/>
          </p:cNvGraphicFramePr>
          <p:nvPr>
            <p:extLst>
              <p:ext uri="{D42A27DB-BD31-4B8C-83A1-F6EECF244321}">
                <p14:modId xmlns:p14="http://schemas.microsoft.com/office/powerpoint/2010/main" val="1517337642"/>
              </p:ext>
            </p:extLst>
          </p:nvPr>
        </p:nvGraphicFramePr>
        <p:xfrm>
          <a:off x="383547" y="893213"/>
          <a:ext cx="7685473" cy="270723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a:extLst>
              <a:ext uri="{FF2B5EF4-FFF2-40B4-BE49-F238E27FC236}">
                <a16:creationId xmlns:a16="http://schemas.microsoft.com/office/drawing/2014/main" id="{A45B09F4-E2CA-49C2-A77D-4638F055C868}"/>
              </a:ext>
            </a:extLst>
          </p:cNvPr>
          <p:cNvGraphicFramePr>
            <a:graphicFrameLocks/>
          </p:cNvGraphicFramePr>
          <p:nvPr>
            <p:extLst>
              <p:ext uri="{D42A27DB-BD31-4B8C-83A1-F6EECF244321}">
                <p14:modId xmlns:p14="http://schemas.microsoft.com/office/powerpoint/2010/main" val="1494780500"/>
              </p:ext>
            </p:extLst>
          </p:nvPr>
        </p:nvGraphicFramePr>
        <p:xfrm>
          <a:off x="383547" y="3765533"/>
          <a:ext cx="7685473" cy="2785787"/>
        </p:xfrm>
        <a:graphic>
          <a:graphicData uri="http://schemas.openxmlformats.org/drawingml/2006/chart">
            <c:chart xmlns:c="http://schemas.openxmlformats.org/drawingml/2006/chart" xmlns:r="http://schemas.openxmlformats.org/officeDocument/2006/relationships" r:id="rId3"/>
          </a:graphicData>
        </a:graphic>
      </p:graphicFrame>
      <p:sp>
        <p:nvSpPr>
          <p:cNvPr id="18" name="Rectangle 17">
            <a:extLst>
              <a:ext uri="{FF2B5EF4-FFF2-40B4-BE49-F238E27FC236}">
                <a16:creationId xmlns:a16="http://schemas.microsoft.com/office/drawing/2014/main" id="{61B72673-A9D1-1F7B-FBDD-18E4CFE3A1AB}"/>
              </a:ext>
            </a:extLst>
          </p:cNvPr>
          <p:cNvSpPr/>
          <p:nvPr/>
        </p:nvSpPr>
        <p:spPr>
          <a:xfrm>
            <a:off x="2256747" y="4287611"/>
            <a:ext cx="5048928" cy="1663021"/>
          </a:xfrm>
          <a:prstGeom prst="rect">
            <a:avLst/>
          </a:prstGeom>
          <a:solidFill>
            <a:schemeClr val="accent6">
              <a:lumMod val="75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a:solidFill>
                  <a:schemeClr val="tx1"/>
                </a:solidFill>
              </a:rPr>
              <a:t>Development</a:t>
            </a:r>
            <a:endParaRPr lang="en-US">
              <a:solidFill>
                <a:schemeClr val="tx1"/>
              </a:solidFill>
            </a:endParaRPr>
          </a:p>
        </p:txBody>
      </p:sp>
      <p:sp>
        <p:nvSpPr>
          <p:cNvPr id="19" name="Rectangle 18">
            <a:extLst>
              <a:ext uri="{FF2B5EF4-FFF2-40B4-BE49-F238E27FC236}">
                <a16:creationId xmlns:a16="http://schemas.microsoft.com/office/drawing/2014/main" id="{EF801071-FCAD-CC50-4331-4F43AE61B4CC}"/>
              </a:ext>
            </a:extLst>
          </p:cNvPr>
          <p:cNvSpPr/>
          <p:nvPr/>
        </p:nvSpPr>
        <p:spPr>
          <a:xfrm>
            <a:off x="2237697" y="1228725"/>
            <a:ext cx="5134653" cy="1582371"/>
          </a:xfrm>
          <a:prstGeom prst="rect">
            <a:avLst/>
          </a:prstGeom>
          <a:solidFill>
            <a:schemeClr val="accent6">
              <a:lumMod val="75000"/>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a:solidFill>
                  <a:schemeClr val="tx1"/>
                </a:solidFill>
              </a:rPr>
              <a:t>Development</a:t>
            </a:r>
            <a:endParaRPr lang="en-US">
              <a:solidFill>
                <a:schemeClr val="tx1"/>
              </a:solidFill>
            </a:endParaRPr>
          </a:p>
        </p:txBody>
      </p:sp>
    </p:spTree>
    <p:extLst>
      <p:ext uri="{BB962C8B-B14F-4D97-AF65-F5344CB8AC3E}">
        <p14:creationId xmlns:p14="http://schemas.microsoft.com/office/powerpoint/2010/main" val="880063182"/>
      </p:ext>
    </p:extLst>
  </p:cSld>
  <p:clrMapOvr>
    <a:masterClrMapping/>
  </p:clrMapOvr>
</p:sld>
</file>

<file path=ppt/theme/theme1.xml><?xml version="1.0" encoding="utf-8"?>
<a:theme xmlns:a="http://schemas.openxmlformats.org/drawingml/2006/main" name="Office Theme">
  <a:themeElements>
    <a:clrScheme name="Title Text">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88C5959990ADD4687B0DB3A7B136028" ma:contentTypeVersion="16" ma:contentTypeDescription="Create a new document." ma:contentTypeScope="" ma:versionID="47f52aef3f18b342df7071cf32252d2e">
  <xsd:schema xmlns:xsd="http://www.w3.org/2001/XMLSchema" xmlns:xs="http://www.w3.org/2001/XMLSchema" xmlns:p="http://schemas.microsoft.com/office/2006/metadata/properties" xmlns:ns2="64dd7ac7-9eb1-4caf-ae2c-1ea8333f5aa5" xmlns:ns3="2a08bfe5-254a-4388-8c28-de312c8d83a9" targetNamespace="http://schemas.microsoft.com/office/2006/metadata/properties" ma:root="true" ma:fieldsID="954baaf6b51bdf7a3c3f6176dfd868b7" ns2:_="" ns3:_="">
    <xsd:import namespace="64dd7ac7-9eb1-4caf-ae2c-1ea8333f5aa5"/>
    <xsd:import namespace="2a08bfe5-254a-4388-8c28-de312c8d83a9"/>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dd7ac7-9eb1-4caf-ae2c-1ea8333f5aa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TaxCatchAll" ma:index="23" nillable="true" ma:displayName="Taxonomy Catch All Column" ma:hidden="true" ma:list="{d184b9ac-c9fa-44e3-a941-2417719e29b5}" ma:internalName="TaxCatchAll" ma:showField="CatchAllData" ma:web="64dd7ac7-9eb1-4caf-ae2c-1ea8333f5aa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a08bfe5-254a-4388-8c28-de312c8d83a9"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28b8fa5-2c1b-438d-ba71-353d81796aa0"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64dd7ac7-9eb1-4caf-ae2c-1ea8333f5aa5">
      <UserInfo>
        <DisplayName>Funsho Akinwumi</DisplayName>
        <AccountId>1660</AccountId>
        <AccountType/>
      </UserInfo>
      <UserInfo>
        <DisplayName>Charles Juba</DisplayName>
        <AccountId>2787</AccountId>
        <AccountType/>
      </UserInfo>
    </SharedWithUsers>
    <TaxCatchAll xmlns="64dd7ac7-9eb1-4caf-ae2c-1ea8333f5aa5" xsi:nil="true"/>
    <lcf76f155ced4ddcb4097134ff3c332f xmlns="2a08bfe5-254a-4388-8c28-de312c8d83a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16D4D53-4234-42F6-9B15-29F3E91B6AAA}">
  <ds:schemaRefs>
    <ds:schemaRef ds:uri="2a08bfe5-254a-4388-8c28-de312c8d83a9"/>
    <ds:schemaRef ds:uri="64dd7ac7-9eb1-4caf-ae2c-1ea8333f5a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6867A59-F518-43A2-B2CC-D07BA0D18240}">
  <ds:schemaRefs>
    <ds:schemaRef ds:uri="http://schemas.microsoft.com/sharepoint/v3/contenttype/forms"/>
  </ds:schemaRefs>
</ds:datastoreItem>
</file>

<file path=customXml/itemProps3.xml><?xml version="1.0" encoding="utf-8"?>
<ds:datastoreItem xmlns:ds="http://schemas.openxmlformats.org/officeDocument/2006/customXml" ds:itemID="{90F926C9-AA08-4AD3-8F9D-2219B9DE0F74}">
  <ds:schemaRefs>
    <ds:schemaRef ds:uri="2a08bfe5-254a-4388-8c28-de312c8d83a9"/>
    <ds:schemaRef ds:uri="64dd7ac7-9eb1-4caf-ae2c-1ea8333f5a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27</Slides>
  <Notes>3</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Olumuyiwa Abolaji</dc:creator>
  <cp:revision>11</cp:revision>
  <dcterms:created xsi:type="dcterms:W3CDTF">2019-09-25T10:00:12Z</dcterms:created>
  <dcterms:modified xsi:type="dcterms:W3CDTF">2022-07-22T06:21:39Z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0x010100688C5959990ADD4687B0DB3A7B136028</vt:lpwstr>
  </property>
  <property fmtid="{D5CDD505-2E9C-101B-9397-08002B2CF9AE}" pid="3" name="MediaServiceImageTags">
    <vt:lpwstr/>
  </property>
</Properties>
</file>