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handoutMasterIdLst>
    <p:handoutMasterId r:id="rId59"/>
  </p:handoutMasterIdLst>
  <p:sldIdLst>
    <p:sldId id="256" r:id="rId5"/>
    <p:sldId id="269" r:id="rId6"/>
    <p:sldId id="270" r:id="rId7"/>
    <p:sldId id="271" r:id="rId8"/>
    <p:sldId id="273" r:id="rId9"/>
    <p:sldId id="272" r:id="rId10"/>
    <p:sldId id="264" r:id="rId11"/>
    <p:sldId id="265" r:id="rId12"/>
    <p:sldId id="266" r:id="rId13"/>
    <p:sldId id="267" r:id="rId14"/>
    <p:sldId id="274" r:id="rId15"/>
    <p:sldId id="268" r:id="rId16"/>
    <p:sldId id="283" r:id="rId17"/>
    <p:sldId id="291" r:id="rId18"/>
    <p:sldId id="289" r:id="rId19"/>
    <p:sldId id="290" r:id="rId20"/>
    <p:sldId id="299" r:id="rId21"/>
    <p:sldId id="300" r:id="rId22"/>
    <p:sldId id="301" r:id="rId23"/>
    <p:sldId id="302" r:id="rId24"/>
    <p:sldId id="303" r:id="rId25"/>
    <p:sldId id="304" r:id="rId26"/>
    <p:sldId id="305" r:id="rId27"/>
    <p:sldId id="306" r:id="rId28"/>
    <p:sldId id="307" r:id="rId29"/>
    <p:sldId id="320" r:id="rId30"/>
    <p:sldId id="308" r:id="rId31"/>
    <p:sldId id="309" r:id="rId32"/>
    <p:sldId id="310" r:id="rId33"/>
    <p:sldId id="311" r:id="rId34"/>
    <p:sldId id="312" r:id="rId35"/>
    <p:sldId id="313" r:id="rId36"/>
    <p:sldId id="314" r:id="rId37"/>
    <p:sldId id="315" r:id="rId38"/>
    <p:sldId id="317" r:id="rId39"/>
    <p:sldId id="318" r:id="rId40"/>
    <p:sldId id="316" r:id="rId41"/>
    <p:sldId id="319" r:id="rId42"/>
    <p:sldId id="257" r:id="rId43"/>
    <p:sldId id="258" r:id="rId44"/>
    <p:sldId id="259" r:id="rId45"/>
    <p:sldId id="321" r:id="rId46"/>
    <p:sldId id="322" r:id="rId47"/>
    <p:sldId id="323" r:id="rId48"/>
    <p:sldId id="333" r:id="rId49"/>
    <p:sldId id="324" r:id="rId50"/>
    <p:sldId id="325" r:id="rId51"/>
    <p:sldId id="326" r:id="rId52"/>
    <p:sldId id="328" r:id="rId53"/>
    <p:sldId id="329" r:id="rId54"/>
    <p:sldId id="330" r:id="rId55"/>
    <p:sldId id="331" r:id="rId56"/>
    <p:sldId id="33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111" d="100"/>
          <a:sy n="111" d="100"/>
        </p:scale>
        <p:origin x="534"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6/27/2022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6/27/2022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27</a:t>
            </a:fld>
            <a:endParaRPr lang="en-US"/>
          </a:p>
        </p:txBody>
      </p:sp>
    </p:spTree>
    <p:extLst>
      <p:ext uri="{BB962C8B-B14F-4D97-AF65-F5344CB8AC3E}">
        <p14:creationId xmlns:p14="http://schemas.microsoft.com/office/powerpoint/2010/main" val="120789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33</a:t>
            </a:fld>
            <a:endParaRPr lang="en-US"/>
          </a:p>
        </p:txBody>
      </p:sp>
    </p:spTree>
    <p:extLst>
      <p:ext uri="{BB962C8B-B14F-4D97-AF65-F5344CB8AC3E}">
        <p14:creationId xmlns:p14="http://schemas.microsoft.com/office/powerpoint/2010/main" val="89065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38</a:t>
            </a:fld>
            <a:endParaRPr lang="en-US"/>
          </a:p>
        </p:txBody>
      </p:sp>
    </p:spTree>
    <p:extLst>
      <p:ext uri="{BB962C8B-B14F-4D97-AF65-F5344CB8AC3E}">
        <p14:creationId xmlns:p14="http://schemas.microsoft.com/office/powerpoint/2010/main" val="206222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45</a:t>
            </a:fld>
            <a:endParaRPr lang="en-US"/>
          </a:p>
        </p:txBody>
      </p:sp>
    </p:spTree>
    <p:extLst>
      <p:ext uri="{BB962C8B-B14F-4D97-AF65-F5344CB8AC3E}">
        <p14:creationId xmlns:p14="http://schemas.microsoft.com/office/powerpoint/2010/main" val="193099650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0EBE1715-9EB5-43F0-9284-3E7C62DCB93F}" type="datetime1">
              <a:rPr lang="en-US" smtClean="0"/>
              <a:t>6/27/2022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DD69E9AE-0403-4767-B09F-41640A3BDF84}" type="datetime1">
              <a:rPr lang="en-US" smtClean="0"/>
              <a:t>6/27/2022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4190C63-B623-4E3C-9889-F4905B3A76D5}" type="datetime1">
              <a:rPr lang="en-US" smtClean="0"/>
              <a:t>6/27/2022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9B0319A-BD98-467C-A003-AD463B8E964E}" type="datetime1">
              <a:rPr lang="en-US" smtClean="0"/>
              <a:t>6/27/2022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AB960E6-3ED7-4455-9D93-90463D9CA211}" type="datetime1">
              <a:rPr lang="en-US" smtClean="0"/>
              <a:t>6/27/2022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dirty="0"/>
              <a:t>Click to edit Master title style</a:t>
            </a:r>
            <a:endParaRPr dirty="0"/>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a:extLst>
              <a:ext uri="{FF2B5EF4-FFF2-40B4-BE49-F238E27FC236}">
                <a16:creationId xmlns:a16="http://schemas.microsoft.com/office/drawing/2014/main" id="{EAF2C1C2-8E44-474E-8159-29694B31A79A}"/>
              </a:ext>
            </a:extLst>
          </p:cNvPr>
          <p:cNvSpPr/>
          <p:nvPr userDrawn="1"/>
        </p:nvSpPr>
        <p:spPr>
          <a:xfrm>
            <a:off x="74646" y="1576351"/>
            <a:ext cx="1447177" cy="34551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1AE4D-3589-427F-B58A-0233FB5860E7}" type="datetime1">
              <a:rPr lang="en-US" smtClean="0"/>
              <a:t>6/27/2022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41274A3-CD07-4FB1-91DF-3C69BA380416}" type="datetime1">
              <a:rPr lang="en-US" smtClean="0"/>
              <a:t>6/27/2022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0C4A77A-17F1-4AA2-BA8E-BC9DAFC03D77}" type="datetime1">
              <a:rPr lang="en-US" smtClean="0"/>
              <a:t>6/27/2022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B13515E-BE47-4404-915A-093824ED6C79}" type="datetime1">
              <a:rPr lang="en-US" smtClean="0"/>
              <a:t>6/27/2022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6C0F3-1B8A-4FA4-9E7B-F2EC39C66B17}" type="datetime1">
              <a:rPr lang="en-US" smtClean="0"/>
              <a:t>6/27/2022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95FCB5D-8B95-452A-8074-DFD39A9E05DD}" type="datetime1">
              <a:rPr lang="en-US" smtClean="0"/>
              <a:t>6/27/2022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6C1ADF9F-70CB-4798-BE16-B6373681FD03}" type="datetime1">
              <a:rPr lang="en-US" smtClean="0"/>
              <a:t>6/27/2022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7C0F6AA5-A302-4D9B-ADE7-4370C89B8BCE}"/>
              </a:ext>
            </a:extLst>
          </p:cNvPr>
          <p:cNvSpPr/>
          <p:nvPr userDrawn="1"/>
        </p:nvSpPr>
        <p:spPr>
          <a:xfrm>
            <a:off x="214605" y="279164"/>
            <a:ext cx="1447177" cy="345517"/>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tackify.com/oops-concepts-in-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4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jp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Introduction to</a:t>
            </a:r>
            <a:br>
              <a:rPr lang="en-US" dirty="0"/>
            </a:br>
            <a:r>
              <a:rPr lang="en-US" dirty="0"/>
              <a:t>Object Oriented Programming</a:t>
            </a:r>
          </a:p>
        </p:txBody>
      </p:sp>
      <p:sp>
        <p:nvSpPr>
          <p:cNvPr id="7" name="Subtitle 6"/>
          <p:cNvSpPr>
            <a:spLocks noGrp="1"/>
          </p:cNvSpPr>
          <p:nvPr>
            <p:ph type="subTitle" idx="1"/>
          </p:nvPr>
        </p:nvSpPr>
        <p:spPr/>
        <p:txBody>
          <a:bodyPr/>
          <a:lstStyle/>
          <a:p>
            <a:r>
              <a:rPr lang="en-US" dirty="0"/>
              <a:t>Basic programing constructs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Example</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10</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0454" y="1600201"/>
            <a:ext cx="5951146" cy="440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44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Specifiers</a:t>
            </a:r>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11</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3342" y="1676401"/>
            <a:ext cx="6000658" cy="444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spect="1" noChangeArrowheads="1"/>
          </p:cNvSpPr>
          <p:nvPr/>
        </p:nvSpPr>
        <p:spPr bwMode="auto">
          <a:xfrm>
            <a:off x="4404519" y="2801144"/>
            <a:ext cx="2529681" cy="70405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8" name="Text Box 5"/>
          <p:cNvSpPr txBox="1">
            <a:spLocks noChangeAspect="1" noChangeArrowheads="1"/>
          </p:cNvSpPr>
          <p:nvPr/>
        </p:nvSpPr>
        <p:spPr bwMode="auto">
          <a:xfrm>
            <a:off x="6734969" y="1750218"/>
            <a:ext cx="278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Private Members</a:t>
            </a:r>
          </a:p>
        </p:txBody>
      </p:sp>
      <p:sp>
        <p:nvSpPr>
          <p:cNvPr id="9" name="Line 6"/>
          <p:cNvSpPr>
            <a:spLocks noChangeAspect="1" noChangeShapeType="1"/>
          </p:cNvSpPr>
          <p:nvPr/>
        </p:nvSpPr>
        <p:spPr bwMode="auto">
          <a:xfrm flipH="1">
            <a:off x="6476207" y="2131218"/>
            <a:ext cx="3048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spect="1" noChangeArrowheads="1"/>
          </p:cNvSpPr>
          <p:nvPr/>
        </p:nvSpPr>
        <p:spPr bwMode="auto">
          <a:xfrm>
            <a:off x="4404520" y="3886201"/>
            <a:ext cx="4739481" cy="1828799"/>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8"/>
          <p:cNvSpPr txBox="1">
            <a:spLocks noChangeAspect="1" noChangeArrowheads="1"/>
          </p:cNvSpPr>
          <p:nvPr/>
        </p:nvSpPr>
        <p:spPr bwMode="auto">
          <a:xfrm>
            <a:off x="7573169" y="2801143"/>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Public Members</a:t>
            </a:r>
          </a:p>
        </p:txBody>
      </p:sp>
      <p:sp>
        <p:nvSpPr>
          <p:cNvPr id="12" name="Line 9"/>
          <p:cNvSpPr>
            <a:spLocks noChangeAspect="1" noChangeShapeType="1"/>
          </p:cNvSpPr>
          <p:nvPr/>
        </p:nvSpPr>
        <p:spPr bwMode="auto">
          <a:xfrm flipH="1">
            <a:off x="7268370" y="3167856"/>
            <a:ext cx="366713" cy="4254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Tree>
    <p:extLst>
      <p:ext uri="{BB962C8B-B14F-4D97-AF65-F5344CB8AC3E}">
        <p14:creationId xmlns:p14="http://schemas.microsoft.com/office/powerpoint/2010/main" val="373586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Specifiers</a:t>
            </a:r>
            <a:r>
              <a:rPr lang="en-US" dirty="0"/>
              <a:t> (continued)</a:t>
            </a:r>
          </a:p>
        </p:txBody>
      </p:sp>
      <p:sp>
        <p:nvSpPr>
          <p:cNvPr id="3" name="Content Placeholder 2"/>
          <p:cNvSpPr>
            <a:spLocks noGrp="1"/>
          </p:cNvSpPr>
          <p:nvPr>
            <p:ph idx="1"/>
          </p:nvPr>
        </p:nvSpPr>
        <p:spPr/>
        <p:txBody>
          <a:bodyPr/>
          <a:lstStyle/>
          <a:p>
            <a:r>
              <a:rPr lang="en-US" dirty="0"/>
              <a:t>Can be listed in any order in a class</a:t>
            </a:r>
            <a:br>
              <a:rPr lang="en-US" dirty="0"/>
            </a:br>
            <a:endParaRPr lang="en-US" dirty="0"/>
          </a:p>
          <a:p>
            <a:r>
              <a:rPr lang="en-US" dirty="0"/>
              <a:t>Can appear multiple times in a class</a:t>
            </a:r>
            <a:br>
              <a:rPr lang="en-US" dirty="0"/>
            </a:br>
            <a:endParaRPr lang="en-US" dirty="0"/>
          </a:p>
          <a:p>
            <a:r>
              <a:rPr lang="en-US"/>
              <a:t>If not specified, the default is </a:t>
            </a:r>
            <a:r>
              <a:rPr lang="en-US">
                <a:latin typeface="Courier New" pitchFamily="112" charset="0"/>
              </a:rPr>
              <a:t>private</a:t>
            </a:r>
          </a:p>
          <a:p>
            <a:endParaRPr lang="en-US"/>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12</a:t>
            </a:fld>
            <a:endParaRPr lang="en-US"/>
          </a:p>
        </p:txBody>
      </p:sp>
    </p:spTree>
    <p:extLst>
      <p:ext uri="{BB962C8B-B14F-4D97-AF65-F5344CB8AC3E}">
        <p14:creationId xmlns:p14="http://schemas.microsoft.com/office/powerpoint/2010/main" val="90752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pPr>
              <a:lnSpc>
                <a:spcPct val="90000"/>
              </a:lnSpc>
            </a:pPr>
            <a:r>
              <a:rPr lang="en-US" dirty="0"/>
              <a:t>Member function that is automatically called when an object is created</a:t>
            </a:r>
          </a:p>
          <a:p>
            <a:pPr>
              <a:lnSpc>
                <a:spcPct val="90000"/>
              </a:lnSpc>
            </a:pPr>
            <a:r>
              <a:rPr lang="en-US" dirty="0"/>
              <a:t>Purpose is to construct an object and do initialization if necessary</a:t>
            </a:r>
          </a:p>
          <a:p>
            <a:pPr>
              <a:lnSpc>
                <a:spcPct val="90000"/>
              </a:lnSpc>
            </a:pPr>
            <a:r>
              <a:rPr lang="en-US" dirty="0"/>
              <a:t>Constructor function name is class name</a:t>
            </a:r>
          </a:p>
          <a:p>
            <a:pPr>
              <a:lnSpc>
                <a:spcPct val="90000"/>
              </a:lnSpc>
            </a:pPr>
            <a:r>
              <a:rPr lang="en-US" dirty="0"/>
              <a:t>Has no return type </a:t>
            </a:r>
            <a:r>
              <a:rPr lang="en-US" i="1" dirty="0"/>
              <a:t>specified</a:t>
            </a:r>
          </a:p>
          <a:p>
            <a:pPr>
              <a:lnSpc>
                <a:spcPct val="90000"/>
              </a:lnSpc>
            </a:pPr>
            <a:r>
              <a:rPr lang="en-US" dirty="0"/>
              <a:t>(What is the real return type?)</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13</a:t>
            </a:fld>
            <a:endParaRPr lang="en-US"/>
          </a:p>
        </p:txBody>
      </p:sp>
    </p:spTree>
    <p:extLst>
      <p:ext uri="{BB962C8B-B14F-4D97-AF65-F5344CB8AC3E}">
        <p14:creationId xmlns:p14="http://schemas.microsoft.com/office/powerpoint/2010/main" val="176874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Constructors</a:t>
            </a:r>
          </a:p>
        </p:txBody>
      </p:sp>
      <p:sp>
        <p:nvSpPr>
          <p:cNvPr id="3" name="Content Placeholder 2"/>
          <p:cNvSpPr>
            <a:spLocks noGrp="1"/>
          </p:cNvSpPr>
          <p:nvPr>
            <p:ph idx="1"/>
          </p:nvPr>
        </p:nvSpPr>
        <p:spPr/>
        <p:txBody>
          <a:bodyPr/>
          <a:lstStyle/>
          <a:p>
            <a:pPr>
              <a:lnSpc>
                <a:spcPct val="105000"/>
              </a:lnSpc>
            </a:pPr>
            <a:r>
              <a:rPr lang="en-US" dirty="0"/>
              <a:t>A class can have more than one constructor</a:t>
            </a:r>
            <a:br>
              <a:rPr lang="en-US" dirty="0"/>
            </a:br>
            <a:r>
              <a:rPr lang="en-US" dirty="0"/>
              <a:t>Overloaded constructors in a class must have different parameter lists:</a:t>
            </a:r>
          </a:p>
          <a:p>
            <a:pPr lvl="1">
              <a:lnSpc>
                <a:spcPct val="105000"/>
              </a:lnSpc>
              <a:buFontTx/>
              <a:buNone/>
            </a:pPr>
            <a:r>
              <a:rPr lang="en-US" sz="2400" dirty="0"/>
              <a:t>	</a:t>
            </a:r>
            <a:r>
              <a:rPr lang="en-US" dirty="0">
                <a:latin typeface="Courier New" pitchFamily="112" charset="0"/>
              </a:rPr>
              <a:t>Rectangle();</a:t>
            </a:r>
            <a:br>
              <a:rPr lang="en-US" dirty="0">
                <a:latin typeface="Courier New" pitchFamily="112" charset="0"/>
              </a:rPr>
            </a:br>
            <a:r>
              <a:rPr lang="en-US" dirty="0">
                <a:latin typeface="Courier New" pitchFamily="112" charset="0"/>
              </a:rPr>
              <a:t>Rectangle(double);</a:t>
            </a:r>
          </a:p>
          <a:p>
            <a:pPr lvl="1">
              <a:lnSpc>
                <a:spcPct val="105000"/>
              </a:lnSpc>
              <a:buFontTx/>
              <a:buNone/>
            </a:pPr>
            <a:r>
              <a:rPr lang="en-US" dirty="0">
                <a:latin typeface="Courier New" pitchFamily="112" charset="0"/>
              </a:rPr>
              <a:t>	Rectangle(double, double);</a:t>
            </a:r>
            <a:endParaRPr lang="en-US" dirty="0"/>
          </a:p>
          <a:p>
            <a:endParaRPr lang="en-US" sz="2800"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14</a:t>
            </a:fld>
            <a:endParaRPr lang="en-US"/>
          </a:p>
        </p:txBody>
      </p:sp>
    </p:spTree>
    <p:extLst>
      <p:ext uri="{BB962C8B-B14F-4D97-AF65-F5344CB8AC3E}">
        <p14:creationId xmlns:p14="http://schemas.microsoft.com/office/powerpoint/2010/main" val="788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p:txBody>
          <a:bodyPr/>
          <a:lstStyle/>
          <a:p>
            <a:pPr>
              <a:lnSpc>
                <a:spcPct val="85000"/>
              </a:lnSpc>
            </a:pPr>
            <a:r>
              <a:rPr lang="en-US" dirty="0"/>
              <a:t>Member function automatically called when an object is destroyed</a:t>
            </a:r>
          </a:p>
          <a:p>
            <a:pPr>
              <a:lnSpc>
                <a:spcPct val="85000"/>
              </a:lnSpc>
            </a:pPr>
            <a:r>
              <a:rPr lang="en-US" dirty="0"/>
              <a:t>Destructor name is </a:t>
            </a:r>
            <a:r>
              <a:rPr lang="en-US" dirty="0">
                <a:latin typeface="Courier New" pitchFamily="112" charset="0"/>
              </a:rPr>
              <a:t>~</a:t>
            </a:r>
            <a:r>
              <a:rPr lang="en-US" dirty="0" err="1"/>
              <a:t>classname</a:t>
            </a:r>
            <a:r>
              <a:rPr lang="en-US" dirty="0"/>
              <a:t>, </a:t>
            </a:r>
            <a:r>
              <a:rPr lang="en-US" i="1" dirty="0"/>
              <a:t>e.g.</a:t>
            </a:r>
            <a:r>
              <a:rPr lang="en-US" dirty="0"/>
              <a:t>, </a:t>
            </a:r>
            <a:r>
              <a:rPr lang="en-US" dirty="0">
                <a:latin typeface="Courier New" pitchFamily="112" charset="0"/>
              </a:rPr>
              <a:t>~Rectangle</a:t>
            </a:r>
            <a:endParaRPr lang="en-US" dirty="0"/>
          </a:p>
          <a:p>
            <a:pPr>
              <a:lnSpc>
                <a:spcPct val="85000"/>
              </a:lnSpc>
            </a:pPr>
            <a:r>
              <a:rPr lang="en-US" dirty="0"/>
              <a:t>Has no return type; takes no arguments</a:t>
            </a:r>
          </a:p>
          <a:p>
            <a:pPr>
              <a:lnSpc>
                <a:spcPct val="85000"/>
              </a:lnSpc>
            </a:pPr>
            <a:r>
              <a:rPr lang="en-US" dirty="0"/>
              <a:t>Only one destructor per class, </a:t>
            </a:r>
            <a:r>
              <a:rPr lang="en-US" i="1" dirty="0"/>
              <a:t>i.e.</a:t>
            </a:r>
            <a:r>
              <a:rPr lang="en-US" dirty="0"/>
              <a:t>, it cannot be overloaded</a:t>
            </a:r>
          </a:p>
          <a:p>
            <a:pPr>
              <a:lnSpc>
                <a:spcPct val="85000"/>
              </a:lnSpc>
            </a:pPr>
            <a:r>
              <a:rPr lang="en-US" dirty="0"/>
              <a:t>If constructor allocates dynamic memory, destructor should release it </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15</a:t>
            </a:fld>
            <a:endParaRPr lang="en-US"/>
          </a:p>
        </p:txBody>
      </p:sp>
    </p:spTree>
    <p:extLst>
      <p:ext uri="{BB962C8B-B14F-4D97-AF65-F5344CB8AC3E}">
        <p14:creationId xmlns:p14="http://schemas.microsoft.com/office/powerpoint/2010/main" val="111697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Constructors, Destructors, and Dynamically Allocated Objects</a:t>
            </a:r>
          </a:p>
        </p:txBody>
      </p:sp>
      <p:sp>
        <p:nvSpPr>
          <p:cNvPr id="3" name="Content Placeholder 2"/>
          <p:cNvSpPr>
            <a:spLocks noGrp="1"/>
          </p:cNvSpPr>
          <p:nvPr>
            <p:ph idx="1"/>
          </p:nvPr>
        </p:nvSpPr>
        <p:spPr/>
        <p:txBody>
          <a:bodyPr/>
          <a:lstStyle/>
          <a:p>
            <a:pPr>
              <a:lnSpc>
                <a:spcPct val="90000"/>
              </a:lnSpc>
            </a:pPr>
            <a:r>
              <a:rPr lang="en-US" dirty="0"/>
              <a:t>When an object is dynamically allocated with the new operator, its constructor executes:</a:t>
            </a:r>
            <a:br>
              <a:rPr lang="en-US" dirty="0"/>
            </a:br>
            <a:br>
              <a:rPr lang="en-US" dirty="0"/>
            </a:br>
            <a:r>
              <a:rPr lang="en-US" sz="2800" dirty="0">
                <a:latin typeface="Courier New" pitchFamily="112" charset="0"/>
              </a:rPr>
              <a:t>Rectangle r = new Rectangle(10, 20);</a:t>
            </a:r>
            <a:br>
              <a:rPr lang="en-US" sz="2800" dirty="0"/>
            </a:br>
            <a:endParaRPr lang="en-US" sz="2800" dirty="0"/>
          </a:p>
          <a:p>
            <a:pPr>
              <a:lnSpc>
                <a:spcPct val="90000"/>
              </a:lnSpc>
            </a:pPr>
            <a:r>
              <a:rPr lang="en-US" dirty="0"/>
              <a:t>When the object is destroyed, its destructor executes:</a:t>
            </a:r>
            <a:br>
              <a:rPr lang="en-US" dirty="0"/>
            </a:br>
            <a:br>
              <a:rPr lang="en-US" dirty="0"/>
            </a:br>
            <a:r>
              <a:rPr lang="en-US" sz="2800" dirty="0">
                <a:latin typeface="Courier New" pitchFamily="112" charset="0"/>
              </a:rPr>
              <a:t>delete r;</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16</a:t>
            </a:fld>
            <a:endParaRPr lang="en-US"/>
          </a:p>
        </p:txBody>
      </p:sp>
    </p:spTree>
    <p:extLst>
      <p:ext uri="{BB962C8B-B14F-4D97-AF65-F5344CB8AC3E}">
        <p14:creationId xmlns:p14="http://schemas.microsoft.com/office/powerpoint/2010/main" val="134241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a:t>
            </a:r>
          </a:p>
        </p:txBody>
      </p:sp>
      <p:sp>
        <p:nvSpPr>
          <p:cNvPr id="3" name="Content Placeholder 2"/>
          <p:cNvSpPr>
            <a:spLocks noGrp="1"/>
          </p:cNvSpPr>
          <p:nvPr>
            <p:ph idx="1"/>
          </p:nvPr>
        </p:nvSpPr>
        <p:spPr/>
        <p:txBody>
          <a:bodyPr/>
          <a:lstStyle/>
          <a:p>
            <a:r>
              <a:rPr lang="en-US" i="1" dirty="0"/>
              <a:t>UML</a:t>
            </a:r>
            <a:r>
              <a:rPr lang="en-US" dirty="0"/>
              <a:t> stands for </a:t>
            </a:r>
            <a:r>
              <a:rPr lang="en-US" i="1" dirty="0"/>
              <a:t>Unified Modeling Language</a:t>
            </a:r>
            <a:r>
              <a:rPr lang="en-US" dirty="0"/>
              <a:t>. </a:t>
            </a:r>
            <a:br>
              <a:rPr lang="en-US" dirty="0"/>
            </a:br>
            <a:endParaRPr lang="en-US" dirty="0"/>
          </a:p>
          <a:p>
            <a:r>
              <a:rPr lang="en-US" dirty="0"/>
              <a:t>The UML provides a set of standard diagrams for graphically depicting object-oriented systems</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17</a:t>
            </a:fld>
            <a:endParaRPr lang="en-US"/>
          </a:p>
        </p:txBody>
      </p:sp>
    </p:spTree>
    <p:extLst>
      <p:ext uri="{BB962C8B-B14F-4D97-AF65-F5344CB8AC3E}">
        <p14:creationId xmlns:p14="http://schemas.microsoft.com/office/powerpoint/2010/main" val="173624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18</a:t>
            </a:fld>
            <a:endParaRPr lang="en-US"/>
          </a:p>
        </p:txBody>
      </p:sp>
      <p:sp>
        <p:nvSpPr>
          <p:cNvPr id="6" name="Rectangle 5"/>
          <p:cNvSpPr>
            <a:spLocks noGrp="1" noChangeArrowheads="1"/>
          </p:cNvSpPr>
          <p:nvPr/>
        </p:nvSpPr>
        <p:spPr bwMode="auto">
          <a:xfrm>
            <a:off x="1828800" y="1945481"/>
            <a:ext cx="8534400"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a:t>A UML diagram for a class has three main sections.</a:t>
            </a:r>
          </a:p>
        </p:txBody>
      </p:sp>
      <p:pic>
        <p:nvPicPr>
          <p:cNvPr id="7" name="Picture 6" descr="1318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156744"/>
            <a:ext cx="76136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7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Rectangle Class</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19</a:t>
            </a:fld>
            <a:endParaRPr lang="en-US"/>
          </a:p>
        </p:txBody>
      </p:sp>
      <p:sp>
        <p:nvSpPr>
          <p:cNvPr id="6" name="Text Box 3"/>
          <p:cNvSpPr txBox="1">
            <a:spLocks noChangeArrowheads="1"/>
          </p:cNvSpPr>
          <p:nvPr/>
        </p:nvSpPr>
        <p:spPr bwMode="auto">
          <a:xfrm>
            <a:off x="4409209" y="1708150"/>
            <a:ext cx="5867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dirty="0">
                <a:latin typeface="Courier New" pitchFamily="112" charset="0"/>
              </a:rPr>
              <a:t>class Rectangle</a:t>
            </a:r>
          </a:p>
          <a:p>
            <a:pPr eaLnBrk="1" hangingPunct="1"/>
            <a:r>
              <a:rPr lang="en-US" dirty="0">
                <a:latin typeface="Courier New" pitchFamily="112" charset="0"/>
              </a:rPr>
              <a:t>{</a:t>
            </a:r>
          </a:p>
          <a:p>
            <a:pPr eaLnBrk="1" hangingPunct="1"/>
            <a:r>
              <a:rPr lang="en-US" dirty="0">
                <a:latin typeface="Courier New" pitchFamily="112" charset="0"/>
              </a:rPr>
              <a:t>   private:</a:t>
            </a:r>
          </a:p>
          <a:p>
            <a:pPr eaLnBrk="1" hangingPunct="1"/>
            <a:r>
              <a:rPr lang="en-US" dirty="0">
                <a:latin typeface="Courier New" pitchFamily="112" charset="0"/>
              </a:rPr>
              <a:t>      double width;</a:t>
            </a:r>
          </a:p>
          <a:p>
            <a:pPr eaLnBrk="1" hangingPunct="1"/>
            <a:r>
              <a:rPr lang="en-US" dirty="0">
                <a:latin typeface="Courier New" pitchFamily="112" charset="0"/>
              </a:rPr>
              <a:t>      double length;</a:t>
            </a:r>
          </a:p>
          <a:p>
            <a:pPr eaLnBrk="1" hangingPunct="1"/>
            <a:r>
              <a:rPr lang="en-US" dirty="0">
                <a:latin typeface="Courier New" pitchFamily="112" charset="0"/>
              </a:rPr>
              <a:t>   public:</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setWidth</a:t>
            </a:r>
            <a:r>
              <a:rPr lang="en-US" dirty="0">
                <a:latin typeface="Courier New" pitchFamily="112" charset="0"/>
              </a:rPr>
              <a:t>(double);</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setLength</a:t>
            </a:r>
            <a:r>
              <a:rPr lang="en-US" dirty="0">
                <a:latin typeface="Courier New" pitchFamily="112" charset="0"/>
              </a:rPr>
              <a:t>(double);</a:t>
            </a:r>
          </a:p>
          <a:p>
            <a:pPr eaLnBrk="1" hangingPunct="1"/>
            <a:r>
              <a:rPr lang="en-US" dirty="0">
                <a:latin typeface="Courier New" pitchFamily="112" charset="0"/>
              </a:rPr>
              <a:t>      double </a:t>
            </a:r>
            <a:r>
              <a:rPr lang="en-US" dirty="0" err="1">
                <a:latin typeface="Courier New" pitchFamily="112" charset="0"/>
              </a:rPr>
              <a:t>getWidth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getLength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getArea</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a:t>
            </a:r>
          </a:p>
        </p:txBody>
      </p:sp>
      <p:pic>
        <p:nvPicPr>
          <p:cNvPr id="7" name="Picture 6" descr="1319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610" y="2514601"/>
            <a:ext cx="23717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75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Topics</a:t>
            </a:r>
          </a:p>
        </p:txBody>
      </p:sp>
      <p:sp>
        <p:nvSpPr>
          <p:cNvPr id="14" name="Content Placeholder 13"/>
          <p:cNvSpPr>
            <a:spLocks noGrp="1"/>
          </p:cNvSpPr>
          <p:nvPr>
            <p:ph idx="1"/>
          </p:nvPr>
        </p:nvSpPr>
        <p:spPr>
          <a:xfrm>
            <a:off x="1104900" y="1600200"/>
            <a:ext cx="9982200" cy="4572000"/>
          </a:xfrm>
        </p:spPr>
        <p:txBody>
          <a:bodyPr>
            <a:normAutofit fontScale="92500" lnSpcReduction="10000"/>
          </a:bodyPr>
          <a:lstStyle/>
          <a:p>
            <a:r>
              <a:rPr lang="en-US" dirty="0"/>
              <a:t>Why use OOP?</a:t>
            </a:r>
            <a:endParaRPr lang="en-US" sz="900" dirty="0"/>
          </a:p>
          <a:p>
            <a:r>
              <a:rPr lang="en-US" dirty="0"/>
              <a:t>Building blocks of OOP</a:t>
            </a:r>
            <a:endParaRPr lang="en-US" sz="900" dirty="0"/>
          </a:p>
          <a:p>
            <a:pPr lvl="1"/>
            <a:r>
              <a:rPr lang="en-US" dirty="0"/>
              <a:t>Classes</a:t>
            </a:r>
            <a:endParaRPr lang="en-US" sz="800" dirty="0"/>
          </a:p>
          <a:p>
            <a:pPr lvl="1"/>
            <a:r>
              <a:rPr lang="en-US" dirty="0"/>
              <a:t>Objects</a:t>
            </a:r>
          </a:p>
          <a:p>
            <a:pPr lvl="1"/>
            <a:r>
              <a:rPr lang="en-US" dirty="0"/>
              <a:t>Access Specifiers</a:t>
            </a:r>
          </a:p>
          <a:p>
            <a:r>
              <a:rPr lang="en-US" dirty="0"/>
              <a:t>What is OOP?</a:t>
            </a:r>
            <a:endParaRPr lang="en-US" sz="900" dirty="0"/>
          </a:p>
          <a:p>
            <a:r>
              <a:rPr lang="en-US" dirty="0"/>
              <a:t>OOP concepts</a:t>
            </a:r>
            <a:endParaRPr lang="en-US" sz="900" dirty="0"/>
          </a:p>
          <a:p>
            <a:pPr lvl="1"/>
            <a:r>
              <a:rPr lang="en-US" dirty="0"/>
              <a:t>Abstraction</a:t>
            </a:r>
            <a:endParaRPr lang="en-US" sz="800" dirty="0"/>
          </a:p>
          <a:p>
            <a:pPr lvl="1"/>
            <a:r>
              <a:rPr lang="en-US" dirty="0"/>
              <a:t>Encapsulation</a:t>
            </a:r>
            <a:endParaRPr lang="en-US" sz="800" dirty="0"/>
          </a:p>
          <a:p>
            <a:pPr lvl="1"/>
            <a:r>
              <a:rPr lang="en-US" dirty="0"/>
              <a:t>Inheritance</a:t>
            </a:r>
            <a:endParaRPr lang="en-US" sz="800" dirty="0"/>
          </a:p>
          <a:p>
            <a:pPr lvl="1"/>
            <a:r>
              <a:rPr lang="en-US" dirty="0"/>
              <a:t>Polymorphism</a:t>
            </a:r>
            <a:endParaRPr lang="en-US" sz="800" dirty="0"/>
          </a:p>
          <a:p>
            <a:r>
              <a:rPr lang="en-US" dirty="0"/>
              <a:t>Advantages vs Disadvantages</a:t>
            </a:r>
            <a:endParaRPr lang="en-US" sz="900" dirty="0"/>
          </a:p>
          <a:p>
            <a:r>
              <a:rPr lang="en-US" dirty="0"/>
              <a:t>Conclusion</a:t>
            </a:r>
            <a:endParaRPr lang="en-US" sz="900" dirty="0"/>
          </a:p>
          <a:p>
            <a:pPr marL="0" lvl="0" indent="0" eaLnBrk="0" fontAlgn="base" hangingPunct="0">
              <a:lnSpc>
                <a:spcPct val="100000"/>
              </a:lnSpc>
              <a:spcBef>
                <a:spcPct val="0"/>
              </a:spcBef>
              <a:spcAft>
                <a:spcPct val="0"/>
              </a:spcAft>
              <a:buFontTx/>
              <a:buChar char="•"/>
            </a:pPr>
            <a:endParaRPr lang="en-US" dirty="0"/>
          </a:p>
        </p:txBody>
      </p:sp>
      <p:sp>
        <p:nvSpPr>
          <p:cNvPr id="2" name="Slide Number Placeholder 1">
            <a:extLst>
              <a:ext uri="{FF2B5EF4-FFF2-40B4-BE49-F238E27FC236}">
                <a16:creationId xmlns:a16="http://schemas.microsoft.com/office/drawing/2014/main" id="{559EE869-EDB1-4AED-BE54-F285E8395BD4}"/>
              </a:ext>
            </a:extLst>
          </p:cNvPr>
          <p:cNvSpPr>
            <a:spLocks noGrp="1"/>
          </p:cNvSpPr>
          <p:nvPr>
            <p:ph type="sldNum" sz="quarter" idx="12"/>
          </p:nvPr>
        </p:nvSpPr>
        <p:spPr/>
        <p:txBody>
          <a:bodyPr/>
          <a:lstStyle/>
          <a:p>
            <a:fld id="{0FF54DE5-C571-48E8-A5BC-B369434E2F44}" type="slidenum">
              <a:rPr lang="en-US" smtClean="0"/>
              <a:t>2</a:t>
            </a:fld>
            <a:endParaRPr lang="en-US" dirty="0"/>
          </a:p>
        </p:txBody>
      </p:sp>
    </p:spTree>
    <p:extLst>
      <p:ext uri="{BB962C8B-B14F-4D97-AF65-F5344CB8AC3E}">
        <p14:creationId xmlns:p14="http://schemas.microsoft.com/office/powerpoint/2010/main" val="292472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Access Specification Notation</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20</a:t>
            </a:fld>
            <a:endParaRPr lang="en-US"/>
          </a:p>
        </p:txBody>
      </p:sp>
      <p:sp>
        <p:nvSpPr>
          <p:cNvPr id="6" name="Rectangle 5"/>
          <p:cNvSpPr>
            <a:spLocks noGrp="1" noChangeArrowheads="1"/>
          </p:cNvSpPr>
          <p:nvPr/>
        </p:nvSpPr>
        <p:spPr bwMode="auto">
          <a:xfrm>
            <a:off x="2199481" y="1905000"/>
            <a:ext cx="7793037"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a:t>In UML you indicate a private member with a minus (-) and a public member with a plus(+).</a:t>
            </a:r>
          </a:p>
        </p:txBody>
      </p:sp>
      <p:sp>
        <p:nvSpPr>
          <p:cNvPr id="7" name="Text Box 4"/>
          <p:cNvSpPr txBox="1">
            <a:spLocks noChangeArrowheads="1"/>
          </p:cNvSpPr>
          <p:nvPr/>
        </p:nvSpPr>
        <p:spPr bwMode="auto">
          <a:xfrm>
            <a:off x="2372517" y="3665538"/>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FF0000"/>
                </a:solidFill>
              </a:rPr>
              <a:t>These member variables are private.</a:t>
            </a:r>
          </a:p>
        </p:txBody>
      </p:sp>
      <p:sp>
        <p:nvSpPr>
          <p:cNvPr id="8" name="Text Box 5"/>
          <p:cNvSpPr txBox="1">
            <a:spLocks noChangeArrowheads="1"/>
          </p:cNvSpPr>
          <p:nvPr/>
        </p:nvSpPr>
        <p:spPr bwMode="auto">
          <a:xfrm>
            <a:off x="2296317" y="5021263"/>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0070C0"/>
                </a:solidFill>
              </a:rPr>
              <a:t>These member functions are public.</a:t>
            </a:r>
          </a:p>
        </p:txBody>
      </p:sp>
      <p:sp>
        <p:nvSpPr>
          <p:cNvPr id="9" name="Line 9"/>
          <p:cNvSpPr>
            <a:spLocks noChangeShapeType="1"/>
          </p:cNvSpPr>
          <p:nvPr/>
        </p:nvSpPr>
        <p:spPr bwMode="auto">
          <a:xfrm>
            <a:off x="5801517" y="5402262"/>
            <a:ext cx="598488" cy="217488"/>
          </a:xfrm>
          <a:prstGeom prst="line">
            <a:avLst/>
          </a:prstGeom>
          <a:noFill/>
          <a:ln w="9525">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Line 11"/>
          <p:cNvSpPr>
            <a:spLocks noChangeShapeType="1"/>
          </p:cNvSpPr>
          <p:nvPr/>
        </p:nvSpPr>
        <p:spPr bwMode="auto">
          <a:xfrm flipV="1">
            <a:off x="5649117" y="4073526"/>
            <a:ext cx="750888" cy="476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pic>
        <p:nvPicPr>
          <p:cNvPr id="11" name="Picture 10" descr="1320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517" y="3268662"/>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42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Data Type Notation</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21</a:t>
            </a:fld>
            <a:endParaRPr lang="en-US"/>
          </a:p>
        </p:txBody>
      </p:sp>
      <p:sp>
        <p:nvSpPr>
          <p:cNvPr id="6" name="Rectangle 5"/>
          <p:cNvSpPr>
            <a:spLocks noGrp="1" noChangeArrowheads="1"/>
          </p:cNvSpPr>
          <p:nvPr/>
        </p:nvSpPr>
        <p:spPr bwMode="auto">
          <a:xfrm>
            <a:off x="2089944" y="2064545"/>
            <a:ext cx="8012113"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sz="2800"/>
              <a:t>To indicate the data type of a member variable, place a colon followed by the name of the data type after the name of the variable. </a:t>
            </a:r>
          </a:p>
        </p:txBody>
      </p:sp>
      <p:sp>
        <p:nvSpPr>
          <p:cNvPr id="7" name="Rectangle 6"/>
          <p:cNvSpPr>
            <a:spLocks noChangeArrowheads="1"/>
          </p:cNvSpPr>
          <p:nvPr/>
        </p:nvSpPr>
        <p:spPr bwMode="auto">
          <a:xfrm>
            <a:off x="4452143" y="3847306"/>
            <a:ext cx="396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width : double</a:t>
            </a:r>
          </a:p>
          <a:p>
            <a:r>
              <a:rPr lang="en-US" sz="2800">
                <a:latin typeface="Lucida Console" pitchFamily="49" charset="0"/>
              </a:rPr>
              <a:t>- length : double</a:t>
            </a:r>
          </a:p>
        </p:txBody>
      </p:sp>
    </p:spTree>
    <p:extLst>
      <p:ext uri="{BB962C8B-B14F-4D97-AF65-F5344CB8AC3E}">
        <p14:creationId xmlns:p14="http://schemas.microsoft.com/office/powerpoint/2010/main" val="380787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Parameter Type Notation</a:t>
            </a:r>
          </a:p>
        </p:txBody>
      </p:sp>
      <p:sp>
        <p:nvSpPr>
          <p:cNvPr id="3" name="Content Placeholder 2"/>
          <p:cNvSpPr>
            <a:spLocks noGrp="1"/>
          </p:cNvSpPr>
          <p:nvPr>
            <p:ph idx="1"/>
          </p:nvPr>
        </p:nvSpPr>
        <p:spPr/>
        <p:txBody>
          <a:bodyPr/>
          <a:lstStyle/>
          <a:p>
            <a:r>
              <a:rPr lang="en-US" dirty="0"/>
              <a:t>To indicate the data type of a function’s parameter variable, place a colon followed by the name of the data type after the name of the variable. </a:t>
            </a:r>
          </a:p>
          <a:p>
            <a:pPr lvl="1"/>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22</a:t>
            </a:fld>
            <a:endParaRPr lang="en-US"/>
          </a:p>
        </p:txBody>
      </p:sp>
      <p:sp>
        <p:nvSpPr>
          <p:cNvPr id="6" name="Rectangle 5"/>
          <p:cNvSpPr>
            <a:spLocks noChangeArrowheads="1"/>
          </p:cNvSpPr>
          <p:nvPr/>
        </p:nvSpPr>
        <p:spPr bwMode="auto">
          <a:xfrm>
            <a:off x="3467100" y="3962400"/>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dirty="0">
                <a:latin typeface="Lucida Console" pitchFamily="49" charset="0"/>
              </a:rPr>
              <a:t>+</a:t>
            </a:r>
            <a:r>
              <a:rPr lang="en-US" sz="2800" dirty="0" err="1">
                <a:latin typeface="Lucida Console" pitchFamily="49" charset="0"/>
              </a:rPr>
              <a:t>setWidth</a:t>
            </a:r>
            <a:r>
              <a:rPr lang="en-US" sz="2800" dirty="0">
                <a:latin typeface="Lucida Console" pitchFamily="49" charset="0"/>
              </a:rPr>
              <a:t>(w : double)</a:t>
            </a:r>
          </a:p>
        </p:txBody>
      </p:sp>
    </p:spTree>
    <p:extLst>
      <p:ext uri="{BB962C8B-B14F-4D97-AF65-F5344CB8AC3E}">
        <p14:creationId xmlns:p14="http://schemas.microsoft.com/office/powerpoint/2010/main" val="237591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UML Function Return Type Notation</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23</a:t>
            </a:fld>
            <a:endParaRPr lang="en-US"/>
          </a:p>
        </p:txBody>
      </p:sp>
      <p:sp>
        <p:nvSpPr>
          <p:cNvPr id="6" name="Rectangle 5"/>
          <p:cNvSpPr>
            <a:spLocks noGrp="1" noChangeArrowheads="1"/>
          </p:cNvSpPr>
          <p:nvPr/>
        </p:nvSpPr>
        <p:spPr bwMode="auto">
          <a:xfrm>
            <a:off x="1905000" y="2023269"/>
            <a:ext cx="8382000"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a:t>To indicate the data type of a function’s return value, place a colon followed by the name of the data type after the function’s parameter list. </a:t>
            </a:r>
          </a:p>
        </p:txBody>
      </p:sp>
      <p:sp>
        <p:nvSpPr>
          <p:cNvPr id="7" name="Rectangle 6"/>
          <p:cNvSpPr>
            <a:spLocks noChangeArrowheads="1"/>
          </p:cNvSpPr>
          <p:nvPr/>
        </p:nvSpPr>
        <p:spPr bwMode="auto">
          <a:xfrm>
            <a:off x="2590800" y="4315619"/>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setWidth(w : double) : void</a:t>
            </a:r>
          </a:p>
        </p:txBody>
      </p:sp>
    </p:spTree>
    <p:extLst>
      <p:ext uri="{BB962C8B-B14F-4D97-AF65-F5344CB8AC3E}">
        <p14:creationId xmlns:p14="http://schemas.microsoft.com/office/powerpoint/2010/main" val="377567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Rectangle Class</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24</a:t>
            </a:fld>
            <a:endParaRPr lang="en-US"/>
          </a:p>
        </p:txBody>
      </p:sp>
      <p:pic>
        <p:nvPicPr>
          <p:cNvPr id="6" name="Picture 5" descr="1321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209800"/>
            <a:ext cx="39624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11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Showing Constructors and Destructors	</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25</a:t>
            </a:fld>
            <a:endParaRPr lang="en-US"/>
          </a:p>
        </p:txBody>
      </p:sp>
      <p:pic>
        <p:nvPicPr>
          <p:cNvPr id="6" name="Picture 5" descr="1322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569" y="1629570"/>
            <a:ext cx="3090863"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3636168" y="3747295"/>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Constructors</a:t>
            </a:r>
          </a:p>
        </p:txBody>
      </p:sp>
      <p:sp>
        <p:nvSpPr>
          <p:cNvPr id="8" name="Line 7"/>
          <p:cNvSpPr>
            <a:spLocks noChangeShapeType="1"/>
          </p:cNvSpPr>
          <p:nvPr/>
        </p:nvSpPr>
        <p:spPr bwMode="auto">
          <a:xfrm>
            <a:off x="5236369" y="3991769"/>
            <a:ext cx="1052513" cy="152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9" name="Text Box 8"/>
          <p:cNvSpPr txBox="1">
            <a:spLocks noChangeArrowheads="1"/>
          </p:cNvSpPr>
          <p:nvPr/>
        </p:nvSpPr>
        <p:spPr bwMode="auto">
          <a:xfrm>
            <a:off x="3636168" y="4433095"/>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Destructor</a:t>
            </a:r>
          </a:p>
        </p:txBody>
      </p:sp>
      <p:sp>
        <p:nvSpPr>
          <p:cNvPr id="10" name="Line 9"/>
          <p:cNvSpPr>
            <a:spLocks noChangeShapeType="1"/>
          </p:cNvSpPr>
          <p:nvPr/>
        </p:nvSpPr>
        <p:spPr bwMode="auto">
          <a:xfrm>
            <a:off x="5083968" y="4652169"/>
            <a:ext cx="1295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10"/>
          <p:cNvSpPr txBox="1">
            <a:spLocks noChangeArrowheads="1"/>
          </p:cNvSpPr>
          <p:nvPr/>
        </p:nvSpPr>
        <p:spPr bwMode="auto">
          <a:xfrm>
            <a:off x="2645568" y="2162970"/>
            <a:ext cx="335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i="1"/>
              <a:t>No return type listed for constructors or destructors</a:t>
            </a:r>
          </a:p>
        </p:txBody>
      </p:sp>
    </p:spTree>
    <p:extLst>
      <p:ext uri="{BB962C8B-B14F-4D97-AF65-F5344CB8AC3E}">
        <p14:creationId xmlns:p14="http://schemas.microsoft.com/office/powerpoint/2010/main" val="90807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F0CD-E5C5-418B-A300-FABFDEE7CA15}"/>
              </a:ext>
            </a:extLst>
          </p:cNvPr>
          <p:cNvSpPr>
            <a:spLocks noGrp="1"/>
          </p:cNvSpPr>
          <p:nvPr>
            <p:ph type="title"/>
          </p:nvPr>
        </p:nvSpPr>
        <p:spPr/>
        <p:txBody>
          <a:bodyPr/>
          <a:lstStyle/>
          <a:p>
            <a:r>
              <a:rPr lang="en-US" dirty="0"/>
              <a:t>Pillars of OOP</a:t>
            </a:r>
          </a:p>
        </p:txBody>
      </p:sp>
      <p:sp>
        <p:nvSpPr>
          <p:cNvPr id="3" name="Content Placeholder 2">
            <a:extLst>
              <a:ext uri="{FF2B5EF4-FFF2-40B4-BE49-F238E27FC236}">
                <a16:creationId xmlns:a16="http://schemas.microsoft.com/office/drawing/2014/main" id="{42941509-1649-40CD-BAEC-EC212EFDFADB}"/>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439133F-E779-45C3-9406-741D3C59C129}"/>
              </a:ext>
            </a:extLst>
          </p:cNvPr>
          <p:cNvSpPr>
            <a:spLocks noGrp="1"/>
          </p:cNvSpPr>
          <p:nvPr>
            <p:ph type="sldNum" sz="quarter" idx="12"/>
          </p:nvPr>
        </p:nvSpPr>
        <p:spPr/>
        <p:txBody>
          <a:bodyPr/>
          <a:lstStyle/>
          <a:p>
            <a:fld id="{0FF54DE5-C571-48E8-A5BC-B369434E2F44}" type="slidenum">
              <a:rPr lang="en-US" smtClean="0"/>
              <a:t>26</a:t>
            </a:fld>
            <a:endParaRPr lang="en-US" dirty="0"/>
          </a:p>
        </p:txBody>
      </p:sp>
      <p:pic>
        <p:nvPicPr>
          <p:cNvPr id="1026" name="Picture 2" descr="Object-Oriented Programming in Java | by Ronij Pandey | Dev Genius">
            <a:extLst>
              <a:ext uri="{FF2B5EF4-FFF2-40B4-BE49-F238E27FC236}">
                <a16:creationId xmlns:a16="http://schemas.microsoft.com/office/drawing/2014/main" id="{8FD998B7-41E5-4307-9143-24276C637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239" y="1487079"/>
            <a:ext cx="7884666" cy="454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7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Inheritance and Polymorphism</a:t>
            </a:r>
          </a:p>
        </p:txBody>
      </p:sp>
      <p:sp>
        <p:nvSpPr>
          <p:cNvPr id="7" name="Subtitle 6"/>
          <p:cNvSpPr>
            <a:spLocks noGrp="1"/>
          </p:cNvSpPr>
          <p:nvPr>
            <p:ph type="subTitle" idx="1"/>
          </p:nvPr>
        </p:nvSpPr>
        <p:spPr/>
        <p:txBody>
          <a:bodyPr/>
          <a:lstStyle/>
          <a:p>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293161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F4-0A3F-4B01-B9A5-AACB359DE2D9}"/>
              </a:ext>
            </a:extLst>
          </p:cNvPr>
          <p:cNvSpPr>
            <a:spLocks noGrp="1"/>
          </p:cNvSpPr>
          <p:nvPr>
            <p:ph type="title"/>
          </p:nvPr>
        </p:nvSpPr>
        <p:spPr/>
        <p:txBody>
          <a:bodyPr/>
          <a:lstStyle/>
          <a:p>
            <a:r>
              <a:rPr lang="en-US" dirty="0"/>
              <a:t>Things and Relationships</a:t>
            </a:r>
          </a:p>
        </p:txBody>
      </p:sp>
      <p:sp>
        <p:nvSpPr>
          <p:cNvPr id="3" name="Content Placeholder 2">
            <a:extLst>
              <a:ext uri="{FF2B5EF4-FFF2-40B4-BE49-F238E27FC236}">
                <a16:creationId xmlns:a16="http://schemas.microsoft.com/office/drawing/2014/main" id="{EC251A0E-810B-4906-B0FB-2A94F9E0F430}"/>
              </a:ext>
            </a:extLst>
          </p:cNvPr>
          <p:cNvSpPr>
            <a:spLocks noGrp="1"/>
          </p:cNvSpPr>
          <p:nvPr>
            <p:ph idx="1"/>
          </p:nvPr>
        </p:nvSpPr>
        <p:spPr/>
        <p:txBody>
          <a:bodyPr/>
          <a:lstStyle/>
          <a:p>
            <a:r>
              <a:rPr lang="en-US" dirty="0"/>
              <a:t>Object oriented programming leads to programs that are models</a:t>
            </a:r>
            <a:endParaRPr lang="en-US" sz="1050" dirty="0"/>
          </a:p>
          <a:p>
            <a:pPr lvl="1"/>
            <a:r>
              <a:rPr lang="en-US" dirty="0"/>
              <a:t>Sometimes models of things in the real world</a:t>
            </a:r>
          </a:p>
          <a:p>
            <a:pPr lvl="1"/>
            <a:r>
              <a:rPr lang="en-US" dirty="0"/>
              <a:t>Sometimes model of things in imaginary world</a:t>
            </a:r>
          </a:p>
          <a:p>
            <a:r>
              <a:rPr lang="en-US" sz="1600" dirty="0"/>
              <a:t>There are many types of relationships between the things in the models. </a:t>
            </a:r>
          </a:p>
          <a:p>
            <a:pPr lvl="1"/>
            <a:r>
              <a:rPr lang="en-US" dirty="0"/>
              <a:t>Chess piece has a position</a:t>
            </a:r>
          </a:p>
          <a:p>
            <a:pPr lvl="1"/>
            <a:r>
              <a:rPr lang="en-US" dirty="0"/>
              <a:t>Chess piece has a color</a:t>
            </a:r>
          </a:p>
          <a:p>
            <a:pPr lvl="1"/>
            <a:r>
              <a:rPr lang="en-US" dirty="0"/>
              <a:t>Chess piece moves</a:t>
            </a:r>
          </a:p>
          <a:p>
            <a:pPr lvl="1"/>
            <a:r>
              <a:rPr lang="en-US" dirty="0"/>
              <a:t>Rook is a chess piece</a:t>
            </a:r>
          </a:p>
          <a:p>
            <a:pPr lvl="1"/>
            <a:r>
              <a:rPr lang="en-US" dirty="0"/>
              <a:t>Student is a person </a:t>
            </a:r>
          </a:p>
          <a:p>
            <a:pPr lvl="1"/>
            <a:r>
              <a:rPr lang="en-US" dirty="0"/>
              <a:t>Faculty member is a person</a:t>
            </a:r>
          </a:p>
          <a:p>
            <a:pPr lvl="1"/>
            <a:endParaRPr lang="en-US" dirty="0"/>
          </a:p>
        </p:txBody>
      </p:sp>
      <p:sp>
        <p:nvSpPr>
          <p:cNvPr id="4" name="Slide Number Placeholder 3">
            <a:extLst>
              <a:ext uri="{FF2B5EF4-FFF2-40B4-BE49-F238E27FC236}">
                <a16:creationId xmlns:a16="http://schemas.microsoft.com/office/drawing/2014/main" id="{052D416D-F7B3-4D70-BAE2-343D73699BC1}"/>
              </a:ext>
            </a:extLst>
          </p:cNvPr>
          <p:cNvSpPr>
            <a:spLocks noGrp="1"/>
          </p:cNvSpPr>
          <p:nvPr>
            <p:ph type="sldNum" sz="quarter" idx="12"/>
          </p:nvPr>
        </p:nvSpPr>
        <p:spPr/>
        <p:txBody>
          <a:bodyPr/>
          <a:lstStyle/>
          <a:p>
            <a:fld id="{0FF54DE5-C571-48E8-A5BC-B369434E2F44}" type="slidenum">
              <a:rPr lang="en-US" smtClean="0"/>
              <a:t>28</a:t>
            </a:fld>
            <a:endParaRPr lang="en-US" dirty="0"/>
          </a:p>
        </p:txBody>
      </p:sp>
    </p:spTree>
    <p:extLst>
      <p:ext uri="{BB962C8B-B14F-4D97-AF65-F5344CB8AC3E}">
        <p14:creationId xmlns:p14="http://schemas.microsoft.com/office/powerpoint/2010/main" val="125977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D5E1-5B7A-4775-A4B0-117EB560DFBE}"/>
              </a:ext>
            </a:extLst>
          </p:cNvPr>
          <p:cNvSpPr>
            <a:spLocks noGrp="1"/>
          </p:cNvSpPr>
          <p:nvPr>
            <p:ph type="title"/>
          </p:nvPr>
        </p:nvSpPr>
        <p:spPr/>
        <p:txBody>
          <a:bodyPr/>
          <a:lstStyle/>
          <a:p>
            <a:r>
              <a:rPr lang="en-US" dirty="0"/>
              <a:t>Object Relationship</a:t>
            </a:r>
          </a:p>
        </p:txBody>
      </p:sp>
      <p:sp>
        <p:nvSpPr>
          <p:cNvPr id="3" name="Content Placeholder 2">
            <a:extLst>
              <a:ext uri="{FF2B5EF4-FFF2-40B4-BE49-F238E27FC236}">
                <a16:creationId xmlns:a16="http://schemas.microsoft.com/office/drawing/2014/main" id="{C1BD79D0-6884-4550-9CAB-AB4C29EF97B8}"/>
              </a:ext>
            </a:extLst>
          </p:cNvPr>
          <p:cNvSpPr>
            <a:spLocks noGrp="1"/>
          </p:cNvSpPr>
          <p:nvPr>
            <p:ph idx="1"/>
          </p:nvPr>
        </p:nvSpPr>
        <p:spPr/>
        <p:txBody>
          <a:bodyPr/>
          <a:lstStyle/>
          <a:p>
            <a:r>
              <a:rPr lang="en-US" dirty="0"/>
              <a:t>The “has-A” relationship defines the objects and their attributes</a:t>
            </a:r>
          </a:p>
          <a:p>
            <a:pPr lvl="1"/>
            <a:r>
              <a:rPr lang="en-US" dirty="0"/>
              <a:t>Chess piece : position , color</a:t>
            </a:r>
          </a:p>
          <a:p>
            <a:pPr lvl="1"/>
            <a:endParaRPr lang="en-US" dirty="0"/>
          </a:p>
          <a:p>
            <a:pPr lvl="1"/>
            <a:endParaRPr lang="en-US" dirty="0"/>
          </a:p>
          <a:p>
            <a:r>
              <a:rPr lang="en-US" dirty="0"/>
              <a:t>The “is-A” relationship defines the inheritance</a:t>
            </a:r>
          </a:p>
          <a:p>
            <a:pPr lvl="1"/>
            <a:r>
              <a:rPr lang="en-US" dirty="0"/>
              <a:t>Person : student , Teacher </a:t>
            </a:r>
          </a:p>
          <a:p>
            <a:pPr lvl="1"/>
            <a:r>
              <a:rPr lang="en-US" dirty="0"/>
              <a:t>Shape : Circle , Rectangular </a:t>
            </a:r>
          </a:p>
        </p:txBody>
      </p:sp>
      <p:sp>
        <p:nvSpPr>
          <p:cNvPr id="4" name="Slide Number Placeholder 3">
            <a:extLst>
              <a:ext uri="{FF2B5EF4-FFF2-40B4-BE49-F238E27FC236}">
                <a16:creationId xmlns:a16="http://schemas.microsoft.com/office/drawing/2014/main" id="{D70A1D4A-06BD-4056-AE9B-997AE1534B4A}"/>
              </a:ext>
            </a:extLst>
          </p:cNvPr>
          <p:cNvSpPr>
            <a:spLocks noGrp="1"/>
          </p:cNvSpPr>
          <p:nvPr>
            <p:ph type="sldNum" sz="quarter" idx="12"/>
          </p:nvPr>
        </p:nvSpPr>
        <p:spPr/>
        <p:txBody>
          <a:bodyPr/>
          <a:lstStyle/>
          <a:p>
            <a:fld id="{0FF54DE5-C571-48E8-A5BC-B369434E2F44}" type="slidenum">
              <a:rPr lang="en-US" smtClean="0"/>
              <a:t>29</a:t>
            </a:fld>
            <a:endParaRPr lang="en-US" dirty="0"/>
          </a:p>
        </p:txBody>
      </p:sp>
    </p:spTree>
    <p:extLst>
      <p:ext uri="{BB962C8B-B14F-4D97-AF65-F5344CB8AC3E}">
        <p14:creationId xmlns:p14="http://schemas.microsoft.com/office/powerpoint/2010/main" val="423020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Why use OOP?</a:t>
            </a:r>
          </a:p>
        </p:txBody>
      </p:sp>
      <p:sp>
        <p:nvSpPr>
          <p:cNvPr id="14" name="Content Placeholder 13"/>
          <p:cNvSpPr>
            <a:spLocks noGrp="1"/>
          </p:cNvSpPr>
          <p:nvPr>
            <p:ph idx="1"/>
          </p:nvPr>
        </p:nvSpPr>
        <p:spPr>
          <a:xfrm>
            <a:off x="1104900" y="1600200"/>
            <a:ext cx="9982200" cy="4572000"/>
          </a:xfrm>
        </p:spPr>
        <p:txBody>
          <a:bodyPr>
            <a:normAutofit/>
          </a:bodyPr>
          <a:lstStyle/>
          <a:p>
            <a:r>
              <a:rPr lang="en-US" dirty="0"/>
              <a:t>Object Oriented Programming (OOP) is one of the most widely used programming paradigm</a:t>
            </a:r>
          </a:p>
          <a:p>
            <a:r>
              <a:rPr lang="en-US" dirty="0"/>
              <a:t>Why is it extensively used?</a:t>
            </a:r>
            <a:endParaRPr lang="en-US" sz="1050" dirty="0"/>
          </a:p>
          <a:p>
            <a:pPr lvl="1"/>
            <a:r>
              <a:rPr lang="en-US" dirty="0"/>
              <a:t>Well suited for building trivial and complex applications</a:t>
            </a:r>
            <a:endParaRPr lang="en-US" sz="800" dirty="0"/>
          </a:p>
          <a:p>
            <a:pPr lvl="1"/>
            <a:r>
              <a:rPr lang="en-US" dirty="0"/>
              <a:t>Allows re-use of code thereby increasing productivity</a:t>
            </a:r>
            <a:endParaRPr lang="en-US" sz="800" dirty="0"/>
          </a:p>
          <a:p>
            <a:pPr lvl="1"/>
            <a:r>
              <a:rPr lang="en-US" dirty="0"/>
              <a:t>New features can be easily built into the existing code</a:t>
            </a:r>
            <a:endParaRPr lang="en-US" sz="800" dirty="0"/>
          </a:p>
          <a:p>
            <a:pPr lvl="1"/>
            <a:r>
              <a:rPr lang="en-US" dirty="0"/>
              <a:t>Reduced production cost and maintenance cost​</a:t>
            </a:r>
          </a:p>
          <a:p>
            <a:r>
              <a:rPr lang="en-US" dirty="0"/>
              <a:t>Common programming languages used for OOP include C++, Java, and C#</a:t>
            </a:r>
            <a:endParaRPr lang="en-US" sz="1050" dirty="0"/>
          </a:p>
          <a:p>
            <a:pPr lvl="0" fontAlgn="base"/>
            <a:endParaRPr lang="en-US" dirty="0"/>
          </a:p>
          <a:p>
            <a:pPr lvl="0" fontAlgn="base"/>
            <a:endParaRPr lang="en-US" dirty="0"/>
          </a:p>
        </p:txBody>
      </p:sp>
      <p:sp>
        <p:nvSpPr>
          <p:cNvPr id="2" name="Slide Number Placeholder 1">
            <a:extLst>
              <a:ext uri="{FF2B5EF4-FFF2-40B4-BE49-F238E27FC236}">
                <a16:creationId xmlns:a16="http://schemas.microsoft.com/office/drawing/2014/main" id="{2E592DEE-0F36-41B1-8B68-8D711D154FA1}"/>
              </a:ext>
            </a:extLst>
          </p:cNvPr>
          <p:cNvSpPr>
            <a:spLocks noGrp="1"/>
          </p:cNvSpPr>
          <p:nvPr>
            <p:ph type="sldNum" sz="quarter" idx="12"/>
          </p:nvPr>
        </p:nvSpPr>
        <p:spPr/>
        <p:txBody>
          <a:bodyPr/>
          <a:lstStyle/>
          <a:p>
            <a:fld id="{0FF54DE5-C571-48E8-A5BC-B369434E2F44}" type="slidenum">
              <a:rPr lang="en-US" smtClean="0"/>
              <a:t>3</a:t>
            </a:fld>
            <a:endParaRPr lang="en-US" dirty="0"/>
          </a:p>
        </p:txBody>
      </p:sp>
    </p:spTree>
    <p:extLst>
      <p:ext uri="{BB962C8B-B14F-4D97-AF65-F5344CB8AC3E}">
        <p14:creationId xmlns:p14="http://schemas.microsoft.com/office/powerpoint/2010/main" val="133529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C1A6-E207-4FB3-AFE9-5FC5F405FA1A}"/>
              </a:ext>
            </a:extLst>
          </p:cNvPr>
          <p:cNvSpPr>
            <a:spLocks noGrp="1"/>
          </p:cNvSpPr>
          <p:nvPr>
            <p:ph type="title"/>
          </p:nvPr>
        </p:nvSpPr>
        <p:spPr/>
        <p:txBody>
          <a:bodyPr/>
          <a:lstStyle/>
          <a:p>
            <a:r>
              <a:rPr lang="en-US" dirty="0"/>
              <a:t>Results of Inheritance</a:t>
            </a:r>
          </a:p>
        </p:txBody>
      </p:sp>
      <p:sp>
        <p:nvSpPr>
          <p:cNvPr id="3" name="Content Placeholder 2">
            <a:extLst>
              <a:ext uri="{FF2B5EF4-FFF2-40B4-BE49-F238E27FC236}">
                <a16:creationId xmlns:a16="http://schemas.microsoft.com/office/drawing/2014/main" id="{16D24FEF-CF30-4910-8315-BF09ECB9307C}"/>
              </a:ext>
            </a:extLst>
          </p:cNvPr>
          <p:cNvSpPr>
            <a:spLocks noGrp="1"/>
          </p:cNvSpPr>
          <p:nvPr>
            <p:ph idx="1"/>
          </p:nvPr>
        </p:nvSpPr>
        <p:spPr>
          <a:xfrm>
            <a:off x="1104900" y="1600200"/>
            <a:ext cx="9982200" cy="4572000"/>
          </a:xfrm>
        </p:spPr>
        <p:txBody>
          <a:bodyPr/>
          <a:lstStyle/>
          <a:p>
            <a:r>
              <a:rPr lang="en-US" dirty="0"/>
              <a:t>Public class A</a:t>
            </a:r>
          </a:p>
          <a:p>
            <a:r>
              <a:rPr lang="en-US" dirty="0"/>
              <a:t>Public class B inherit A</a:t>
            </a:r>
          </a:p>
          <a:p>
            <a:pPr marL="812165" marR="5080" lvl="1" indent="-342900">
              <a:lnSpc>
                <a:spcPct val="100000"/>
              </a:lnSpc>
              <a:spcBef>
                <a:spcPts val="95"/>
              </a:spcBef>
              <a:buSzPct val="93548"/>
              <a:tabLst>
                <a:tab pos="209550" algn="l"/>
              </a:tabLst>
            </a:pPr>
            <a:r>
              <a:rPr lang="en-US" dirty="0"/>
              <a:t>the sub class inherits (gains) all instance  variables and instance methods of the super  class, automatically</a:t>
            </a:r>
          </a:p>
          <a:p>
            <a:pPr marL="812165" marR="29209" lvl="1" indent="-342900">
              <a:lnSpc>
                <a:spcPct val="100000"/>
              </a:lnSpc>
              <a:spcBef>
                <a:spcPts val="350"/>
              </a:spcBef>
              <a:buSzPct val="93548"/>
              <a:tabLst>
                <a:tab pos="209550" algn="l"/>
              </a:tabLst>
            </a:pPr>
            <a:r>
              <a:rPr lang="en-US" dirty="0"/>
              <a:t>additional methods can be added to class B  (specialization)</a:t>
            </a:r>
          </a:p>
          <a:p>
            <a:pPr marL="812165" marR="453390" lvl="1" indent="-342900">
              <a:lnSpc>
                <a:spcPct val="100000"/>
              </a:lnSpc>
              <a:spcBef>
                <a:spcPts val="360"/>
              </a:spcBef>
              <a:buSzPct val="93548"/>
              <a:tabLst>
                <a:tab pos="209550" algn="l"/>
              </a:tabLst>
            </a:pPr>
            <a:r>
              <a:rPr lang="en-US" dirty="0"/>
              <a:t>the sub class can replace (redefine,  override) methods from the super class</a:t>
            </a:r>
          </a:p>
          <a:p>
            <a:pPr marL="812165" marR="453390" lvl="1" indent="-342900">
              <a:lnSpc>
                <a:spcPct val="100000"/>
              </a:lnSpc>
              <a:spcBef>
                <a:spcPts val="360"/>
              </a:spcBef>
              <a:buSzPct val="93548"/>
              <a:tabLst>
                <a:tab pos="209550" algn="l"/>
              </a:tabLst>
            </a:pPr>
            <a:endParaRPr lang="en-US" dirty="0"/>
          </a:p>
          <a:p>
            <a:endParaRPr lang="en-US" sz="1600" dirty="0"/>
          </a:p>
        </p:txBody>
      </p:sp>
      <p:sp>
        <p:nvSpPr>
          <p:cNvPr id="4" name="Slide Number Placeholder 3">
            <a:extLst>
              <a:ext uri="{FF2B5EF4-FFF2-40B4-BE49-F238E27FC236}">
                <a16:creationId xmlns:a16="http://schemas.microsoft.com/office/drawing/2014/main" id="{EF266CC9-E319-4B73-B956-9CDE7ADAC140}"/>
              </a:ext>
            </a:extLst>
          </p:cNvPr>
          <p:cNvSpPr>
            <a:spLocks noGrp="1"/>
          </p:cNvSpPr>
          <p:nvPr>
            <p:ph type="sldNum" sz="quarter" idx="12"/>
          </p:nvPr>
        </p:nvSpPr>
        <p:spPr/>
        <p:txBody>
          <a:bodyPr/>
          <a:lstStyle/>
          <a:p>
            <a:fld id="{0FF54DE5-C571-48E8-A5BC-B369434E2F44}" type="slidenum">
              <a:rPr lang="en-US" smtClean="0"/>
              <a:t>30</a:t>
            </a:fld>
            <a:endParaRPr lang="en-US" dirty="0"/>
          </a:p>
        </p:txBody>
      </p:sp>
      <p:pic>
        <p:nvPicPr>
          <p:cNvPr id="2050" name="Picture 2" descr="PHP Inheritance">
            <a:extLst>
              <a:ext uri="{FF2B5EF4-FFF2-40B4-BE49-F238E27FC236}">
                <a16:creationId xmlns:a16="http://schemas.microsoft.com/office/drawing/2014/main" id="{7630BF9F-9613-4151-83AF-5D31DF878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075" y="3689308"/>
            <a:ext cx="3218710" cy="257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6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C1A6-E207-4FB3-AFE9-5FC5F405FA1A}"/>
              </a:ext>
            </a:extLst>
          </p:cNvPr>
          <p:cNvSpPr>
            <a:spLocks noGrp="1"/>
          </p:cNvSpPr>
          <p:nvPr>
            <p:ph type="title"/>
          </p:nvPr>
        </p:nvSpPr>
        <p:spPr/>
        <p:txBody>
          <a:bodyPr/>
          <a:lstStyle/>
          <a:p>
            <a:r>
              <a:rPr lang="en-US" dirty="0"/>
              <a:t>UML Representation of Inheritance </a:t>
            </a:r>
          </a:p>
        </p:txBody>
      </p:sp>
      <p:sp>
        <p:nvSpPr>
          <p:cNvPr id="4" name="Slide Number Placeholder 3">
            <a:extLst>
              <a:ext uri="{FF2B5EF4-FFF2-40B4-BE49-F238E27FC236}">
                <a16:creationId xmlns:a16="http://schemas.microsoft.com/office/drawing/2014/main" id="{EF266CC9-E319-4B73-B956-9CDE7ADAC140}"/>
              </a:ext>
            </a:extLst>
          </p:cNvPr>
          <p:cNvSpPr>
            <a:spLocks noGrp="1"/>
          </p:cNvSpPr>
          <p:nvPr>
            <p:ph type="sldNum" sz="quarter" idx="12"/>
          </p:nvPr>
        </p:nvSpPr>
        <p:spPr/>
        <p:txBody>
          <a:bodyPr/>
          <a:lstStyle/>
          <a:p>
            <a:fld id="{0FF54DE5-C571-48E8-A5BC-B369434E2F44}" type="slidenum">
              <a:rPr lang="en-US" smtClean="0"/>
              <a:t>31</a:t>
            </a:fld>
            <a:endParaRPr lang="en-US" dirty="0"/>
          </a:p>
        </p:txBody>
      </p:sp>
      <p:pic>
        <p:nvPicPr>
          <p:cNvPr id="1026" name="Picture 2" descr="Kotlin Inheritance (With Examples)">
            <a:extLst>
              <a:ext uri="{FF2B5EF4-FFF2-40B4-BE49-F238E27FC236}">
                <a16:creationId xmlns:a16="http://schemas.microsoft.com/office/drawing/2014/main" id="{6BB96ECC-64FB-49FE-8E1E-A9D0FEA105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0299" y="1895475"/>
            <a:ext cx="56769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81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D5E1-5B7A-4775-A4B0-117EB560DFBE}"/>
              </a:ext>
            </a:extLst>
          </p:cNvPr>
          <p:cNvSpPr>
            <a:spLocks noGrp="1"/>
          </p:cNvSpPr>
          <p:nvPr>
            <p:ph type="title"/>
          </p:nvPr>
        </p:nvSpPr>
        <p:spPr/>
        <p:txBody>
          <a:bodyPr/>
          <a:lstStyle/>
          <a:p>
            <a:r>
              <a:rPr lang="en-US" dirty="0"/>
              <a:t>Overriding methods</a:t>
            </a:r>
          </a:p>
        </p:txBody>
      </p:sp>
      <p:sp>
        <p:nvSpPr>
          <p:cNvPr id="3" name="Content Placeholder 2">
            <a:extLst>
              <a:ext uri="{FF2B5EF4-FFF2-40B4-BE49-F238E27FC236}">
                <a16:creationId xmlns:a16="http://schemas.microsoft.com/office/drawing/2014/main" id="{C1BD79D0-6884-4550-9CAB-AB4C29EF97B8}"/>
              </a:ext>
            </a:extLst>
          </p:cNvPr>
          <p:cNvSpPr>
            <a:spLocks noGrp="1"/>
          </p:cNvSpPr>
          <p:nvPr>
            <p:ph idx="1"/>
          </p:nvPr>
        </p:nvSpPr>
        <p:spPr/>
        <p:txBody>
          <a:bodyPr/>
          <a:lstStyle/>
          <a:p>
            <a:r>
              <a:rPr lang="en-US" dirty="0"/>
              <a:t>Any method can be overridden by a descendant class</a:t>
            </a:r>
          </a:p>
          <a:p>
            <a:endParaRPr lang="en-US" dirty="0"/>
          </a:p>
          <a:p>
            <a:r>
              <a:rPr lang="en-US" dirty="0"/>
              <a:t>Same signature as method in parent class</a:t>
            </a:r>
          </a:p>
          <a:p>
            <a:endParaRPr lang="en-US" dirty="0"/>
          </a:p>
          <a:p>
            <a:r>
              <a:rPr lang="en-US" dirty="0"/>
              <a:t>May use the original method if simply want to add more behavior to existing </a:t>
            </a:r>
          </a:p>
        </p:txBody>
      </p:sp>
      <p:sp>
        <p:nvSpPr>
          <p:cNvPr id="4" name="Slide Number Placeholder 3">
            <a:extLst>
              <a:ext uri="{FF2B5EF4-FFF2-40B4-BE49-F238E27FC236}">
                <a16:creationId xmlns:a16="http://schemas.microsoft.com/office/drawing/2014/main" id="{D70A1D4A-06BD-4056-AE9B-997AE1534B4A}"/>
              </a:ext>
            </a:extLst>
          </p:cNvPr>
          <p:cNvSpPr>
            <a:spLocks noGrp="1"/>
          </p:cNvSpPr>
          <p:nvPr>
            <p:ph type="sldNum" sz="quarter" idx="12"/>
          </p:nvPr>
        </p:nvSpPr>
        <p:spPr/>
        <p:txBody>
          <a:bodyPr/>
          <a:lstStyle/>
          <a:p>
            <a:fld id="{0FF54DE5-C571-48E8-A5BC-B369434E2F44}" type="slidenum">
              <a:rPr lang="en-US" smtClean="0"/>
              <a:t>32</a:t>
            </a:fld>
            <a:endParaRPr lang="en-US" dirty="0"/>
          </a:p>
        </p:txBody>
      </p:sp>
    </p:spTree>
    <p:extLst>
      <p:ext uri="{BB962C8B-B14F-4D97-AF65-F5344CB8AC3E}">
        <p14:creationId xmlns:p14="http://schemas.microsoft.com/office/powerpoint/2010/main" val="55152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Polymorphism</a:t>
            </a:r>
          </a:p>
        </p:txBody>
      </p:sp>
      <p:sp>
        <p:nvSpPr>
          <p:cNvPr id="7" name="Subtitle 6"/>
          <p:cNvSpPr>
            <a:spLocks noGrp="1"/>
          </p:cNvSpPr>
          <p:nvPr>
            <p:ph type="subTitle" idx="1"/>
          </p:nvPr>
        </p:nvSpPr>
        <p:spPr/>
        <p:txBody>
          <a:bodyPr/>
          <a:lstStyle/>
          <a:p>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236308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D5E1-5B7A-4775-A4B0-117EB560DFBE}"/>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C1BD79D0-6884-4550-9CAB-AB4C29EF97B8}"/>
              </a:ext>
            </a:extLst>
          </p:cNvPr>
          <p:cNvSpPr>
            <a:spLocks noGrp="1"/>
          </p:cNvSpPr>
          <p:nvPr>
            <p:ph idx="1"/>
          </p:nvPr>
        </p:nvSpPr>
        <p:spPr/>
        <p:txBody>
          <a:bodyPr>
            <a:normAutofit/>
          </a:bodyPr>
          <a:lstStyle/>
          <a:p>
            <a:endParaRPr lang="en-US" dirty="0"/>
          </a:p>
          <a:p>
            <a:endParaRPr lang="en-US" dirty="0"/>
          </a:p>
          <a:p>
            <a:r>
              <a:rPr lang="en-US" dirty="0"/>
              <a:t>Polymorphism is one of the </a:t>
            </a:r>
            <a:r>
              <a:rPr lang="en-US" dirty="0">
                <a:hlinkClick r:id="rId2">
                  <a:extLst>
                    <a:ext uri="{A12FA001-AC4F-418D-AE19-62706E023703}">
                      <ahyp:hlinkClr xmlns:ahyp="http://schemas.microsoft.com/office/drawing/2018/hyperlinkcolor" val="tx"/>
                    </a:ext>
                  </a:extLst>
                </a:hlinkClick>
              </a:rPr>
              <a:t>core concepts of object-oriented programming (OOP)</a:t>
            </a:r>
            <a:r>
              <a:rPr lang="en-US" dirty="0"/>
              <a:t> and describes situations in which something occurs in several different forms. In computer science, it describes the concept that you can access objects of different types through the same interface. Each type can provide its own independent implementation of this interface.</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70A1D4A-06BD-4056-AE9B-997AE1534B4A}"/>
              </a:ext>
            </a:extLst>
          </p:cNvPr>
          <p:cNvSpPr>
            <a:spLocks noGrp="1"/>
          </p:cNvSpPr>
          <p:nvPr>
            <p:ph type="sldNum" sz="quarter" idx="12"/>
          </p:nvPr>
        </p:nvSpPr>
        <p:spPr/>
        <p:txBody>
          <a:bodyPr/>
          <a:lstStyle/>
          <a:p>
            <a:fld id="{0FF54DE5-C571-48E8-A5BC-B369434E2F44}" type="slidenum">
              <a:rPr lang="en-US" smtClean="0"/>
              <a:t>34</a:t>
            </a:fld>
            <a:endParaRPr lang="en-US" dirty="0"/>
          </a:p>
        </p:txBody>
      </p:sp>
    </p:spTree>
    <p:extLst>
      <p:ext uri="{BB962C8B-B14F-4D97-AF65-F5344CB8AC3E}">
        <p14:creationId xmlns:p14="http://schemas.microsoft.com/office/powerpoint/2010/main" val="15672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C868-8BC9-46F3-91CC-08E878292F45}"/>
              </a:ext>
            </a:extLst>
          </p:cNvPr>
          <p:cNvSpPr>
            <a:spLocks noGrp="1"/>
          </p:cNvSpPr>
          <p:nvPr>
            <p:ph type="title"/>
          </p:nvPr>
        </p:nvSpPr>
        <p:spPr/>
        <p:txBody>
          <a:bodyPr/>
          <a:lstStyle/>
          <a:p>
            <a:r>
              <a:rPr lang="en-US" dirty="0"/>
              <a:t>Types of polymorphism</a:t>
            </a:r>
          </a:p>
        </p:txBody>
      </p:sp>
      <p:sp>
        <p:nvSpPr>
          <p:cNvPr id="3" name="Content Placeholder 2">
            <a:extLst>
              <a:ext uri="{FF2B5EF4-FFF2-40B4-BE49-F238E27FC236}">
                <a16:creationId xmlns:a16="http://schemas.microsoft.com/office/drawing/2014/main" id="{21C5FDE6-6F73-41B5-8B76-A77BBB3A3642}"/>
              </a:ext>
            </a:extLst>
          </p:cNvPr>
          <p:cNvSpPr>
            <a:spLocks noGrp="1"/>
          </p:cNvSpPr>
          <p:nvPr>
            <p:ph idx="1"/>
          </p:nvPr>
        </p:nvSpPr>
        <p:spPr/>
        <p:txBody>
          <a:bodyPr/>
          <a:lstStyle/>
          <a:p>
            <a:endParaRPr lang="en-US" dirty="0"/>
          </a:p>
          <a:p>
            <a:endParaRPr lang="en-US" dirty="0"/>
          </a:p>
          <a:p>
            <a:r>
              <a:rPr lang="en-US" dirty="0"/>
              <a:t>There are 2 types of polymorphism:</a:t>
            </a:r>
          </a:p>
          <a:p>
            <a:pPr lvl="1"/>
            <a:endParaRPr lang="en-US" dirty="0"/>
          </a:p>
          <a:p>
            <a:pPr lvl="1"/>
            <a:r>
              <a:rPr lang="en-US" dirty="0"/>
              <a:t>static or compile-time</a:t>
            </a:r>
          </a:p>
          <a:p>
            <a:pPr lvl="1"/>
            <a:endParaRPr lang="en-US" dirty="0"/>
          </a:p>
          <a:p>
            <a:pPr lvl="1"/>
            <a:r>
              <a:rPr lang="en-US" dirty="0"/>
              <a:t>dynamic</a:t>
            </a:r>
          </a:p>
          <a:p>
            <a:endParaRPr lang="en-US" dirty="0"/>
          </a:p>
        </p:txBody>
      </p:sp>
      <p:sp>
        <p:nvSpPr>
          <p:cNvPr id="4" name="Slide Number Placeholder 3">
            <a:extLst>
              <a:ext uri="{FF2B5EF4-FFF2-40B4-BE49-F238E27FC236}">
                <a16:creationId xmlns:a16="http://schemas.microsoft.com/office/drawing/2014/main" id="{AC8961F6-3687-48EF-9F19-00FCE7E1B93F}"/>
              </a:ext>
            </a:extLst>
          </p:cNvPr>
          <p:cNvSpPr>
            <a:spLocks noGrp="1"/>
          </p:cNvSpPr>
          <p:nvPr>
            <p:ph type="sldNum" sz="quarter" idx="12"/>
          </p:nvPr>
        </p:nvSpPr>
        <p:spPr/>
        <p:txBody>
          <a:bodyPr/>
          <a:lstStyle/>
          <a:p>
            <a:fld id="{0FF54DE5-C571-48E8-A5BC-B369434E2F44}" type="slidenum">
              <a:rPr lang="en-US" smtClean="0"/>
              <a:t>35</a:t>
            </a:fld>
            <a:endParaRPr lang="en-US" dirty="0"/>
          </a:p>
        </p:txBody>
      </p:sp>
    </p:spTree>
    <p:extLst>
      <p:ext uri="{BB962C8B-B14F-4D97-AF65-F5344CB8AC3E}">
        <p14:creationId xmlns:p14="http://schemas.microsoft.com/office/powerpoint/2010/main" val="206276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D08F-B897-4731-AB64-630F3EA8509B}"/>
              </a:ext>
            </a:extLst>
          </p:cNvPr>
          <p:cNvSpPr>
            <a:spLocks noGrp="1"/>
          </p:cNvSpPr>
          <p:nvPr>
            <p:ph type="title"/>
          </p:nvPr>
        </p:nvSpPr>
        <p:spPr/>
        <p:txBody>
          <a:bodyPr/>
          <a:lstStyle/>
          <a:p>
            <a:r>
              <a:rPr lang="en-US" dirty="0"/>
              <a:t>Static Polymorphism</a:t>
            </a:r>
          </a:p>
        </p:txBody>
      </p:sp>
      <p:sp>
        <p:nvSpPr>
          <p:cNvPr id="3" name="Content Placeholder 2">
            <a:extLst>
              <a:ext uri="{FF2B5EF4-FFF2-40B4-BE49-F238E27FC236}">
                <a16:creationId xmlns:a16="http://schemas.microsoft.com/office/drawing/2014/main" id="{97ED781E-1ECB-49B5-A85C-F700F39AEB1A}"/>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Rectangle and Circle could implement or extend Shape </a:t>
            </a:r>
          </a:p>
          <a:p>
            <a:pPr marL="457200" lvl="1" indent="0">
              <a:buNone/>
            </a:pPr>
            <a:r>
              <a:rPr lang="en-US" dirty="0"/>
              <a:t>Rectangle </a:t>
            </a:r>
            <a:r>
              <a:rPr lang="en-US" dirty="0" err="1"/>
              <a:t>rect</a:t>
            </a:r>
            <a:r>
              <a:rPr lang="en-US" dirty="0"/>
              <a:t> = new Rectangle(); </a:t>
            </a:r>
          </a:p>
          <a:p>
            <a:pPr marL="457200" lvl="1" indent="0">
              <a:buNone/>
            </a:pPr>
            <a:r>
              <a:rPr lang="en-US" dirty="0"/>
              <a:t>Circle circle = new Circle(); </a:t>
            </a:r>
          </a:p>
          <a:p>
            <a:pPr marL="457200" lvl="1" indent="0">
              <a:buNone/>
            </a:pPr>
            <a:r>
              <a:rPr lang="en-US" dirty="0" err="1"/>
              <a:t>Rect.GetArea</a:t>
            </a:r>
            <a:r>
              <a:rPr lang="en-US" dirty="0"/>
              <a:t>()</a:t>
            </a:r>
          </a:p>
          <a:p>
            <a:pPr marL="457200" lvl="1" indent="0">
              <a:buNone/>
            </a:pPr>
            <a:r>
              <a:rPr lang="en-US" dirty="0" err="1"/>
              <a:t>Circle.GetArea</a:t>
            </a:r>
            <a:r>
              <a:rPr lang="en-US" dirty="0"/>
              <a:t>()</a:t>
            </a:r>
          </a:p>
          <a:p>
            <a:pPr marL="457200" lvl="1" indent="0">
              <a:buNone/>
            </a:pPr>
            <a:endParaRPr lang="en-US" dirty="0"/>
          </a:p>
        </p:txBody>
      </p:sp>
      <p:sp>
        <p:nvSpPr>
          <p:cNvPr id="4" name="Slide Number Placeholder 3">
            <a:extLst>
              <a:ext uri="{FF2B5EF4-FFF2-40B4-BE49-F238E27FC236}">
                <a16:creationId xmlns:a16="http://schemas.microsoft.com/office/drawing/2014/main" id="{F0E06E76-3337-46C7-8B24-E9CFC31BD5A7}"/>
              </a:ext>
            </a:extLst>
          </p:cNvPr>
          <p:cNvSpPr>
            <a:spLocks noGrp="1"/>
          </p:cNvSpPr>
          <p:nvPr>
            <p:ph type="sldNum" sz="quarter" idx="12"/>
          </p:nvPr>
        </p:nvSpPr>
        <p:spPr/>
        <p:txBody>
          <a:bodyPr/>
          <a:lstStyle/>
          <a:p>
            <a:fld id="{0FF54DE5-C571-48E8-A5BC-B369434E2F44}" type="slidenum">
              <a:rPr lang="en-US" smtClean="0"/>
              <a:t>36</a:t>
            </a:fld>
            <a:endParaRPr lang="en-US" dirty="0"/>
          </a:p>
        </p:txBody>
      </p:sp>
    </p:spTree>
    <p:extLst>
      <p:ext uri="{BB962C8B-B14F-4D97-AF65-F5344CB8AC3E}">
        <p14:creationId xmlns:p14="http://schemas.microsoft.com/office/powerpoint/2010/main" val="69936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F0CD-E5C5-418B-A300-FABFDEE7CA15}"/>
              </a:ext>
            </a:extLst>
          </p:cNvPr>
          <p:cNvSpPr>
            <a:spLocks noGrp="1"/>
          </p:cNvSpPr>
          <p:nvPr>
            <p:ph type="title"/>
          </p:nvPr>
        </p:nvSpPr>
        <p:spPr/>
        <p:txBody>
          <a:bodyPr/>
          <a:lstStyle/>
          <a:p>
            <a:r>
              <a:rPr lang="en-US" dirty="0"/>
              <a:t>Dynamic Polymorphism</a:t>
            </a:r>
          </a:p>
        </p:txBody>
      </p:sp>
      <p:sp>
        <p:nvSpPr>
          <p:cNvPr id="3" name="Content Placeholder 2">
            <a:extLst>
              <a:ext uri="{FF2B5EF4-FFF2-40B4-BE49-F238E27FC236}">
                <a16:creationId xmlns:a16="http://schemas.microsoft.com/office/drawing/2014/main" id="{42941509-1649-40CD-BAEC-EC212EFDFADB}"/>
              </a:ext>
            </a:extLst>
          </p:cNvPr>
          <p:cNvSpPr>
            <a:spLocks noGrp="1"/>
          </p:cNvSpPr>
          <p:nvPr>
            <p:ph idx="1"/>
          </p:nvPr>
        </p:nvSpPr>
        <p:spPr/>
        <p:txBody>
          <a:bodyPr/>
          <a:lstStyle/>
          <a:p>
            <a:pPr marL="0" indent="0">
              <a:buNone/>
            </a:pPr>
            <a:endParaRPr lang="en-US" dirty="0"/>
          </a:p>
          <a:p>
            <a:pPr marL="0" indent="0">
              <a:buNone/>
            </a:pPr>
            <a:r>
              <a:rPr lang="en-US" dirty="0"/>
              <a:t>// Rectangle and Circle could implement or extend Shape </a:t>
            </a:r>
          </a:p>
          <a:p>
            <a:pPr marL="457200" lvl="1" indent="0">
              <a:buNone/>
            </a:pPr>
            <a:r>
              <a:rPr lang="en-US" dirty="0"/>
              <a:t>Shape </a:t>
            </a:r>
            <a:r>
              <a:rPr lang="en-US" dirty="0" err="1"/>
              <a:t>rect</a:t>
            </a:r>
            <a:r>
              <a:rPr lang="en-US" dirty="0"/>
              <a:t> = new Rectangle(); </a:t>
            </a:r>
          </a:p>
          <a:p>
            <a:pPr marL="457200" lvl="1" indent="0">
              <a:buNone/>
            </a:pPr>
            <a:r>
              <a:rPr lang="en-US" dirty="0"/>
              <a:t>Shape circle = new Circle(); </a:t>
            </a:r>
          </a:p>
          <a:p>
            <a:pPr marL="457200" lvl="1" indent="0">
              <a:buNone/>
            </a:pPr>
            <a:r>
              <a:rPr lang="en-US" dirty="0"/>
              <a:t>void </a:t>
            </a:r>
            <a:r>
              <a:rPr lang="en-US" dirty="0" err="1"/>
              <a:t>printArea</a:t>
            </a:r>
            <a:r>
              <a:rPr lang="en-US" dirty="0"/>
              <a:t>(Shape shape) </a:t>
            </a:r>
          </a:p>
          <a:p>
            <a:pPr marL="457200" lvl="1" indent="0">
              <a:buNone/>
            </a:pPr>
            <a:r>
              <a:rPr lang="en-US" dirty="0"/>
              <a:t>{</a:t>
            </a:r>
          </a:p>
          <a:p>
            <a:pPr marL="457200" lvl="1" indent="0">
              <a:buNone/>
            </a:pPr>
            <a:r>
              <a:rPr lang="en-US" dirty="0"/>
              <a:t> </a:t>
            </a:r>
            <a:r>
              <a:rPr lang="en-US" dirty="0" err="1"/>
              <a:t>System.out.println</a:t>
            </a:r>
            <a:r>
              <a:rPr lang="en-US" dirty="0"/>
              <a:t>(</a:t>
            </a:r>
            <a:r>
              <a:rPr lang="en-US" dirty="0" err="1"/>
              <a:t>shape.getArea</a:t>
            </a:r>
            <a:r>
              <a:rPr lang="en-US" dirty="0"/>
              <a:t>()); </a:t>
            </a:r>
          </a:p>
          <a:p>
            <a:pPr marL="457200" lvl="1" indent="0">
              <a:buNone/>
            </a:pPr>
            <a:r>
              <a:rPr lang="en-US" dirty="0"/>
              <a:t>}</a:t>
            </a:r>
          </a:p>
        </p:txBody>
      </p:sp>
      <p:sp>
        <p:nvSpPr>
          <p:cNvPr id="4" name="Slide Number Placeholder 3">
            <a:extLst>
              <a:ext uri="{FF2B5EF4-FFF2-40B4-BE49-F238E27FC236}">
                <a16:creationId xmlns:a16="http://schemas.microsoft.com/office/drawing/2014/main" id="{6439133F-E779-45C3-9406-741D3C59C129}"/>
              </a:ext>
            </a:extLst>
          </p:cNvPr>
          <p:cNvSpPr>
            <a:spLocks noGrp="1"/>
          </p:cNvSpPr>
          <p:nvPr>
            <p:ph type="sldNum" sz="quarter" idx="12"/>
          </p:nvPr>
        </p:nvSpPr>
        <p:spPr/>
        <p:txBody>
          <a:bodyPr/>
          <a:lstStyle/>
          <a:p>
            <a:fld id="{0FF54DE5-C571-48E8-A5BC-B369434E2F44}" type="slidenum">
              <a:rPr lang="en-US" smtClean="0"/>
              <a:t>37</a:t>
            </a:fld>
            <a:endParaRPr lang="en-US" dirty="0"/>
          </a:p>
        </p:txBody>
      </p:sp>
    </p:spTree>
    <p:extLst>
      <p:ext uri="{BB962C8B-B14F-4D97-AF65-F5344CB8AC3E}">
        <p14:creationId xmlns:p14="http://schemas.microsoft.com/office/powerpoint/2010/main" val="379495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Abstraction</a:t>
            </a:r>
          </a:p>
        </p:txBody>
      </p:sp>
      <p:sp>
        <p:nvSpPr>
          <p:cNvPr id="7" name="Subtitle 6"/>
          <p:cNvSpPr>
            <a:spLocks noGrp="1"/>
          </p:cNvSpPr>
          <p:nvPr>
            <p:ph type="subTitle" idx="1"/>
          </p:nvPr>
        </p:nvSpPr>
        <p:spPr/>
        <p:txBody>
          <a:bodyPr/>
          <a:lstStyle/>
          <a:p>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337768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1" y="529991"/>
            <a:ext cx="2379980" cy="444352"/>
          </a:xfrm>
          <a:prstGeom prst="rect">
            <a:avLst/>
          </a:prstGeom>
        </p:spPr>
        <p:txBody>
          <a:bodyPr vert="horz" wrap="square" lIns="0" tIns="13335" rIns="0" bIns="0" rtlCol="0" anchor="b">
            <a:spAutoFit/>
          </a:bodyPr>
          <a:lstStyle/>
          <a:p>
            <a:pPr marL="12700">
              <a:lnSpc>
                <a:spcPct val="100000"/>
              </a:lnSpc>
              <a:spcBef>
                <a:spcPts val="105"/>
              </a:spcBef>
            </a:pPr>
            <a:r>
              <a:rPr dirty="0"/>
              <a:t>Abstraction</a:t>
            </a:r>
          </a:p>
        </p:txBody>
      </p:sp>
      <p:sp>
        <p:nvSpPr>
          <p:cNvPr id="3" name="object 3"/>
          <p:cNvSpPr txBox="1"/>
          <p:nvPr/>
        </p:nvSpPr>
        <p:spPr>
          <a:xfrm>
            <a:off x="1936191" y="1990771"/>
            <a:ext cx="7839075" cy="3311163"/>
          </a:xfrm>
          <a:prstGeom prst="rect">
            <a:avLst/>
          </a:prstGeom>
        </p:spPr>
        <p:txBody>
          <a:bodyPr vert="horz" wrap="square" lIns="0" tIns="63500" rIns="0" bIns="0" rtlCol="0">
            <a:spAutoFit/>
          </a:bodyPr>
          <a:lstStyle/>
          <a:p>
            <a:pPr marL="245745" marR="195580" indent="-233679">
              <a:lnSpc>
                <a:spcPts val="2240"/>
              </a:lnSpc>
              <a:spcBef>
                <a:spcPts val="500"/>
              </a:spcBef>
              <a:buClr>
                <a:srgbClr val="2E6225"/>
              </a:buClr>
              <a:buFont typeface="Arial"/>
              <a:buChar char="•"/>
              <a:tabLst>
                <a:tab pos="245745" algn="l"/>
                <a:tab pos="246379" algn="l"/>
              </a:tabLst>
            </a:pPr>
            <a:r>
              <a:rPr sz="2000" dirty="0"/>
              <a:t>Abstraction is a process by which concepts are derived from  the usage and classification of literal ("real" or "concrete")  concepts.</a:t>
            </a:r>
          </a:p>
          <a:p>
            <a:pPr marL="245745" marR="46990" indent="-233679">
              <a:lnSpc>
                <a:spcPct val="85000"/>
              </a:lnSpc>
              <a:spcBef>
                <a:spcPts val="1200"/>
              </a:spcBef>
              <a:buClr>
                <a:srgbClr val="2E6225"/>
              </a:buClr>
              <a:buFont typeface="Arial"/>
              <a:buChar char="•"/>
              <a:tabLst>
                <a:tab pos="245745" algn="l"/>
                <a:tab pos="246379" algn="l"/>
              </a:tabLst>
            </a:pPr>
            <a:r>
              <a:rPr sz="2000" dirty="0"/>
              <a:t>Abstractions may be formed by reducing the information  content of a concept or an observable phenomenon, typically  to retain only information which is relevant for a particular  purpose.</a:t>
            </a:r>
          </a:p>
          <a:p>
            <a:pPr marL="245745" marR="118745" indent="-233679">
              <a:lnSpc>
                <a:spcPct val="85000"/>
              </a:lnSpc>
              <a:spcBef>
                <a:spcPts val="1200"/>
              </a:spcBef>
              <a:buClr>
                <a:srgbClr val="2E6225"/>
              </a:buClr>
              <a:buFont typeface="Arial"/>
              <a:buChar char="•"/>
              <a:tabLst>
                <a:tab pos="245745" algn="l"/>
                <a:tab pos="246379" algn="l"/>
              </a:tabLst>
            </a:pPr>
            <a:r>
              <a:rPr sz="2000" dirty="0"/>
              <a:t>For example, abstracting a leather soccer ball to the more  general idea of a ball retains only the information on general  ball attributes and behavior, eliminating the other  characteristics of that particular ball.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F4-0A3F-4B01-B9A5-AACB359DE2D9}"/>
              </a:ext>
            </a:extLst>
          </p:cNvPr>
          <p:cNvSpPr>
            <a:spLocks noGrp="1"/>
          </p:cNvSpPr>
          <p:nvPr>
            <p:ph type="title"/>
          </p:nvPr>
        </p:nvSpPr>
        <p:spPr/>
        <p:txBody>
          <a:bodyPr/>
          <a:lstStyle/>
          <a:p>
            <a:r>
              <a:rPr lang="en-US" dirty="0"/>
              <a:t>Building Blocks of OOP: Objects &amp; Classes</a:t>
            </a:r>
          </a:p>
        </p:txBody>
      </p:sp>
      <p:sp>
        <p:nvSpPr>
          <p:cNvPr id="3" name="Content Placeholder 2">
            <a:extLst>
              <a:ext uri="{FF2B5EF4-FFF2-40B4-BE49-F238E27FC236}">
                <a16:creationId xmlns:a16="http://schemas.microsoft.com/office/drawing/2014/main" id="{EC251A0E-810B-4906-B0FB-2A94F9E0F430}"/>
              </a:ext>
            </a:extLst>
          </p:cNvPr>
          <p:cNvSpPr>
            <a:spLocks noGrp="1"/>
          </p:cNvSpPr>
          <p:nvPr>
            <p:ph idx="1"/>
          </p:nvPr>
        </p:nvSpPr>
        <p:spPr/>
        <p:txBody>
          <a:bodyPr/>
          <a:lstStyle/>
          <a:p>
            <a:r>
              <a:rPr lang="en-US" dirty="0"/>
              <a:t>Object: models a</a:t>
            </a:r>
            <a:endParaRPr lang="en-US" sz="1400" dirty="0"/>
          </a:p>
          <a:p>
            <a:pPr lvl="1"/>
            <a:r>
              <a:rPr lang="en-US" dirty="0"/>
              <a:t>Real world object (ex. computer, book, box)</a:t>
            </a:r>
            <a:endParaRPr lang="en-US" sz="800" dirty="0"/>
          </a:p>
          <a:p>
            <a:pPr lvl="1"/>
            <a:r>
              <a:rPr lang="en-US" dirty="0"/>
              <a:t>Concept (ex. meeting, interview)</a:t>
            </a:r>
            <a:endParaRPr lang="en-US" sz="800" dirty="0"/>
          </a:p>
          <a:p>
            <a:pPr lvl="1"/>
            <a:r>
              <a:rPr lang="en-US" dirty="0"/>
              <a:t>Process (ex. sorting a stack of papers or comparing two computers to measure their performance)​</a:t>
            </a:r>
          </a:p>
          <a:p>
            <a:r>
              <a:rPr lang="en-US" dirty="0"/>
              <a:t>Class: prototype or blueprint from which objects are created</a:t>
            </a:r>
            <a:endParaRPr lang="en-US" sz="1050" dirty="0"/>
          </a:p>
          <a:p>
            <a:endParaRPr lang="en-US" dirty="0"/>
          </a:p>
        </p:txBody>
      </p:sp>
      <p:sp>
        <p:nvSpPr>
          <p:cNvPr id="4" name="Slide Number Placeholder 3">
            <a:extLst>
              <a:ext uri="{FF2B5EF4-FFF2-40B4-BE49-F238E27FC236}">
                <a16:creationId xmlns:a16="http://schemas.microsoft.com/office/drawing/2014/main" id="{052D416D-F7B3-4D70-BAE2-343D73699BC1}"/>
              </a:ext>
            </a:extLst>
          </p:cNvPr>
          <p:cNvSpPr>
            <a:spLocks noGrp="1"/>
          </p:cNvSpPr>
          <p:nvPr>
            <p:ph type="sldNum" sz="quarter" idx="12"/>
          </p:nvPr>
        </p:nvSpPr>
        <p:spPr/>
        <p:txBody>
          <a:bodyPr/>
          <a:lstStyle/>
          <a:p>
            <a:fld id="{0FF54DE5-C571-48E8-A5BC-B369434E2F44}" type="slidenum">
              <a:rPr lang="en-US" smtClean="0"/>
              <a:t>4</a:t>
            </a:fld>
            <a:endParaRPr lang="en-US" dirty="0"/>
          </a:p>
        </p:txBody>
      </p:sp>
    </p:spTree>
    <p:extLst>
      <p:ext uri="{BB962C8B-B14F-4D97-AF65-F5344CB8AC3E}">
        <p14:creationId xmlns:p14="http://schemas.microsoft.com/office/powerpoint/2010/main" val="107159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1" y="392064"/>
            <a:ext cx="2379980" cy="720710"/>
          </a:xfrm>
          <a:prstGeom prst="rect">
            <a:avLst/>
          </a:prstGeom>
        </p:spPr>
        <p:txBody>
          <a:bodyPr vert="horz" wrap="square" lIns="0" tIns="12700" rIns="0" bIns="0" rtlCol="0" anchor="b">
            <a:spAutoFit/>
          </a:bodyPr>
          <a:lstStyle/>
          <a:p>
            <a:pPr marL="12700">
              <a:lnSpc>
                <a:spcPct val="100000"/>
              </a:lnSpc>
              <a:spcBef>
                <a:spcPts val="100"/>
              </a:spcBef>
            </a:pPr>
            <a:r>
              <a:rPr dirty="0"/>
              <a:t>Abstraction</a:t>
            </a:r>
          </a:p>
          <a:p>
            <a:pPr marL="12700">
              <a:lnSpc>
                <a:spcPct val="100000"/>
              </a:lnSpc>
              <a:spcBef>
                <a:spcPts val="10"/>
              </a:spcBef>
            </a:pPr>
            <a:r>
              <a:rPr sz="1800" spc="-5" dirty="0"/>
              <a:t>Example</a:t>
            </a:r>
            <a:endParaRPr sz="1800"/>
          </a:p>
        </p:txBody>
      </p:sp>
      <p:sp>
        <p:nvSpPr>
          <p:cNvPr id="3" name="object 3"/>
          <p:cNvSpPr/>
          <p:nvPr/>
        </p:nvSpPr>
        <p:spPr>
          <a:xfrm>
            <a:off x="8145780" y="4275614"/>
            <a:ext cx="1379220" cy="7374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538717" y="3527153"/>
            <a:ext cx="1059179" cy="668912"/>
          </a:xfrm>
          <a:prstGeom prst="rect">
            <a:avLst/>
          </a:prstGeom>
          <a:blipFill>
            <a:blip r:embed="rId3" cstate="print"/>
            <a:stretch>
              <a:fillRect/>
            </a:stretch>
          </a:blipFill>
        </p:spPr>
        <p:txBody>
          <a:bodyPr wrap="square" lIns="0" tIns="0" rIns="0" bIns="0" rtlCol="0"/>
          <a:lstStyle/>
          <a:p>
            <a:endParaRPr/>
          </a:p>
        </p:txBody>
      </p:sp>
      <p:grpSp>
        <p:nvGrpSpPr>
          <p:cNvPr id="5" name="object 5"/>
          <p:cNvGrpSpPr/>
          <p:nvPr/>
        </p:nvGrpSpPr>
        <p:grpSpPr>
          <a:xfrm>
            <a:off x="5295901" y="1886711"/>
            <a:ext cx="3455035" cy="3084830"/>
            <a:chOff x="3771900" y="1886711"/>
            <a:chExt cx="3455035" cy="3084830"/>
          </a:xfrm>
        </p:grpSpPr>
        <p:sp>
          <p:nvSpPr>
            <p:cNvPr id="6" name="object 6"/>
            <p:cNvSpPr/>
            <p:nvPr/>
          </p:nvSpPr>
          <p:spPr>
            <a:xfrm>
              <a:off x="5061203" y="4378318"/>
              <a:ext cx="1415796" cy="59310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771900" y="3124200"/>
              <a:ext cx="1409700" cy="140970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226543" y="2716654"/>
              <a:ext cx="818507" cy="66737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250433" y="2721101"/>
              <a:ext cx="770255" cy="619760"/>
            </a:xfrm>
            <a:custGeom>
              <a:avLst/>
              <a:gdLst/>
              <a:ahLst/>
              <a:cxnLst/>
              <a:rect l="l" t="t" r="r" b="b"/>
              <a:pathLst>
                <a:path w="770254" h="619760">
                  <a:moveTo>
                    <a:pt x="729991" y="32089"/>
                  </a:moveTo>
                  <a:lnTo>
                    <a:pt x="704711" y="35839"/>
                  </a:lnTo>
                  <a:lnTo>
                    <a:pt x="0" y="599439"/>
                  </a:lnTo>
                  <a:lnTo>
                    <a:pt x="16255" y="619760"/>
                  </a:lnTo>
                  <a:lnTo>
                    <a:pt x="720731" y="56131"/>
                  </a:lnTo>
                  <a:lnTo>
                    <a:pt x="729991" y="32089"/>
                  </a:lnTo>
                  <a:close/>
                </a:path>
                <a:path w="770254" h="619760">
                  <a:moveTo>
                    <a:pt x="767831" y="5969"/>
                  </a:moveTo>
                  <a:lnTo>
                    <a:pt x="742061" y="5969"/>
                  </a:lnTo>
                  <a:lnTo>
                    <a:pt x="758189" y="26162"/>
                  </a:lnTo>
                  <a:lnTo>
                    <a:pt x="720731" y="56131"/>
                  </a:lnTo>
                  <a:lnTo>
                    <a:pt x="703071" y="101981"/>
                  </a:lnTo>
                  <a:lnTo>
                    <a:pt x="706374" y="109474"/>
                  </a:lnTo>
                  <a:lnTo>
                    <a:pt x="713104" y="112013"/>
                  </a:lnTo>
                  <a:lnTo>
                    <a:pt x="719708" y="114681"/>
                  </a:lnTo>
                  <a:lnTo>
                    <a:pt x="727201" y="111378"/>
                  </a:lnTo>
                  <a:lnTo>
                    <a:pt x="729868" y="104648"/>
                  </a:lnTo>
                  <a:lnTo>
                    <a:pt x="767831" y="5969"/>
                  </a:lnTo>
                  <a:close/>
                </a:path>
                <a:path w="770254" h="619760">
                  <a:moveTo>
                    <a:pt x="746321" y="11302"/>
                  </a:moveTo>
                  <a:lnTo>
                    <a:pt x="737996" y="11302"/>
                  </a:lnTo>
                  <a:lnTo>
                    <a:pt x="751966" y="28828"/>
                  </a:lnTo>
                  <a:lnTo>
                    <a:pt x="729991" y="32089"/>
                  </a:lnTo>
                  <a:lnTo>
                    <a:pt x="720731" y="56131"/>
                  </a:lnTo>
                  <a:lnTo>
                    <a:pt x="758189" y="26162"/>
                  </a:lnTo>
                  <a:lnTo>
                    <a:pt x="746321" y="11302"/>
                  </a:lnTo>
                  <a:close/>
                </a:path>
                <a:path w="770254" h="619760">
                  <a:moveTo>
                    <a:pt x="770127" y="0"/>
                  </a:moveTo>
                  <a:lnTo>
                    <a:pt x="652144" y="17399"/>
                  </a:lnTo>
                  <a:lnTo>
                    <a:pt x="647191" y="24002"/>
                  </a:lnTo>
                  <a:lnTo>
                    <a:pt x="648207" y="31114"/>
                  </a:lnTo>
                  <a:lnTo>
                    <a:pt x="649351" y="38100"/>
                  </a:lnTo>
                  <a:lnTo>
                    <a:pt x="655954" y="43052"/>
                  </a:lnTo>
                  <a:lnTo>
                    <a:pt x="704711" y="35839"/>
                  </a:lnTo>
                  <a:lnTo>
                    <a:pt x="742061" y="5969"/>
                  </a:lnTo>
                  <a:lnTo>
                    <a:pt x="767831" y="5969"/>
                  </a:lnTo>
                  <a:lnTo>
                    <a:pt x="770127" y="0"/>
                  </a:lnTo>
                  <a:close/>
                </a:path>
                <a:path w="770254" h="619760">
                  <a:moveTo>
                    <a:pt x="742061" y="5969"/>
                  </a:moveTo>
                  <a:lnTo>
                    <a:pt x="704711" y="35839"/>
                  </a:lnTo>
                  <a:lnTo>
                    <a:pt x="729991" y="32089"/>
                  </a:lnTo>
                  <a:lnTo>
                    <a:pt x="737996" y="11302"/>
                  </a:lnTo>
                  <a:lnTo>
                    <a:pt x="746321" y="11302"/>
                  </a:lnTo>
                  <a:lnTo>
                    <a:pt x="742061" y="5969"/>
                  </a:lnTo>
                  <a:close/>
                </a:path>
                <a:path w="770254" h="619760">
                  <a:moveTo>
                    <a:pt x="737996" y="11302"/>
                  </a:moveTo>
                  <a:lnTo>
                    <a:pt x="729991" y="32089"/>
                  </a:lnTo>
                  <a:lnTo>
                    <a:pt x="751966" y="28828"/>
                  </a:lnTo>
                  <a:lnTo>
                    <a:pt x="737996" y="11302"/>
                  </a:lnTo>
                  <a:close/>
                </a:path>
              </a:pathLst>
            </a:custGeom>
            <a:solidFill>
              <a:srgbClr val="00366B"/>
            </a:solidFill>
          </p:spPr>
          <p:txBody>
            <a:bodyPr wrap="square" lIns="0" tIns="0" rIns="0" bIns="0" rtlCol="0"/>
            <a:lstStyle/>
            <a:p>
              <a:endParaRPr/>
            </a:p>
          </p:txBody>
        </p:sp>
        <p:sp>
          <p:nvSpPr>
            <p:cNvPr id="10" name="object 10"/>
            <p:cNvSpPr/>
            <p:nvPr/>
          </p:nvSpPr>
          <p:spPr>
            <a:xfrm>
              <a:off x="5769864" y="1886711"/>
              <a:ext cx="1456943" cy="842772"/>
            </a:xfrm>
            <a:prstGeom prst="rect">
              <a:avLst/>
            </a:prstGeom>
            <a:blipFill>
              <a:blip r:embed="rId7" cstate="print"/>
              <a:stretch>
                <a:fillRect/>
              </a:stretch>
            </a:blipFill>
          </p:spPr>
          <p:txBody>
            <a:bodyPr wrap="square" lIns="0" tIns="0" rIns="0" bIns="0" rtlCol="0"/>
            <a:lstStyle/>
            <a:p>
              <a:endParaRPr/>
            </a:p>
          </p:txBody>
        </p:sp>
      </p:grpSp>
      <p:sp>
        <p:nvSpPr>
          <p:cNvPr id="11" name="object 11"/>
          <p:cNvSpPr txBox="1"/>
          <p:nvPr/>
        </p:nvSpPr>
        <p:spPr>
          <a:xfrm>
            <a:off x="7771891" y="1775205"/>
            <a:ext cx="495934" cy="197490"/>
          </a:xfrm>
          <a:prstGeom prst="rect">
            <a:avLst/>
          </a:prstGeom>
        </p:spPr>
        <p:txBody>
          <a:bodyPr vert="horz" wrap="square" lIns="0" tIns="12700" rIns="0" bIns="0" rtlCol="0">
            <a:spAutoFit/>
          </a:bodyPr>
          <a:lstStyle/>
          <a:p>
            <a:pPr marL="12700">
              <a:spcBef>
                <a:spcPts val="100"/>
              </a:spcBef>
            </a:pPr>
            <a:r>
              <a:rPr sz="1200" spc="-65" dirty="0">
                <a:solidFill>
                  <a:srgbClr val="40528F"/>
                </a:solidFill>
                <a:latin typeface="Tahoma"/>
                <a:cs typeface="Tahoma"/>
              </a:rPr>
              <a:t>V</a:t>
            </a:r>
            <a:r>
              <a:rPr sz="1200" dirty="0">
                <a:solidFill>
                  <a:srgbClr val="40528F"/>
                </a:solidFill>
                <a:latin typeface="Tahoma"/>
                <a:cs typeface="Tahoma"/>
              </a:rPr>
              <a:t>e</a:t>
            </a:r>
            <a:r>
              <a:rPr sz="1200" spc="-5" dirty="0">
                <a:solidFill>
                  <a:srgbClr val="40528F"/>
                </a:solidFill>
                <a:latin typeface="Tahoma"/>
                <a:cs typeface="Tahoma"/>
              </a:rPr>
              <a:t>hicl</a:t>
            </a:r>
            <a:r>
              <a:rPr sz="1200" dirty="0">
                <a:solidFill>
                  <a:srgbClr val="40528F"/>
                </a:solidFill>
                <a:latin typeface="Tahoma"/>
                <a:cs typeface="Tahoma"/>
              </a:rPr>
              <a:t>e</a:t>
            </a:r>
            <a:endParaRPr sz="1200">
              <a:latin typeface="Tahoma"/>
              <a:cs typeface="Tahoma"/>
            </a:endParaRPr>
          </a:p>
        </p:txBody>
      </p:sp>
      <p:sp>
        <p:nvSpPr>
          <p:cNvPr id="12" name="object 12"/>
          <p:cNvSpPr txBox="1"/>
          <p:nvPr/>
        </p:nvSpPr>
        <p:spPr>
          <a:xfrm>
            <a:off x="5655056" y="4304538"/>
            <a:ext cx="657225" cy="197490"/>
          </a:xfrm>
          <a:prstGeom prst="rect">
            <a:avLst/>
          </a:prstGeom>
        </p:spPr>
        <p:txBody>
          <a:bodyPr vert="horz" wrap="square" lIns="0" tIns="12700" rIns="0" bIns="0" rtlCol="0">
            <a:spAutoFit/>
          </a:bodyPr>
          <a:lstStyle/>
          <a:p>
            <a:pPr marL="12700">
              <a:spcBef>
                <a:spcPts val="100"/>
              </a:spcBef>
            </a:pPr>
            <a:r>
              <a:rPr sz="1200" spc="-10" dirty="0">
                <a:solidFill>
                  <a:srgbClr val="40528F"/>
                </a:solidFill>
                <a:latin typeface="Tahoma"/>
                <a:cs typeface="Tahoma"/>
              </a:rPr>
              <a:t>Box</a:t>
            </a:r>
            <a:r>
              <a:rPr sz="1200" spc="-45" dirty="0">
                <a:solidFill>
                  <a:srgbClr val="40528F"/>
                </a:solidFill>
                <a:latin typeface="Tahoma"/>
                <a:cs typeface="Tahoma"/>
              </a:rPr>
              <a:t> </a:t>
            </a:r>
            <a:r>
              <a:rPr sz="1200" spc="-10" dirty="0">
                <a:solidFill>
                  <a:srgbClr val="40528F"/>
                </a:solidFill>
                <a:latin typeface="Tahoma"/>
                <a:cs typeface="Tahoma"/>
              </a:rPr>
              <a:t>truck</a:t>
            </a:r>
            <a:endParaRPr sz="1200">
              <a:latin typeface="Tahoma"/>
              <a:cs typeface="Tahoma"/>
            </a:endParaRPr>
          </a:p>
        </p:txBody>
      </p:sp>
      <p:sp>
        <p:nvSpPr>
          <p:cNvPr id="13" name="object 13"/>
          <p:cNvSpPr txBox="1"/>
          <p:nvPr/>
        </p:nvSpPr>
        <p:spPr>
          <a:xfrm>
            <a:off x="6988302" y="5017389"/>
            <a:ext cx="702310" cy="197490"/>
          </a:xfrm>
          <a:prstGeom prst="rect">
            <a:avLst/>
          </a:prstGeom>
        </p:spPr>
        <p:txBody>
          <a:bodyPr vert="horz" wrap="square" lIns="0" tIns="12700" rIns="0" bIns="0" rtlCol="0">
            <a:spAutoFit/>
          </a:bodyPr>
          <a:lstStyle/>
          <a:p>
            <a:pPr marL="12700">
              <a:spcBef>
                <a:spcPts val="100"/>
              </a:spcBef>
            </a:pPr>
            <a:r>
              <a:rPr sz="1200" spc="-5" dirty="0">
                <a:solidFill>
                  <a:srgbClr val="40528F"/>
                </a:solidFill>
                <a:latin typeface="Tahoma"/>
                <a:cs typeface="Tahoma"/>
              </a:rPr>
              <a:t>Sports</a:t>
            </a:r>
            <a:r>
              <a:rPr sz="1200" spc="-65" dirty="0">
                <a:solidFill>
                  <a:srgbClr val="40528F"/>
                </a:solidFill>
                <a:latin typeface="Tahoma"/>
                <a:cs typeface="Tahoma"/>
              </a:rPr>
              <a:t> </a:t>
            </a:r>
            <a:r>
              <a:rPr sz="1200" spc="-10" dirty="0">
                <a:solidFill>
                  <a:srgbClr val="40528F"/>
                </a:solidFill>
                <a:latin typeface="Tahoma"/>
                <a:cs typeface="Tahoma"/>
              </a:rPr>
              <a:t>car</a:t>
            </a:r>
            <a:endParaRPr sz="1200">
              <a:latin typeface="Tahoma"/>
              <a:cs typeface="Tahoma"/>
            </a:endParaRPr>
          </a:p>
        </p:txBody>
      </p:sp>
      <p:sp>
        <p:nvSpPr>
          <p:cNvPr id="14" name="object 14"/>
          <p:cNvSpPr txBox="1"/>
          <p:nvPr/>
        </p:nvSpPr>
        <p:spPr>
          <a:xfrm>
            <a:off x="8555482" y="5017389"/>
            <a:ext cx="691515" cy="197490"/>
          </a:xfrm>
          <a:prstGeom prst="rect">
            <a:avLst/>
          </a:prstGeom>
        </p:spPr>
        <p:txBody>
          <a:bodyPr vert="horz" wrap="square" lIns="0" tIns="12700" rIns="0" bIns="0" rtlCol="0">
            <a:spAutoFit/>
          </a:bodyPr>
          <a:lstStyle/>
          <a:p>
            <a:pPr marL="12700">
              <a:spcBef>
                <a:spcPts val="100"/>
              </a:spcBef>
            </a:pPr>
            <a:r>
              <a:rPr sz="1200" spc="-5" dirty="0">
                <a:solidFill>
                  <a:srgbClr val="40528F"/>
                </a:solidFill>
                <a:latin typeface="Tahoma"/>
                <a:cs typeface="Tahoma"/>
              </a:rPr>
              <a:t>Sedan</a:t>
            </a:r>
            <a:r>
              <a:rPr sz="1200" spc="-65" dirty="0">
                <a:solidFill>
                  <a:srgbClr val="40528F"/>
                </a:solidFill>
                <a:latin typeface="Tahoma"/>
                <a:cs typeface="Tahoma"/>
              </a:rPr>
              <a:t> </a:t>
            </a:r>
            <a:r>
              <a:rPr sz="1200" spc="-5" dirty="0">
                <a:solidFill>
                  <a:srgbClr val="40528F"/>
                </a:solidFill>
                <a:latin typeface="Tahoma"/>
                <a:cs typeface="Tahoma"/>
              </a:rPr>
              <a:t>car</a:t>
            </a:r>
            <a:endParaRPr sz="1200">
              <a:latin typeface="Tahoma"/>
              <a:cs typeface="Tahoma"/>
            </a:endParaRPr>
          </a:p>
        </p:txBody>
      </p:sp>
      <p:sp>
        <p:nvSpPr>
          <p:cNvPr id="15" name="object 15"/>
          <p:cNvSpPr txBox="1"/>
          <p:nvPr/>
        </p:nvSpPr>
        <p:spPr>
          <a:xfrm>
            <a:off x="9734804" y="4304538"/>
            <a:ext cx="844550" cy="197490"/>
          </a:xfrm>
          <a:prstGeom prst="rect">
            <a:avLst/>
          </a:prstGeom>
        </p:spPr>
        <p:txBody>
          <a:bodyPr vert="horz" wrap="square" lIns="0" tIns="12700" rIns="0" bIns="0" rtlCol="0">
            <a:spAutoFit/>
          </a:bodyPr>
          <a:lstStyle/>
          <a:p>
            <a:pPr marL="12700">
              <a:spcBef>
                <a:spcPts val="100"/>
              </a:spcBef>
            </a:pPr>
            <a:r>
              <a:rPr sz="1200" spc="-5" dirty="0">
                <a:solidFill>
                  <a:srgbClr val="40528F"/>
                </a:solidFill>
                <a:latin typeface="Tahoma"/>
                <a:cs typeface="Tahoma"/>
              </a:rPr>
              <a:t>Pickup</a:t>
            </a:r>
            <a:r>
              <a:rPr sz="1200" spc="-50" dirty="0">
                <a:solidFill>
                  <a:srgbClr val="40528F"/>
                </a:solidFill>
                <a:latin typeface="Tahoma"/>
                <a:cs typeface="Tahoma"/>
              </a:rPr>
              <a:t> </a:t>
            </a:r>
            <a:r>
              <a:rPr sz="1200" spc="-10" dirty="0">
                <a:solidFill>
                  <a:srgbClr val="40528F"/>
                </a:solidFill>
                <a:latin typeface="Tahoma"/>
                <a:cs typeface="Tahoma"/>
              </a:rPr>
              <a:t>truck</a:t>
            </a:r>
            <a:endParaRPr sz="1200">
              <a:latin typeface="Tahoma"/>
              <a:cs typeface="Tahoma"/>
            </a:endParaRPr>
          </a:p>
        </p:txBody>
      </p:sp>
      <p:sp>
        <p:nvSpPr>
          <p:cNvPr id="16" name="object 16"/>
          <p:cNvSpPr txBox="1"/>
          <p:nvPr/>
        </p:nvSpPr>
        <p:spPr>
          <a:xfrm>
            <a:off x="1932534" y="1545082"/>
            <a:ext cx="3548379" cy="848360"/>
          </a:xfrm>
          <a:prstGeom prst="rect">
            <a:avLst/>
          </a:prstGeom>
        </p:spPr>
        <p:txBody>
          <a:bodyPr vert="horz" wrap="square" lIns="0" tIns="23495" rIns="0" bIns="0" rtlCol="0">
            <a:spAutoFit/>
          </a:bodyPr>
          <a:lstStyle/>
          <a:p>
            <a:pPr marL="299085" marR="5080" indent="-287020">
              <a:lnSpc>
                <a:spcPct val="95100"/>
              </a:lnSpc>
              <a:spcBef>
                <a:spcPts val="185"/>
              </a:spcBef>
              <a:buFont typeface="Arial"/>
              <a:buChar char="•"/>
              <a:tabLst>
                <a:tab pos="299085" algn="l"/>
                <a:tab pos="299720" algn="l"/>
              </a:tabLst>
            </a:pPr>
            <a:r>
              <a:rPr sz="1400" spc="-5" dirty="0">
                <a:latin typeface="Tahoma"/>
                <a:cs typeface="Tahoma"/>
              </a:rPr>
              <a:t>Here </a:t>
            </a:r>
            <a:r>
              <a:rPr sz="1400" dirty="0">
                <a:latin typeface="Tahoma"/>
                <a:cs typeface="Tahoma"/>
              </a:rPr>
              <a:t>we </a:t>
            </a:r>
            <a:r>
              <a:rPr sz="1400" spc="-10" dirty="0">
                <a:latin typeface="Tahoma"/>
                <a:cs typeface="Tahoma"/>
              </a:rPr>
              <a:t>have </a:t>
            </a:r>
            <a:r>
              <a:rPr sz="1400" spc="-5" dirty="0">
                <a:latin typeface="Tahoma"/>
                <a:cs typeface="Tahoma"/>
              </a:rPr>
              <a:t>different types </a:t>
            </a:r>
            <a:r>
              <a:rPr sz="1400" dirty="0">
                <a:latin typeface="Tahoma"/>
                <a:cs typeface="Tahoma"/>
              </a:rPr>
              <a:t>of </a:t>
            </a:r>
            <a:r>
              <a:rPr sz="1400" spc="-5" dirty="0">
                <a:latin typeface="Tahoma"/>
                <a:cs typeface="Tahoma"/>
              </a:rPr>
              <a:t>truck  and </a:t>
            </a:r>
            <a:r>
              <a:rPr sz="1400" spc="-50" dirty="0">
                <a:latin typeface="Tahoma"/>
                <a:cs typeface="Tahoma"/>
              </a:rPr>
              <a:t>car. </a:t>
            </a:r>
            <a:r>
              <a:rPr sz="1400" spc="-5" dirty="0">
                <a:latin typeface="Tahoma"/>
                <a:cs typeface="Tahoma"/>
              </a:rPr>
              <a:t>They </a:t>
            </a:r>
            <a:r>
              <a:rPr sz="1400" spc="-10" dirty="0">
                <a:latin typeface="Tahoma"/>
                <a:cs typeface="Tahoma"/>
              </a:rPr>
              <a:t>have </a:t>
            </a:r>
            <a:r>
              <a:rPr sz="1400" spc="-5" dirty="0">
                <a:latin typeface="Tahoma"/>
                <a:cs typeface="Tahoma"/>
              </a:rPr>
              <a:t>different </a:t>
            </a:r>
            <a:r>
              <a:rPr sz="1400" spc="-30" dirty="0">
                <a:latin typeface="Tahoma"/>
                <a:cs typeface="Tahoma"/>
              </a:rPr>
              <a:t>color, </a:t>
            </a:r>
            <a:r>
              <a:rPr sz="1400" spc="-5" dirty="0">
                <a:latin typeface="Tahoma"/>
                <a:cs typeface="Tahoma"/>
              </a:rPr>
              <a:t>shape,  </a:t>
            </a:r>
            <a:r>
              <a:rPr sz="1400" dirty="0">
                <a:latin typeface="Tahoma"/>
                <a:cs typeface="Tahoma"/>
              </a:rPr>
              <a:t>engine </a:t>
            </a:r>
            <a:r>
              <a:rPr sz="1400" spc="-5" dirty="0">
                <a:latin typeface="Tahoma"/>
                <a:cs typeface="Tahoma"/>
              </a:rPr>
              <a:t>type and </a:t>
            </a:r>
            <a:r>
              <a:rPr sz="1400" dirty="0">
                <a:latin typeface="Tahoma"/>
                <a:cs typeface="Tahoma"/>
              </a:rPr>
              <a:t>purpose </a:t>
            </a:r>
            <a:r>
              <a:rPr sz="1400" spc="-5" dirty="0">
                <a:latin typeface="Tahoma"/>
                <a:cs typeface="Tahoma"/>
              </a:rPr>
              <a:t>etc. that makes  them</a:t>
            </a:r>
            <a:r>
              <a:rPr sz="1400" spc="-25" dirty="0">
                <a:latin typeface="Tahoma"/>
                <a:cs typeface="Tahoma"/>
              </a:rPr>
              <a:t> </a:t>
            </a:r>
            <a:r>
              <a:rPr sz="1400" spc="-5" dirty="0">
                <a:latin typeface="Tahoma"/>
                <a:cs typeface="Tahoma"/>
              </a:rPr>
              <a:t>distinct</a:t>
            </a:r>
            <a:r>
              <a:rPr sz="1400" spc="-5" dirty="0">
                <a:solidFill>
                  <a:srgbClr val="40528F"/>
                </a:solidFill>
                <a:latin typeface="Tahoma"/>
                <a:cs typeface="Tahoma"/>
              </a:rPr>
              <a:t>.</a:t>
            </a:r>
            <a:endParaRPr sz="1400" dirty="0">
              <a:latin typeface="Tahoma"/>
              <a:cs typeface="Tahoma"/>
            </a:endParaRPr>
          </a:p>
        </p:txBody>
      </p:sp>
      <p:sp>
        <p:nvSpPr>
          <p:cNvPr id="17" name="object 17"/>
          <p:cNvSpPr txBox="1"/>
          <p:nvPr/>
        </p:nvSpPr>
        <p:spPr>
          <a:xfrm>
            <a:off x="1932534" y="2558923"/>
            <a:ext cx="3447415" cy="1658620"/>
          </a:xfrm>
          <a:prstGeom prst="rect">
            <a:avLst/>
          </a:prstGeom>
        </p:spPr>
        <p:txBody>
          <a:bodyPr vert="horz" wrap="square" lIns="0" tIns="28575" rIns="0" bIns="0" rtlCol="0">
            <a:spAutoFit/>
          </a:bodyPr>
          <a:lstStyle/>
          <a:p>
            <a:pPr marL="299085" marR="5080" indent="-287020">
              <a:lnSpc>
                <a:spcPts val="1600"/>
              </a:lnSpc>
              <a:spcBef>
                <a:spcPts val="225"/>
              </a:spcBef>
              <a:buFont typeface="Arial"/>
              <a:buChar char="•"/>
              <a:tabLst>
                <a:tab pos="299085" algn="l"/>
                <a:tab pos="299720" algn="l"/>
              </a:tabLst>
            </a:pPr>
            <a:r>
              <a:rPr sz="1400" spc="5" dirty="0">
                <a:latin typeface="Tahoma"/>
                <a:cs typeface="Tahoma"/>
              </a:rPr>
              <a:t>But </a:t>
            </a:r>
            <a:r>
              <a:rPr sz="1400" spc="-5" dirty="0">
                <a:latin typeface="Tahoma"/>
                <a:cs typeface="Tahoma"/>
              </a:rPr>
              <a:t>they </a:t>
            </a:r>
            <a:r>
              <a:rPr sz="1400" spc="-10" dirty="0">
                <a:latin typeface="Tahoma"/>
                <a:cs typeface="Tahoma"/>
              </a:rPr>
              <a:t>have </a:t>
            </a:r>
            <a:r>
              <a:rPr sz="1400" spc="-5" dirty="0">
                <a:latin typeface="Tahoma"/>
                <a:cs typeface="Tahoma"/>
              </a:rPr>
              <a:t>some </a:t>
            </a:r>
            <a:r>
              <a:rPr sz="1400" dirty="0">
                <a:latin typeface="Tahoma"/>
                <a:cs typeface="Tahoma"/>
              </a:rPr>
              <a:t>common</a:t>
            </a:r>
            <a:r>
              <a:rPr sz="1400" spc="-105" dirty="0">
                <a:latin typeface="Tahoma"/>
                <a:cs typeface="Tahoma"/>
              </a:rPr>
              <a:t> </a:t>
            </a:r>
            <a:r>
              <a:rPr sz="1400" dirty="0">
                <a:latin typeface="Tahoma"/>
                <a:cs typeface="Tahoma"/>
              </a:rPr>
              <a:t>properties  </a:t>
            </a:r>
            <a:r>
              <a:rPr sz="1400" spc="-5" dirty="0">
                <a:latin typeface="Tahoma"/>
                <a:cs typeface="Tahoma"/>
              </a:rPr>
              <a:t>and behavior </a:t>
            </a:r>
            <a:r>
              <a:rPr sz="1400" dirty="0">
                <a:latin typeface="Tahoma"/>
                <a:cs typeface="Tahoma"/>
              </a:rPr>
              <a:t>among </a:t>
            </a:r>
            <a:r>
              <a:rPr sz="1400" spc="-5" dirty="0">
                <a:latin typeface="Tahoma"/>
                <a:cs typeface="Tahoma"/>
              </a:rPr>
              <a:t>them </a:t>
            </a:r>
            <a:r>
              <a:rPr sz="1400" dirty="0">
                <a:latin typeface="Tahoma"/>
                <a:cs typeface="Tahoma"/>
              </a:rPr>
              <a:t>i.e. </a:t>
            </a:r>
            <a:r>
              <a:rPr sz="1400" spc="-5" dirty="0">
                <a:latin typeface="Tahoma"/>
                <a:cs typeface="Tahoma"/>
              </a:rPr>
              <a:t>they all  </a:t>
            </a:r>
            <a:r>
              <a:rPr sz="1400" spc="-10" dirty="0">
                <a:latin typeface="Tahoma"/>
                <a:cs typeface="Tahoma"/>
              </a:rPr>
              <a:t>have </a:t>
            </a:r>
            <a:r>
              <a:rPr sz="1400" spc="-5" dirty="0">
                <a:latin typeface="Tahoma"/>
                <a:cs typeface="Tahoma"/>
              </a:rPr>
              <a:t>tires, </a:t>
            </a:r>
            <a:r>
              <a:rPr sz="1400" dirty="0">
                <a:latin typeface="Tahoma"/>
                <a:cs typeface="Tahoma"/>
              </a:rPr>
              <a:t>engine, </a:t>
            </a:r>
            <a:r>
              <a:rPr sz="1400" spc="-5" dirty="0">
                <a:latin typeface="Tahoma"/>
                <a:cs typeface="Tahoma"/>
              </a:rPr>
              <a:t>steering, </a:t>
            </a:r>
            <a:r>
              <a:rPr sz="1400" dirty="0">
                <a:latin typeface="Tahoma"/>
                <a:cs typeface="Tahoma"/>
              </a:rPr>
              <a:t>gear </a:t>
            </a:r>
            <a:r>
              <a:rPr sz="1400" spc="-5" dirty="0">
                <a:latin typeface="Tahoma"/>
                <a:cs typeface="Tahoma"/>
              </a:rPr>
              <a:t>etc.  They </a:t>
            </a:r>
            <a:r>
              <a:rPr sz="1400" spc="-10" dirty="0">
                <a:latin typeface="Tahoma"/>
                <a:cs typeface="Tahoma"/>
              </a:rPr>
              <a:t>are </a:t>
            </a:r>
            <a:r>
              <a:rPr sz="1400" spc="-5" dirty="0">
                <a:latin typeface="Tahoma"/>
                <a:cs typeface="Tahoma"/>
              </a:rPr>
              <a:t>used for the </a:t>
            </a:r>
            <a:r>
              <a:rPr sz="1400" spc="-10" dirty="0">
                <a:latin typeface="Tahoma"/>
                <a:cs typeface="Tahoma"/>
              </a:rPr>
              <a:t>travelling </a:t>
            </a:r>
            <a:r>
              <a:rPr sz="1400" spc="-5" dirty="0">
                <a:latin typeface="Tahoma"/>
                <a:cs typeface="Tahoma"/>
              </a:rPr>
              <a:t>and  can </a:t>
            </a:r>
            <a:r>
              <a:rPr sz="1400" dirty="0">
                <a:latin typeface="Tahoma"/>
                <a:cs typeface="Tahoma"/>
              </a:rPr>
              <a:t>be </a:t>
            </a:r>
            <a:r>
              <a:rPr sz="1400" spc="-5" dirty="0">
                <a:latin typeface="Tahoma"/>
                <a:cs typeface="Tahoma"/>
              </a:rPr>
              <a:t>operated </a:t>
            </a:r>
            <a:r>
              <a:rPr sz="1400" dirty="0">
                <a:latin typeface="Tahoma"/>
                <a:cs typeface="Tahoma"/>
              </a:rPr>
              <a:t>in a common</a:t>
            </a:r>
            <a:r>
              <a:rPr sz="1400" spc="-95" dirty="0">
                <a:latin typeface="Tahoma"/>
                <a:cs typeface="Tahoma"/>
              </a:rPr>
              <a:t> </a:t>
            </a:r>
            <a:r>
              <a:rPr sz="1400" spc="-40" dirty="0">
                <a:latin typeface="Tahoma"/>
                <a:cs typeface="Tahoma"/>
              </a:rPr>
              <a:t>way.</a:t>
            </a:r>
            <a:endParaRPr sz="1400" dirty="0">
              <a:latin typeface="Tahoma"/>
              <a:cs typeface="Tahoma"/>
            </a:endParaRPr>
          </a:p>
          <a:p>
            <a:pPr>
              <a:spcBef>
                <a:spcPts val="5"/>
              </a:spcBef>
              <a:buClr>
                <a:srgbClr val="40528F"/>
              </a:buClr>
              <a:buFont typeface="Arial"/>
              <a:buChar char="•"/>
            </a:pPr>
            <a:endParaRPr sz="1300" dirty="0">
              <a:latin typeface="Tahoma"/>
              <a:cs typeface="Tahoma"/>
            </a:endParaRPr>
          </a:p>
          <a:p>
            <a:pPr marL="299085" marR="255270" indent="-287020">
              <a:lnSpc>
                <a:spcPts val="1600"/>
              </a:lnSpc>
              <a:buFont typeface="Arial"/>
              <a:buChar char="•"/>
              <a:tabLst>
                <a:tab pos="299085" algn="l"/>
                <a:tab pos="299720" algn="l"/>
              </a:tabLst>
            </a:pPr>
            <a:r>
              <a:rPr sz="1400" spc="-5" dirty="0">
                <a:latin typeface="Tahoma"/>
                <a:cs typeface="Tahoma"/>
              </a:rPr>
              <a:t>What should </a:t>
            </a:r>
            <a:r>
              <a:rPr sz="1400" dirty="0">
                <a:latin typeface="Tahoma"/>
                <a:cs typeface="Tahoma"/>
              </a:rPr>
              <a:t>be </a:t>
            </a:r>
            <a:r>
              <a:rPr sz="1400" spc="-5" dirty="0">
                <a:latin typeface="Tahoma"/>
                <a:cs typeface="Tahoma"/>
              </a:rPr>
              <a:t>the abstract </a:t>
            </a:r>
            <a:r>
              <a:rPr sz="1400" dirty="0">
                <a:latin typeface="Tahoma"/>
                <a:cs typeface="Tahoma"/>
              </a:rPr>
              <a:t>concept  </a:t>
            </a:r>
            <a:r>
              <a:rPr sz="1400" spc="-5" dirty="0">
                <a:latin typeface="Tahoma"/>
                <a:cs typeface="Tahoma"/>
              </a:rPr>
              <a:t>for these</a:t>
            </a:r>
            <a:r>
              <a:rPr sz="1400" spc="-25" dirty="0">
                <a:latin typeface="Tahoma"/>
                <a:cs typeface="Tahoma"/>
              </a:rPr>
              <a:t> </a:t>
            </a:r>
            <a:r>
              <a:rPr sz="1400" dirty="0">
                <a:latin typeface="Tahoma"/>
                <a:cs typeface="Tahoma"/>
              </a:rPr>
              <a:t>entities?</a:t>
            </a:r>
          </a:p>
        </p:txBody>
      </p:sp>
      <p:sp>
        <p:nvSpPr>
          <p:cNvPr id="18" name="object 18"/>
          <p:cNvSpPr txBox="1"/>
          <p:nvPr/>
        </p:nvSpPr>
        <p:spPr>
          <a:xfrm>
            <a:off x="1932533" y="4383404"/>
            <a:ext cx="3526154" cy="1253490"/>
          </a:xfrm>
          <a:prstGeom prst="rect">
            <a:avLst/>
          </a:prstGeom>
        </p:spPr>
        <p:txBody>
          <a:bodyPr vert="horz" wrap="square" lIns="0" tIns="23495" rIns="0" bIns="0" rtlCol="0">
            <a:spAutoFit/>
          </a:bodyPr>
          <a:lstStyle/>
          <a:p>
            <a:pPr marL="299085" marR="5080" indent="-287020">
              <a:lnSpc>
                <a:spcPct val="95000"/>
              </a:lnSpc>
              <a:spcBef>
                <a:spcPts val="185"/>
              </a:spcBef>
              <a:buFont typeface="Arial"/>
              <a:buChar char="•"/>
              <a:tabLst>
                <a:tab pos="299085" algn="l"/>
                <a:tab pos="299720" algn="l"/>
              </a:tabLst>
            </a:pPr>
            <a:r>
              <a:rPr sz="1400" b="1" spc="-5" dirty="0">
                <a:latin typeface="Tahoma"/>
                <a:cs typeface="Tahoma"/>
              </a:rPr>
              <a:t>Vehicle </a:t>
            </a:r>
            <a:r>
              <a:rPr sz="1400" spc="-5" dirty="0">
                <a:latin typeface="Tahoma"/>
                <a:cs typeface="Tahoma"/>
              </a:rPr>
              <a:t>can </a:t>
            </a:r>
            <a:r>
              <a:rPr sz="1400" dirty="0">
                <a:latin typeface="Tahoma"/>
                <a:cs typeface="Tahoma"/>
              </a:rPr>
              <a:t>be </a:t>
            </a:r>
            <a:r>
              <a:rPr sz="1400" spc="-5" dirty="0">
                <a:latin typeface="Tahoma"/>
                <a:cs typeface="Tahoma"/>
              </a:rPr>
              <a:t>the general </a:t>
            </a:r>
            <a:r>
              <a:rPr sz="1400" dirty="0">
                <a:latin typeface="Tahoma"/>
                <a:cs typeface="Tahoma"/>
              </a:rPr>
              <a:t>idea of a </a:t>
            </a:r>
            <a:r>
              <a:rPr sz="1400" spc="-5" dirty="0">
                <a:latin typeface="Tahoma"/>
                <a:cs typeface="Tahoma"/>
              </a:rPr>
              <a:t>car  </a:t>
            </a:r>
            <a:r>
              <a:rPr sz="1400" dirty="0">
                <a:latin typeface="Tahoma"/>
                <a:cs typeface="Tahoma"/>
              </a:rPr>
              <a:t>or a </a:t>
            </a:r>
            <a:r>
              <a:rPr sz="1400" spc="-5" dirty="0">
                <a:latin typeface="Tahoma"/>
                <a:cs typeface="Tahoma"/>
              </a:rPr>
              <a:t>truck. </a:t>
            </a:r>
            <a:r>
              <a:rPr sz="1400" dirty="0">
                <a:latin typeface="Tahoma"/>
                <a:cs typeface="Tahoma"/>
              </a:rPr>
              <a:t>It </a:t>
            </a:r>
            <a:r>
              <a:rPr sz="1400" spc="-5" dirty="0">
                <a:latin typeface="Tahoma"/>
                <a:cs typeface="Tahoma"/>
              </a:rPr>
              <a:t>retains </a:t>
            </a:r>
            <a:r>
              <a:rPr sz="1400" dirty="0">
                <a:latin typeface="Tahoma"/>
                <a:cs typeface="Tahoma"/>
              </a:rPr>
              <a:t>only </a:t>
            </a:r>
            <a:r>
              <a:rPr sz="1400" spc="-5" dirty="0">
                <a:latin typeface="Tahoma"/>
                <a:cs typeface="Tahoma"/>
              </a:rPr>
              <a:t>the information  </a:t>
            </a:r>
            <a:r>
              <a:rPr sz="1400" dirty="0">
                <a:latin typeface="Tahoma"/>
                <a:cs typeface="Tahoma"/>
              </a:rPr>
              <a:t>on </a:t>
            </a:r>
            <a:r>
              <a:rPr sz="1400" spc="-5" dirty="0">
                <a:latin typeface="Tahoma"/>
                <a:cs typeface="Tahoma"/>
              </a:rPr>
              <a:t>general vehicle attributes and  </a:t>
            </a:r>
            <a:r>
              <a:rPr sz="1400" spc="-25" dirty="0">
                <a:latin typeface="Tahoma"/>
                <a:cs typeface="Tahoma"/>
              </a:rPr>
              <a:t>behavior, </a:t>
            </a:r>
            <a:r>
              <a:rPr sz="1400" spc="-5" dirty="0">
                <a:latin typeface="Tahoma"/>
                <a:cs typeface="Tahoma"/>
              </a:rPr>
              <a:t>eliminating the </a:t>
            </a:r>
            <a:r>
              <a:rPr sz="1400" dirty="0">
                <a:latin typeface="Tahoma"/>
                <a:cs typeface="Tahoma"/>
              </a:rPr>
              <a:t>other  </a:t>
            </a:r>
            <a:r>
              <a:rPr sz="1400" spc="-5" dirty="0">
                <a:latin typeface="Tahoma"/>
                <a:cs typeface="Tahoma"/>
              </a:rPr>
              <a:t>characteristics </a:t>
            </a:r>
            <a:r>
              <a:rPr sz="1400" dirty="0">
                <a:latin typeface="Tahoma"/>
                <a:cs typeface="Tahoma"/>
              </a:rPr>
              <a:t>of a particular </a:t>
            </a:r>
            <a:r>
              <a:rPr sz="1400" spc="-5" dirty="0">
                <a:latin typeface="Tahoma"/>
                <a:cs typeface="Tahoma"/>
              </a:rPr>
              <a:t>car </a:t>
            </a:r>
            <a:r>
              <a:rPr sz="1400" dirty="0">
                <a:latin typeface="Tahoma"/>
                <a:cs typeface="Tahoma"/>
              </a:rPr>
              <a:t>or a  </a:t>
            </a:r>
            <a:r>
              <a:rPr sz="1400" spc="-5" dirty="0">
                <a:latin typeface="Tahoma"/>
                <a:cs typeface="Tahoma"/>
              </a:rPr>
              <a:t>truck.</a:t>
            </a:r>
            <a:endParaRPr sz="1400" dirty="0">
              <a:latin typeface="Tahoma"/>
              <a:cs typeface="Tahoma"/>
            </a:endParaRPr>
          </a:p>
        </p:txBody>
      </p:sp>
      <p:grpSp>
        <p:nvGrpSpPr>
          <p:cNvPr id="19" name="object 19"/>
          <p:cNvGrpSpPr/>
          <p:nvPr/>
        </p:nvGrpSpPr>
        <p:grpSpPr>
          <a:xfrm>
            <a:off x="7412735" y="2592324"/>
            <a:ext cx="1972310" cy="1443355"/>
            <a:chOff x="5888735" y="2592323"/>
            <a:chExt cx="1972310" cy="1443355"/>
          </a:xfrm>
        </p:grpSpPr>
        <p:sp>
          <p:nvSpPr>
            <p:cNvPr id="20" name="object 20"/>
            <p:cNvSpPr/>
            <p:nvPr/>
          </p:nvSpPr>
          <p:spPr>
            <a:xfrm>
              <a:off x="6853427" y="2592323"/>
              <a:ext cx="1007364" cy="816863"/>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7011161" y="2730245"/>
              <a:ext cx="807085" cy="617220"/>
            </a:xfrm>
            <a:custGeom>
              <a:avLst/>
              <a:gdLst/>
              <a:ahLst/>
              <a:cxnLst/>
              <a:rect l="l" t="t" r="r" b="b"/>
              <a:pathLst>
                <a:path w="807084" h="617220">
                  <a:moveTo>
                    <a:pt x="40897" y="31009"/>
                  </a:moveTo>
                  <a:lnTo>
                    <a:pt x="50778" y="54766"/>
                  </a:lnTo>
                  <a:lnTo>
                    <a:pt x="791464" y="616712"/>
                  </a:lnTo>
                  <a:lnTo>
                    <a:pt x="807085" y="596011"/>
                  </a:lnTo>
                  <a:lnTo>
                    <a:pt x="66452" y="34135"/>
                  </a:lnTo>
                  <a:lnTo>
                    <a:pt x="40897" y="31009"/>
                  </a:lnTo>
                  <a:close/>
                </a:path>
                <a:path w="807084" h="617220">
                  <a:moveTo>
                    <a:pt x="0" y="0"/>
                  </a:moveTo>
                  <a:lnTo>
                    <a:pt x="43053" y="103504"/>
                  </a:lnTo>
                  <a:lnTo>
                    <a:pt x="45720" y="110236"/>
                  </a:lnTo>
                  <a:lnTo>
                    <a:pt x="53340" y="113283"/>
                  </a:lnTo>
                  <a:lnTo>
                    <a:pt x="59944" y="110616"/>
                  </a:lnTo>
                  <a:lnTo>
                    <a:pt x="66548" y="107823"/>
                  </a:lnTo>
                  <a:lnTo>
                    <a:pt x="69723" y="100202"/>
                  </a:lnTo>
                  <a:lnTo>
                    <a:pt x="66929" y="93599"/>
                  </a:lnTo>
                  <a:lnTo>
                    <a:pt x="50778" y="54766"/>
                  </a:lnTo>
                  <a:lnTo>
                    <a:pt x="12573" y="25780"/>
                  </a:lnTo>
                  <a:lnTo>
                    <a:pt x="28321" y="5206"/>
                  </a:lnTo>
                  <a:lnTo>
                    <a:pt x="43080" y="5206"/>
                  </a:lnTo>
                  <a:lnTo>
                    <a:pt x="0" y="0"/>
                  </a:lnTo>
                  <a:close/>
                </a:path>
                <a:path w="807084" h="617220">
                  <a:moveTo>
                    <a:pt x="28321" y="5206"/>
                  </a:moveTo>
                  <a:lnTo>
                    <a:pt x="12573" y="25780"/>
                  </a:lnTo>
                  <a:lnTo>
                    <a:pt x="50778" y="54766"/>
                  </a:lnTo>
                  <a:lnTo>
                    <a:pt x="40897" y="31009"/>
                  </a:lnTo>
                  <a:lnTo>
                    <a:pt x="18923" y="28320"/>
                  </a:lnTo>
                  <a:lnTo>
                    <a:pt x="32385" y="10540"/>
                  </a:lnTo>
                  <a:lnTo>
                    <a:pt x="35351" y="10540"/>
                  </a:lnTo>
                  <a:lnTo>
                    <a:pt x="28321" y="5206"/>
                  </a:lnTo>
                  <a:close/>
                </a:path>
                <a:path w="807084" h="617220">
                  <a:moveTo>
                    <a:pt x="43080" y="5206"/>
                  </a:moveTo>
                  <a:lnTo>
                    <a:pt x="28321" y="5206"/>
                  </a:lnTo>
                  <a:lnTo>
                    <a:pt x="66452" y="34135"/>
                  </a:lnTo>
                  <a:lnTo>
                    <a:pt x="115316" y="40131"/>
                  </a:lnTo>
                  <a:lnTo>
                    <a:pt x="121793" y="35051"/>
                  </a:lnTo>
                  <a:lnTo>
                    <a:pt x="122555" y="27939"/>
                  </a:lnTo>
                  <a:lnTo>
                    <a:pt x="123444" y="20827"/>
                  </a:lnTo>
                  <a:lnTo>
                    <a:pt x="118364" y="14350"/>
                  </a:lnTo>
                  <a:lnTo>
                    <a:pt x="43080" y="5206"/>
                  </a:lnTo>
                  <a:close/>
                </a:path>
                <a:path w="807084" h="617220">
                  <a:moveTo>
                    <a:pt x="35351" y="10540"/>
                  </a:moveTo>
                  <a:lnTo>
                    <a:pt x="32385" y="10540"/>
                  </a:lnTo>
                  <a:lnTo>
                    <a:pt x="40897" y="31009"/>
                  </a:lnTo>
                  <a:lnTo>
                    <a:pt x="66452" y="34135"/>
                  </a:lnTo>
                  <a:lnTo>
                    <a:pt x="35351" y="10540"/>
                  </a:lnTo>
                  <a:close/>
                </a:path>
                <a:path w="807084" h="617220">
                  <a:moveTo>
                    <a:pt x="32385" y="10540"/>
                  </a:moveTo>
                  <a:lnTo>
                    <a:pt x="18923" y="28320"/>
                  </a:lnTo>
                  <a:lnTo>
                    <a:pt x="40897" y="31009"/>
                  </a:lnTo>
                  <a:lnTo>
                    <a:pt x="32385" y="10540"/>
                  </a:lnTo>
                  <a:close/>
                </a:path>
              </a:pathLst>
            </a:custGeom>
            <a:solidFill>
              <a:srgbClr val="00366B"/>
            </a:solidFill>
          </p:spPr>
          <p:txBody>
            <a:bodyPr wrap="square" lIns="0" tIns="0" rIns="0" bIns="0" rtlCol="0"/>
            <a:lstStyle/>
            <a:p>
              <a:endParaRPr/>
            </a:p>
          </p:txBody>
        </p:sp>
        <p:sp>
          <p:nvSpPr>
            <p:cNvPr id="22" name="object 22"/>
            <p:cNvSpPr/>
            <p:nvPr/>
          </p:nvSpPr>
          <p:spPr>
            <a:xfrm>
              <a:off x="5888735" y="2735579"/>
              <a:ext cx="594360" cy="1298448"/>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5932169" y="2873501"/>
              <a:ext cx="416559" cy="1098550"/>
            </a:xfrm>
            <a:custGeom>
              <a:avLst/>
              <a:gdLst/>
              <a:ahLst/>
              <a:cxnLst/>
              <a:rect l="l" t="t" r="r" b="b"/>
              <a:pathLst>
                <a:path w="416560" h="1098550">
                  <a:moveTo>
                    <a:pt x="376253" y="48525"/>
                  </a:moveTo>
                  <a:lnTo>
                    <a:pt x="356714" y="65239"/>
                  </a:lnTo>
                  <a:lnTo>
                    <a:pt x="0" y="1089533"/>
                  </a:lnTo>
                  <a:lnTo>
                    <a:pt x="24383" y="1098042"/>
                  </a:lnTo>
                  <a:lnTo>
                    <a:pt x="381195" y="73818"/>
                  </a:lnTo>
                  <a:lnTo>
                    <a:pt x="376253" y="48525"/>
                  </a:lnTo>
                  <a:close/>
                </a:path>
                <a:path w="416560" h="1098550">
                  <a:moveTo>
                    <a:pt x="397078" y="19938"/>
                  </a:moveTo>
                  <a:lnTo>
                    <a:pt x="372490" y="19938"/>
                  </a:lnTo>
                  <a:lnTo>
                    <a:pt x="397001" y="28448"/>
                  </a:lnTo>
                  <a:lnTo>
                    <a:pt x="381195" y="73818"/>
                  </a:lnTo>
                  <a:lnTo>
                    <a:pt x="389254" y="115062"/>
                  </a:lnTo>
                  <a:lnTo>
                    <a:pt x="390651" y="122047"/>
                  </a:lnTo>
                  <a:lnTo>
                    <a:pt x="397509" y="126619"/>
                  </a:lnTo>
                  <a:lnTo>
                    <a:pt x="411479" y="123825"/>
                  </a:lnTo>
                  <a:lnTo>
                    <a:pt x="416051" y="117094"/>
                  </a:lnTo>
                  <a:lnTo>
                    <a:pt x="414654" y="110109"/>
                  </a:lnTo>
                  <a:lnTo>
                    <a:pt x="397078" y="19938"/>
                  </a:lnTo>
                  <a:close/>
                </a:path>
                <a:path w="416560" h="1098550">
                  <a:moveTo>
                    <a:pt x="393191" y="0"/>
                  </a:moveTo>
                  <a:lnTo>
                    <a:pt x="307975" y="72898"/>
                  </a:lnTo>
                  <a:lnTo>
                    <a:pt x="302513" y="77470"/>
                  </a:lnTo>
                  <a:lnTo>
                    <a:pt x="301878" y="85725"/>
                  </a:lnTo>
                  <a:lnTo>
                    <a:pt x="311150" y="96520"/>
                  </a:lnTo>
                  <a:lnTo>
                    <a:pt x="319404" y="97155"/>
                  </a:lnTo>
                  <a:lnTo>
                    <a:pt x="356714" y="65239"/>
                  </a:lnTo>
                  <a:lnTo>
                    <a:pt x="372490" y="19938"/>
                  </a:lnTo>
                  <a:lnTo>
                    <a:pt x="397078" y="19938"/>
                  </a:lnTo>
                  <a:lnTo>
                    <a:pt x="393191" y="0"/>
                  </a:lnTo>
                  <a:close/>
                </a:path>
                <a:path w="416560" h="1098550">
                  <a:moveTo>
                    <a:pt x="391880" y="26670"/>
                  </a:moveTo>
                  <a:lnTo>
                    <a:pt x="371982" y="26670"/>
                  </a:lnTo>
                  <a:lnTo>
                    <a:pt x="393191" y="34036"/>
                  </a:lnTo>
                  <a:lnTo>
                    <a:pt x="376253" y="48525"/>
                  </a:lnTo>
                  <a:lnTo>
                    <a:pt x="381195" y="73818"/>
                  </a:lnTo>
                  <a:lnTo>
                    <a:pt x="397001" y="28448"/>
                  </a:lnTo>
                  <a:lnTo>
                    <a:pt x="391880" y="26670"/>
                  </a:lnTo>
                  <a:close/>
                </a:path>
                <a:path w="416560" h="1098550">
                  <a:moveTo>
                    <a:pt x="372490" y="19938"/>
                  </a:moveTo>
                  <a:lnTo>
                    <a:pt x="356714" y="65239"/>
                  </a:lnTo>
                  <a:lnTo>
                    <a:pt x="376253" y="48525"/>
                  </a:lnTo>
                  <a:lnTo>
                    <a:pt x="371982" y="26670"/>
                  </a:lnTo>
                  <a:lnTo>
                    <a:pt x="391880" y="26670"/>
                  </a:lnTo>
                  <a:lnTo>
                    <a:pt x="372490" y="19938"/>
                  </a:lnTo>
                  <a:close/>
                </a:path>
                <a:path w="416560" h="1098550">
                  <a:moveTo>
                    <a:pt x="371982" y="26670"/>
                  </a:moveTo>
                  <a:lnTo>
                    <a:pt x="376253" y="48525"/>
                  </a:lnTo>
                  <a:lnTo>
                    <a:pt x="393191" y="34036"/>
                  </a:lnTo>
                  <a:lnTo>
                    <a:pt x="371982" y="26670"/>
                  </a:lnTo>
                  <a:close/>
                </a:path>
              </a:pathLst>
            </a:custGeom>
            <a:solidFill>
              <a:srgbClr val="00366B"/>
            </a:solidFill>
          </p:spPr>
          <p:txBody>
            <a:bodyPr wrap="square" lIns="0" tIns="0" rIns="0" bIns="0" rtlCol="0"/>
            <a:lstStyle/>
            <a:p>
              <a:endParaRPr/>
            </a:p>
          </p:txBody>
        </p:sp>
        <p:sp>
          <p:nvSpPr>
            <p:cNvPr id="24" name="object 24"/>
            <p:cNvSpPr/>
            <p:nvPr/>
          </p:nvSpPr>
          <p:spPr>
            <a:xfrm>
              <a:off x="6464807" y="2735579"/>
              <a:ext cx="676656" cy="1299972"/>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6607428" y="2873501"/>
              <a:ext cx="492125" cy="1099185"/>
            </a:xfrm>
            <a:custGeom>
              <a:avLst/>
              <a:gdLst/>
              <a:ahLst/>
              <a:cxnLst/>
              <a:rect l="l" t="t" r="r" b="b"/>
              <a:pathLst>
                <a:path w="492125" h="1099185">
                  <a:moveTo>
                    <a:pt x="35185" y="47281"/>
                  </a:moveTo>
                  <a:lnTo>
                    <a:pt x="31951" y="72821"/>
                  </a:lnTo>
                  <a:lnTo>
                    <a:pt x="467868" y="1098931"/>
                  </a:lnTo>
                  <a:lnTo>
                    <a:pt x="491617" y="1088771"/>
                  </a:lnTo>
                  <a:lnTo>
                    <a:pt x="55814" y="62644"/>
                  </a:lnTo>
                  <a:lnTo>
                    <a:pt x="35185" y="47281"/>
                  </a:lnTo>
                  <a:close/>
                </a:path>
                <a:path w="492125" h="1099185">
                  <a:moveTo>
                    <a:pt x="15113" y="0"/>
                  </a:moveTo>
                  <a:lnTo>
                    <a:pt x="889" y="111251"/>
                  </a:lnTo>
                  <a:lnTo>
                    <a:pt x="0" y="118363"/>
                  </a:lnTo>
                  <a:lnTo>
                    <a:pt x="5079" y="124840"/>
                  </a:lnTo>
                  <a:lnTo>
                    <a:pt x="19303" y="126619"/>
                  </a:lnTo>
                  <a:lnTo>
                    <a:pt x="25780" y="121538"/>
                  </a:lnTo>
                  <a:lnTo>
                    <a:pt x="31951" y="72821"/>
                  </a:lnTo>
                  <a:lnTo>
                    <a:pt x="13207" y="28701"/>
                  </a:lnTo>
                  <a:lnTo>
                    <a:pt x="37084" y="18542"/>
                  </a:lnTo>
                  <a:lnTo>
                    <a:pt x="39976" y="18542"/>
                  </a:lnTo>
                  <a:lnTo>
                    <a:pt x="15113" y="0"/>
                  </a:lnTo>
                  <a:close/>
                </a:path>
                <a:path w="492125" h="1099185">
                  <a:moveTo>
                    <a:pt x="39976" y="18542"/>
                  </a:moveTo>
                  <a:lnTo>
                    <a:pt x="37084" y="18542"/>
                  </a:lnTo>
                  <a:lnTo>
                    <a:pt x="55814" y="62644"/>
                  </a:lnTo>
                  <a:lnTo>
                    <a:pt x="89535" y="87757"/>
                  </a:lnTo>
                  <a:lnTo>
                    <a:pt x="95250" y="92075"/>
                  </a:lnTo>
                  <a:lnTo>
                    <a:pt x="103377" y="90932"/>
                  </a:lnTo>
                  <a:lnTo>
                    <a:pt x="107696" y="85217"/>
                  </a:lnTo>
                  <a:lnTo>
                    <a:pt x="111887" y="79375"/>
                  </a:lnTo>
                  <a:lnTo>
                    <a:pt x="110744" y="71374"/>
                  </a:lnTo>
                  <a:lnTo>
                    <a:pt x="39976" y="18542"/>
                  </a:lnTo>
                  <a:close/>
                </a:path>
                <a:path w="492125" h="1099185">
                  <a:moveTo>
                    <a:pt x="37084" y="18542"/>
                  </a:moveTo>
                  <a:lnTo>
                    <a:pt x="13207" y="28701"/>
                  </a:lnTo>
                  <a:lnTo>
                    <a:pt x="31951" y="72821"/>
                  </a:lnTo>
                  <a:lnTo>
                    <a:pt x="35185" y="47281"/>
                  </a:lnTo>
                  <a:lnTo>
                    <a:pt x="17399" y="34036"/>
                  </a:lnTo>
                  <a:lnTo>
                    <a:pt x="37973" y="25273"/>
                  </a:lnTo>
                  <a:lnTo>
                    <a:pt x="39942" y="25273"/>
                  </a:lnTo>
                  <a:lnTo>
                    <a:pt x="37084" y="18542"/>
                  </a:lnTo>
                  <a:close/>
                </a:path>
                <a:path w="492125" h="1099185">
                  <a:moveTo>
                    <a:pt x="39942" y="25273"/>
                  </a:moveTo>
                  <a:lnTo>
                    <a:pt x="37973" y="25273"/>
                  </a:lnTo>
                  <a:lnTo>
                    <a:pt x="35185" y="47281"/>
                  </a:lnTo>
                  <a:lnTo>
                    <a:pt x="55814" y="62644"/>
                  </a:lnTo>
                  <a:lnTo>
                    <a:pt x="39942" y="25273"/>
                  </a:lnTo>
                  <a:close/>
                </a:path>
                <a:path w="492125" h="1099185">
                  <a:moveTo>
                    <a:pt x="37973" y="25273"/>
                  </a:moveTo>
                  <a:lnTo>
                    <a:pt x="17399" y="34036"/>
                  </a:lnTo>
                  <a:lnTo>
                    <a:pt x="35185" y="47281"/>
                  </a:lnTo>
                  <a:lnTo>
                    <a:pt x="37973" y="25273"/>
                  </a:lnTo>
                  <a:close/>
                </a:path>
              </a:pathLst>
            </a:custGeom>
            <a:solidFill>
              <a:srgbClr val="00366B"/>
            </a:solid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1" y="392064"/>
            <a:ext cx="2379980" cy="720710"/>
          </a:xfrm>
          <a:prstGeom prst="rect">
            <a:avLst/>
          </a:prstGeom>
        </p:spPr>
        <p:txBody>
          <a:bodyPr vert="horz" wrap="square" lIns="0" tIns="12700" rIns="0" bIns="0" rtlCol="0" anchor="b">
            <a:spAutoFit/>
          </a:bodyPr>
          <a:lstStyle/>
          <a:p>
            <a:pPr marL="12700">
              <a:lnSpc>
                <a:spcPct val="100000"/>
              </a:lnSpc>
              <a:spcBef>
                <a:spcPts val="100"/>
              </a:spcBef>
            </a:pPr>
            <a:r>
              <a:rPr dirty="0"/>
              <a:t>Abstraction</a:t>
            </a:r>
          </a:p>
          <a:p>
            <a:pPr marL="12700">
              <a:lnSpc>
                <a:spcPct val="100000"/>
              </a:lnSpc>
              <a:spcBef>
                <a:spcPts val="10"/>
              </a:spcBef>
            </a:pPr>
            <a:r>
              <a:rPr sz="1800" spc="-5" dirty="0"/>
              <a:t>Example</a:t>
            </a:r>
            <a:endParaRPr sz="1800"/>
          </a:p>
        </p:txBody>
      </p:sp>
      <p:grpSp>
        <p:nvGrpSpPr>
          <p:cNvPr id="3" name="object 3"/>
          <p:cNvGrpSpPr/>
          <p:nvPr/>
        </p:nvGrpSpPr>
        <p:grpSpPr>
          <a:xfrm>
            <a:off x="5548059" y="3179065"/>
            <a:ext cx="5120005" cy="2764155"/>
            <a:chOff x="4024058" y="3179064"/>
            <a:chExt cx="5120005" cy="2764155"/>
          </a:xfrm>
        </p:grpSpPr>
        <p:sp>
          <p:nvSpPr>
            <p:cNvPr id="4" name="object 4"/>
            <p:cNvSpPr/>
            <p:nvPr/>
          </p:nvSpPr>
          <p:spPr>
            <a:xfrm>
              <a:off x="4024058" y="3292283"/>
              <a:ext cx="1670812" cy="90575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047236" y="3310255"/>
              <a:ext cx="1623060" cy="843915"/>
            </a:xfrm>
            <a:custGeom>
              <a:avLst/>
              <a:gdLst/>
              <a:ahLst/>
              <a:cxnLst/>
              <a:rect l="l" t="t" r="r" b="b"/>
              <a:pathLst>
                <a:path w="1623060" h="843914">
                  <a:moveTo>
                    <a:pt x="1551506" y="28661"/>
                  </a:moveTo>
                  <a:lnTo>
                    <a:pt x="0" y="820420"/>
                  </a:lnTo>
                  <a:lnTo>
                    <a:pt x="11684" y="843534"/>
                  </a:lnTo>
                  <a:lnTo>
                    <a:pt x="1563281" y="51791"/>
                  </a:lnTo>
                  <a:lnTo>
                    <a:pt x="1577177" y="30111"/>
                  </a:lnTo>
                  <a:lnTo>
                    <a:pt x="1551506" y="28661"/>
                  </a:lnTo>
                  <a:close/>
                </a:path>
                <a:path w="1623060" h="843914">
                  <a:moveTo>
                    <a:pt x="1622978" y="6858"/>
                  </a:moveTo>
                  <a:lnTo>
                    <a:pt x="1594230" y="6858"/>
                  </a:lnTo>
                  <a:lnTo>
                    <a:pt x="1606041" y="29972"/>
                  </a:lnTo>
                  <a:lnTo>
                    <a:pt x="1563281" y="51791"/>
                  </a:lnTo>
                  <a:lnTo>
                    <a:pt x="1540637" y="87122"/>
                  </a:lnTo>
                  <a:lnTo>
                    <a:pt x="1536700" y="93091"/>
                  </a:lnTo>
                  <a:lnTo>
                    <a:pt x="1538477" y="101092"/>
                  </a:lnTo>
                  <a:lnTo>
                    <a:pt x="1544447" y="105029"/>
                  </a:lnTo>
                  <a:lnTo>
                    <a:pt x="1550542" y="108839"/>
                  </a:lnTo>
                  <a:lnTo>
                    <a:pt x="1558543" y="107187"/>
                  </a:lnTo>
                  <a:lnTo>
                    <a:pt x="1562353" y="101092"/>
                  </a:lnTo>
                  <a:lnTo>
                    <a:pt x="1622978" y="6858"/>
                  </a:lnTo>
                  <a:close/>
                </a:path>
                <a:path w="1623060" h="843914">
                  <a:moveTo>
                    <a:pt x="1577177" y="30111"/>
                  </a:moveTo>
                  <a:lnTo>
                    <a:pt x="1563281" y="51791"/>
                  </a:lnTo>
                  <a:lnTo>
                    <a:pt x="1603304" y="31369"/>
                  </a:lnTo>
                  <a:lnTo>
                    <a:pt x="1599438" y="31369"/>
                  </a:lnTo>
                  <a:lnTo>
                    <a:pt x="1577177" y="30111"/>
                  </a:lnTo>
                  <a:close/>
                </a:path>
                <a:path w="1623060" h="843914">
                  <a:moveTo>
                    <a:pt x="1589151" y="11430"/>
                  </a:moveTo>
                  <a:lnTo>
                    <a:pt x="1577177" y="30111"/>
                  </a:lnTo>
                  <a:lnTo>
                    <a:pt x="1599438" y="31369"/>
                  </a:lnTo>
                  <a:lnTo>
                    <a:pt x="1589151" y="11430"/>
                  </a:lnTo>
                  <a:close/>
                </a:path>
                <a:path w="1623060" h="843914">
                  <a:moveTo>
                    <a:pt x="1596567" y="11430"/>
                  </a:moveTo>
                  <a:lnTo>
                    <a:pt x="1589151" y="11430"/>
                  </a:lnTo>
                  <a:lnTo>
                    <a:pt x="1599438" y="31369"/>
                  </a:lnTo>
                  <a:lnTo>
                    <a:pt x="1603304" y="31369"/>
                  </a:lnTo>
                  <a:lnTo>
                    <a:pt x="1606041" y="29972"/>
                  </a:lnTo>
                  <a:lnTo>
                    <a:pt x="1596567" y="11430"/>
                  </a:lnTo>
                  <a:close/>
                </a:path>
                <a:path w="1623060" h="843914">
                  <a:moveTo>
                    <a:pt x="1594230" y="6858"/>
                  </a:moveTo>
                  <a:lnTo>
                    <a:pt x="1551506" y="28661"/>
                  </a:lnTo>
                  <a:lnTo>
                    <a:pt x="1577177" y="30111"/>
                  </a:lnTo>
                  <a:lnTo>
                    <a:pt x="1589151" y="11430"/>
                  </a:lnTo>
                  <a:lnTo>
                    <a:pt x="1596567" y="11430"/>
                  </a:lnTo>
                  <a:lnTo>
                    <a:pt x="1594230" y="6858"/>
                  </a:lnTo>
                  <a:close/>
                </a:path>
                <a:path w="1623060" h="843914">
                  <a:moveTo>
                    <a:pt x="1503806" y="0"/>
                  </a:moveTo>
                  <a:lnTo>
                    <a:pt x="1497711" y="5461"/>
                  </a:lnTo>
                  <a:lnTo>
                    <a:pt x="1496949" y="19812"/>
                  </a:lnTo>
                  <a:lnTo>
                    <a:pt x="1502410" y="25908"/>
                  </a:lnTo>
                  <a:lnTo>
                    <a:pt x="1551506" y="28661"/>
                  </a:lnTo>
                  <a:lnTo>
                    <a:pt x="1594230" y="6858"/>
                  </a:lnTo>
                  <a:lnTo>
                    <a:pt x="1622978" y="6858"/>
                  </a:lnTo>
                  <a:lnTo>
                    <a:pt x="1503806" y="0"/>
                  </a:lnTo>
                  <a:close/>
                </a:path>
              </a:pathLst>
            </a:custGeom>
            <a:solidFill>
              <a:srgbClr val="00366B"/>
            </a:solidFill>
          </p:spPr>
          <p:txBody>
            <a:bodyPr wrap="square" lIns="0" tIns="0" rIns="0" bIns="0" rtlCol="0"/>
            <a:lstStyle/>
            <a:p>
              <a:endParaRPr/>
            </a:p>
          </p:txBody>
        </p:sp>
        <p:sp>
          <p:nvSpPr>
            <p:cNvPr id="6" name="object 6"/>
            <p:cNvSpPr/>
            <p:nvPr/>
          </p:nvSpPr>
          <p:spPr>
            <a:xfrm>
              <a:off x="5512308" y="3179064"/>
              <a:ext cx="2017776" cy="103784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670042" y="3304921"/>
              <a:ext cx="1817370" cy="849630"/>
            </a:xfrm>
            <a:custGeom>
              <a:avLst/>
              <a:gdLst/>
              <a:ahLst/>
              <a:cxnLst/>
              <a:rect l="l" t="t" r="r" b="b"/>
              <a:pathLst>
                <a:path w="1817370" h="849629">
                  <a:moveTo>
                    <a:pt x="72266" y="30763"/>
                  </a:moveTo>
                  <a:lnTo>
                    <a:pt x="46714" y="33336"/>
                  </a:lnTo>
                  <a:lnTo>
                    <a:pt x="61542" y="54292"/>
                  </a:lnTo>
                  <a:lnTo>
                    <a:pt x="1806575" y="849121"/>
                  </a:lnTo>
                  <a:lnTo>
                    <a:pt x="1817242" y="825499"/>
                  </a:lnTo>
                  <a:lnTo>
                    <a:pt x="72266" y="30763"/>
                  </a:lnTo>
                  <a:close/>
                </a:path>
                <a:path w="1817370" h="849629">
                  <a:moveTo>
                    <a:pt x="118745" y="0"/>
                  </a:moveTo>
                  <a:lnTo>
                    <a:pt x="0" y="12064"/>
                  </a:lnTo>
                  <a:lnTo>
                    <a:pt x="64643" y="103631"/>
                  </a:lnTo>
                  <a:lnTo>
                    <a:pt x="68834" y="109474"/>
                  </a:lnTo>
                  <a:lnTo>
                    <a:pt x="76962" y="110870"/>
                  </a:lnTo>
                  <a:lnTo>
                    <a:pt x="82804" y="106806"/>
                  </a:lnTo>
                  <a:lnTo>
                    <a:pt x="88646" y="102615"/>
                  </a:lnTo>
                  <a:lnTo>
                    <a:pt x="90043" y="94487"/>
                  </a:lnTo>
                  <a:lnTo>
                    <a:pt x="85852" y="88645"/>
                  </a:lnTo>
                  <a:lnTo>
                    <a:pt x="61542" y="54292"/>
                  </a:lnTo>
                  <a:lnTo>
                    <a:pt x="17907" y="34416"/>
                  </a:lnTo>
                  <a:lnTo>
                    <a:pt x="28702" y="10921"/>
                  </a:lnTo>
                  <a:lnTo>
                    <a:pt x="125605" y="10921"/>
                  </a:lnTo>
                  <a:lnTo>
                    <a:pt x="125095" y="5206"/>
                  </a:lnTo>
                  <a:lnTo>
                    <a:pt x="118745" y="0"/>
                  </a:lnTo>
                  <a:close/>
                </a:path>
                <a:path w="1817370" h="849629">
                  <a:moveTo>
                    <a:pt x="28702" y="10921"/>
                  </a:moveTo>
                  <a:lnTo>
                    <a:pt x="17907" y="34416"/>
                  </a:lnTo>
                  <a:lnTo>
                    <a:pt x="61542" y="54292"/>
                  </a:lnTo>
                  <a:lnTo>
                    <a:pt x="48287" y="35559"/>
                  </a:lnTo>
                  <a:lnTo>
                    <a:pt x="24637" y="35559"/>
                  </a:lnTo>
                  <a:lnTo>
                    <a:pt x="33909" y="15239"/>
                  </a:lnTo>
                  <a:lnTo>
                    <a:pt x="38182" y="15239"/>
                  </a:lnTo>
                  <a:lnTo>
                    <a:pt x="28702" y="10921"/>
                  </a:lnTo>
                  <a:close/>
                </a:path>
                <a:path w="1817370" h="849629">
                  <a:moveTo>
                    <a:pt x="33909" y="15239"/>
                  </a:moveTo>
                  <a:lnTo>
                    <a:pt x="24637" y="35559"/>
                  </a:lnTo>
                  <a:lnTo>
                    <a:pt x="46714" y="33336"/>
                  </a:lnTo>
                  <a:lnTo>
                    <a:pt x="33909" y="15239"/>
                  </a:lnTo>
                  <a:close/>
                </a:path>
                <a:path w="1817370" h="849629">
                  <a:moveTo>
                    <a:pt x="46714" y="33336"/>
                  </a:moveTo>
                  <a:lnTo>
                    <a:pt x="24637" y="35559"/>
                  </a:lnTo>
                  <a:lnTo>
                    <a:pt x="48287" y="35559"/>
                  </a:lnTo>
                  <a:lnTo>
                    <a:pt x="46714" y="33336"/>
                  </a:lnTo>
                  <a:close/>
                </a:path>
                <a:path w="1817370" h="849629">
                  <a:moveTo>
                    <a:pt x="38182" y="15239"/>
                  </a:moveTo>
                  <a:lnTo>
                    <a:pt x="33909" y="15239"/>
                  </a:lnTo>
                  <a:lnTo>
                    <a:pt x="46714" y="33336"/>
                  </a:lnTo>
                  <a:lnTo>
                    <a:pt x="72266" y="30763"/>
                  </a:lnTo>
                  <a:lnTo>
                    <a:pt x="38182" y="15239"/>
                  </a:lnTo>
                  <a:close/>
                </a:path>
                <a:path w="1817370" h="849629">
                  <a:moveTo>
                    <a:pt x="125605" y="10921"/>
                  </a:moveTo>
                  <a:lnTo>
                    <a:pt x="28702" y="10921"/>
                  </a:lnTo>
                  <a:lnTo>
                    <a:pt x="72266" y="30763"/>
                  </a:lnTo>
                  <a:lnTo>
                    <a:pt x="121285" y="25780"/>
                  </a:lnTo>
                  <a:lnTo>
                    <a:pt x="126492" y="19430"/>
                  </a:lnTo>
                  <a:lnTo>
                    <a:pt x="125730" y="12318"/>
                  </a:lnTo>
                  <a:lnTo>
                    <a:pt x="125605" y="10921"/>
                  </a:lnTo>
                  <a:close/>
                </a:path>
              </a:pathLst>
            </a:custGeom>
            <a:solidFill>
              <a:srgbClr val="00366B"/>
            </a:solidFill>
          </p:spPr>
          <p:txBody>
            <a:bodyPr wrap="square" lIns="0" tIns="0" rIns="0" bIns="0" rtlCol="0"/>
            <a:lstStyle/>
            <a:p>
              <a:endParaRPr/>
            </a:p>
          </p:txBody>
        </p:sp>
        <p:sp>
          <p:nvSpPr>
            <p:cNvPr id="8" name="object 8"/>
            <p:cNvSpPr/>
            <p:nvPr/>
          </p:nvSpPr>
          <p:spPr>
            <a:xfrm>
              <a:off x="7620752" y="5313447"/>
              <a:ext cx="1523247" cy="62936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640574" y="5333238"/>
              <a:ext cx="1428115" cy="535305"/>
            </a:xfrm>
            <a:custGeom>
              <a:avLst/>
              <a:gdLst/>
              <a:ahLst/>
              <a:cxnLst/>
              <a:rect l="l" t="t" r="r" b="b"/>
              <a:pathLst>
                <a:path w="1428115" h="535304">
                  <a:moveTo>
                    <a:pt x="1427987" y="0"/>
                  </a:moveTo>
                  <a:lnTo>
                    <a:pt x="0" y="0"/>
                  </a:lnTo>
                  <a:lnTo>
                    <a:pt x="0" y="534924"/>
                  </a:lnTo>
                  <a:lnTo>
                    <a:pt x="1427987" y="534924"/>
                  </a:lnTo>
                  <a:lnTo>
                    <a:pt x="1427987" y="0"/>
                  </a:lnTo>
                  <a:close/>
                </a:path>
              </a:pathLst>
            </a:custGeom>
            <a:solidFill>
              <a:srgbClr val="FFFFFF"/>
            </a:solidFill>
          </p:spPr>
          <p:txBody>
            <a:bodyPr wrap="square" lIns="0" tIns="0" rIns="0" bIns="0" rtlCol="0"/>
            <a:lstStyle/>
            <a:p>
              <a:endParaRPr/>
            </a:p>
          </p:txBody>
        </p:sp>
        <p:sp>
          <p:nvSpPr>
            <p:cNvPr id="10" name="object 10"/>
            <p:cNvSpPr/>
            <p:nvPr/>
          </p:nvSpPr>
          <p:spPr>
            <a:xfrm>
              <a:off x="7640574" y="5333238"/>
              <a:ext cx="1428115" cy="535305"/>
            </a:xfrm>
            <a:custGeom>
              <a:avLst/>
              <a:gdLst/>
              <a:ahLst/>
              <a:cxnLst/>
              <a:rect l="l" t="t" r="r" b="b"/>
              <a:pathLst>
                <a:path w="1428115" h="535304">
                  <a:moveTo>
                    <a:pt x="0" y="534924"/>
                  </a:moveTo>
                  <a:lnTo>
                    <a:pt x="1427987" y="534924"/>
                  </a:lnTo>
                  <a:lnTo>
                    <a:pt x="1427987" y="0"/>
                  </a:lnTo>
                  <a:lnTo>
                    <a:pt x="0" y="0"/>
                  </a:lnTo>
                  <a:lnTo>
                    <a:pt x="0" y="534924"/>
                  </a:lnTo>
                  <a:close/>
                </a:path>
              </a:pathLst>
            </a:custGeom>
            <a:ln w="25908">
              <a:solidFill>
                <a:srgbClr val="00366B"/>
              </a:solidFill>
            </a:ln>
          </p:spPr>
          <p:txBody>
            <a:bodyPr wrap="square" lIns="0" tIns="0" rIns="0" bIns="0" rtlCol="0"/>
            <a:lstStyle/>
            <a:p>
              <a:endParaRPr/>
            </a:p>
          </p:txBody>
        </p:sp>
        <p:sp>
          <p:nvSpPr>
            <p:cNvPr id="11" name="object 11"/>
            <p:cNvSpPr/>
            <p:nvPr/>
          </p:nvSpPr>
          <p:spPr>
            <a:xfrm>
              <a:off x="6627876" y="4538472"/>
              <a:ext cx="1011935" cy="86715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6670675" y="4676394"/>
              <a:ext cx="811530" cy="667385"/>
            </a:xfrm>
            <a:custGeom>
              <a:avLst/>
              <a:gdLst/>
              <a:ahLst/>
              <a:cxnLst/>
              <a:rect l="l" t="t" r="r" b="b"/>
              <a:pathLst>
                <a:path w="811529" h="667385">
                  <a:moveTo>
                    <a:pt x="771219" y="32563"/>
                  </a:moveTo>
                  <a:lnTo>
                    <a:pt x="745846" y="36595"/>
                  </a:lnTo>
                  <a:lnTo>
                    <a:pt x="0" y="647064"/>
                  </a:lnTo>
                  <a:lnTo>
                    <a:pt x="16509" y="667130"/>
                  </a:lnTo>
                  <a:lnTo>
                    <a:pt x="762211" y="56681"/>
                  </a:lnTo>
                  <a:lnTo>
                    <a:pt x="771219" y="32563"/>
                  </a:lnTo>
                  <a:close/>
                </a:path>
                <a:path w="811529" h="667385">
                  <a:moveTo>
                    <a:pt x="808696" y="6222"/>
                  </a:moveTo>
                  <a:lnTo>
                    <a:pt x="782954" y="6222"/>
                  </a:lnTo>
                  <a:lnTo>
                    <a:pt x="799338" y="26288"/>
                  </a:lnTo>
                  <a:lnTo>
                    <a:pt x="762211" y="56681"/>
                  </a:lnTo>
                  <a:lnTo>
                    <a:pt x="747522" y="96011"/>
                  </a:lnTo>
                  <a:lnTo>
                    <a:pt x="745108" y="102742"/>
                  </a:lnTo>
                  <a:lnTo>
                    <a:pt x="748410" y="110235"/>
                  </a:lnTo>
                  <a:lnTo>
                    <a:pt x="755142" y="112648"/>
                  </a:lnTo>
                  <a:lnTo>
                    <a:pt x="761873" y="115188"/>
                  </a:lnTo>
                  <a:lnTo>
                    <a:pt x="769366" y="111759"/>
                  </a:lnTo>
                  <a:lnTo>
                    <a:pt x="771778" y="105028"/>
                  </a:lnTo>
                  <a:lnTo>
                    <a:pt x="808696" y="6222"/>
                  </a:lnTo>
                  <a:close/>
                </a:path>
                <a:path w="811529" h="667385">
                  <a:moveTo>
                    <a:pt x="787413" y="11683"/>
                  </a:moveTo>
                  <a:lnTo>
                    <a:pt x="779018" y="11683"/>
                  </a:lnTo>
                  <a:lnTo>
                    <a:pt x="793115" y="29082"/>
                  </a:lnTo>
                  <a:lnTo>
                    <a:pt x="771219" y="32563"/>
                  </a:lnTo>
                  <a:lnTo>
                    <a:pt x="762211" y="56681"/>
                  </a:lnTo>
                  <a:lnTo>
                    <a:pt x="799338" y="26288"/>
                  </a:lnTo>
                  <a:lnTo>
                    <a:pt x="787413" y="11683"/>
                  </a:lnTo>
                  <a:close/>
                </a:path>
                <a:path w="811529" h="667385">
                  <a:moveTo>
                    <a:pt x="811022" y="0"/>
                  </a:moveTo>
                  <a:lnTo>
                    <a:pt x="693166" y="18795"/>
                  </a:lnTo>
                  <a:lnTo>
                    <a:pt x="688340" y="25399"/>
                  </a:lnTo>
                  <a:lnTo>
                    <a:pt x="690626" y="39496"/>
                  </a:lnTo>
                  <a:lnTo>
                    <a:pt x="697229" y="44322"/>
                  </a:lnTo>
                  <a:lnTo>
                    <a:pt x="745846" y="36595"/>
                  </a:lnTo>
                  <a:lnTo>
                    <a:pt x="782954" y="6222"/>
                  </a:lnTo>
                  <a:lnTo>
                    <a:pt x="808696" y="6222"/>
                  </a:lnTo>
                  <a:lnTo>
                    <a:pt x="811022" y="0"/>
                  </a:lnTo>
                  <a:close/>
                </a:path>
                <a:path w="811529" h="667385">
                  <a:moveTo>
                    <a:pt x="782954" y="6222"/>
                  </a:moveTo>
                  <a:lnTo>
                    <a:pt x="745846" y="36595"/>
                  </a:lnTo>
                  <a:lnTo>
                    <a:pt x="771219" y="32563"/>
                  </a:lnTo>
                  <a:lnTo>
                    <a:pt x="779018" y="11683"/>
                  </a:lnTo>
                  <a:lnTo>
                    <a:pt x="787413" y="11683"/>
                  </a:lnTo>
                  <a:lnTo>
                    <a:pt x="782954" y="6222"/>
                  </a:lnTo>
                  <a:close/>
                </a:path>
                <a:path w="811529" h="667385">
                  <a:moveTo>
                    <a:pt x="779018" y="11683"/>
                  </a:moveTo>
                  <a:lnTo>
                    <a:pt x="771219" y="32563"/>
                  </a:lnTo>
                  <a:lnTo>
                    <a:pt x="793115" y="29082"/>
                  </a:lnTo>
                  <a:lnTo>
                    <a:pt x="779018" y="11683"/>
                  </a:lnTo>
                  <a:close/>
                </a:path>
              </a:pathLst>
            </a:custGeom>
            <a:solidFill>
              <a:srgbClr val="00366B"/>
            </a:solidFill>
          </p:spPr>
          <p:txBody>
            <a:bodyPr wrap="square" lIns="0" tIns="0" rIns="0" bIns="0" rtlCol="0"/>
            <a:lstStyle/>
            <a:p>
              <a:endParaRPr/>
            </a:p>
          </p:txBody>
        </p:sp>
        <p:sp>
          <p:nvSpPr>
            <p:cNvPr id="13" name="object 13"/>
            <p:cNvSpPr/>
            <p:nvPr/>
          </p:nvSpPr>
          <p:spPr>
            <a:xfrm>
              <a:off x="7324344" y="4538472"/>
              <a:ext cx="1094231" cy="868679"/>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7482078" y="4676394"/>
              <a:ext cx="893444" cy="668655"/>
            </a:xfrm>
            <a:custGeom>
              <a:avLst/>
              <a:gdLst/>
              <a:ahLst/>
              <a:cxnLst/>
              <a:rect l="l" t="t" r="r" b="b"/>
              <a:pathLst>
                <a:path w="893445" h="668654">
                  <a:moveTo>
                    <a:pt x="41243" y="30638"/>
                  </a:moveTo>
                  <a:lnTo>
                    <a:pt x="51312" y="54252"/>
                  </a:lnTo>
                  <a:lnTo>
                    <a:pt x="877951" y="668527"/>
                  </a:lnTo>
                  <a:lnTo>
                    <a:pt x="893445" y="647699"/>
                  </a:lnTo>
                  <a:lnTo>
                    <a:pt x="66688" y="33458"/>
                  </a:lnTo>
                  <a:lnTo>
                    <a:pt x="41243" y="30638"/>
                  </a:lnTo>
                  <a:close/>
                </a:path>
                <a:path w="893445" h="668654">
                  <a:moveTo>
                    <a:pt x="0" y="0"/>
                  </a:moveTo>
                  <a:lnTo>
                    <a:pt x="44069" y="103123"/>
                  </a:lnTo>
                  <a:lnTo>
                    <a:pt x="46863" y="109727"/>
                  </a:lnTo>
                  <a:lnTo>
                    <a:pt x="54482" y="112775"/>
                  </a:lnTo>
                  <a:lnTo>
                    <a:pt x="67564" y="107187"/>
                  </a:lnTo>
                  <a:lnTo>
                    <a:pt x="70612" y="99567"/>
                  </a:lnTo>
                  <a:lnTo>
                    <a:pt x="67818" y="92963"/>
                  </a:lnTo>
                  <a:lnTo>
                    <a:pt x="51312" y="54252"/>
                  </a:lnTo>
                  <a:lnTo>
                    <a:pt x="12826" y="25653"/>
                  </a:lnTo>
                  <a:lnTo>
                    <a:pt x="28321" y="4952"/>
                  </a:lnTo>
                  <a:lnTo>
                    <a:pt x="44374" y="4952"/>
                  </a:lnTo>
                  <a:lnTo>
                    <a:pt x="0" y="0"/>
                  </a:lnTo>
                  <a:close/>
                </a:path>
                <a:path w="893445" h="668654">
                  <a:moveTo>
                    <a:pt x="28321" y="4952"/>
                  </a:moveTo>
                  <a:lnTo>
                    <a:pt x="12826" y="25653"/>
                  </a:lnTo>
                  <a:lnTo>
                    <a:pt x="51312" y="54252"/>
                  </a:lnTo>
                  <a:lnTo>
                    <a:pt x="41243" y="30638"/>
                  </a:lnTo>
                  <a:lnTo>
                    <a:pt x="19176" y="28193"/>
                  </a:lnTo>
                  <a:lnTo>
                    <a:pt x="32512" y="10159"/>
                  </a:lnTo>
                  <a:lnTo>
                    <a:pt x="35329" y="10159"/>
                  </a:lnTo>
                  <a:lnTo>
                    <a:pt x="28321" y="4952"/>
                  </a:lnTo>
                  <a:close/>
                </a:path>
                <a:path w="893445" h="668654">
                  <a:moveTo>
                    <a:pt x="44374" y="4952"/>
                  </a:moveTo>
                  <a:lnTo>
                    <a:pt x="28321" y="4952"/>
                  </a:lnTo>
                  <a:lnTo>
                    <a:pt x="66688" y="33458"/>
                  </a:lnTo>
                  <a:lnTo>
                    <a:pt x="108585" y="38099"/>
                  </a:lnTo>
                  <a:lnTo>
                    <a:pt x="115697" y="38988"/>
                  </a:lnTo>
                  <a:lnTo>
                    <a:pt x="122047" y="33781"/>
                  </a:lnTo>
                  <a:lnTo>
                    <a:pt x="122936" y="26669"/>
                  </a:lnTo>
                  <a:lnTo>
                    <a:pt x="123698" y="19557"/>
                  </a:lnTo>
                  <a:lnTo>
                    <a:pt x="118618" y="13207"/>
                  </a:lnTo>
                  <a:lnTo>
                    <a:pt x="44374" y="4952"/>
                  </a:lnTo>
                  <a:close/>
                </a:path>
                <a:path w="893445" h="668654">
                  <a:moveTo>
                    <a:pt x="35329" y="10159"/>
                  </a:moveTo>
                  <a:lnTo>
                    <a:pt x="32512" y="10159"/>
                  </a:lnTo>
                  <a:lnTo>
                    <a:pt x="41243" y="30638"/>
                  </a:lnTo>
                  <a:lnTo>
                    <a:pt x="66688" y="33458"/>
                  </a:lnTo>
                  <a:lnTo>
                    <a:pt x="35329" y="10159"/>
                  </a:lnTo>
                  <a:close/>
                </a:path>
                <a:path w="893445" h="668654">
                  <a:moveTo>
                    <a:pt x="32512" y="10159"/>
                  </a:moveTo>
                  <a:lnTo>
                    <a:pt x="19176" y="28193"/>
                  </a:lnTo>
                  <a:lnTo>
                    <a:pt x="41243" y="30638"/>
                  </a:lnTo>
                  <a:lnTo>
                    <a:pt x="32512" y="10159"/>
                  </a:lnTo>
                  <a:close/>
                </a:path>
              </a:pathLst>
            </a:custGeom>
            <a:solidFill>
              <a:srgbClr val="00366B"/>
            </a:solidFill>
          </p:spPr>
          <p:txBody>
            <a:bodyPr wrap="square" lIns="0" tIns="0" rIns="0" bIns="0" rtlCol="0"/>
            <a:lstStyle/>
            <a:p>
              <a:endParaRPr/>
            </a:p>
          </p:txBody>
        </p:sp>
      </p:grpSp>
      <p:sp>
        <p:nvSpPr>
          <p:cNvPr id="15" name="object 15"/>
          <p:cNvSpPr txBox="1"/>
          <p:nvPr/>
        </p:nvSpPr>
        <p:spPr>
          <a:xfrm>
            <a:off x="9164574" y="5366766"/>
            <a:ext cx="1428115" cy="197490"/>
          </a:xfrm>
          <a:prstGeom prst="rect">
            <a:avLst/>
          </a:prstGeom>
        </p:spPr>
        <p:txBody>
          <a:bodyPr vert="horz" wrap="square" lIns="0" tIns="12700" rIns="0" bIns="0" rtlCol="0">
            <a:spAutoFit/>
          </a:bodyPr>
          <a:lstStyle/>
          <a:p>
            <a:pPr marL="346710">
              <a:spcBef>
                <a:spcPts val="100"/>
              </a:spcBef>
            </a:pPr>
            <a:r>
              <a:rPr sz="1200" b="1" spc="-5" dirty="0">
                <a:solidFill>
                  <a:srgbClr val="40528F"/>
                </a:solidFill>
                <a:latin typeface="Tahoma"/>
                <a:cs typeface="Tahoma"/>
              </a:rPr>
              <a:t>Sedan</a:t>
            </a:r>
            <a:r>
              <a:rPr sz="1200" b="1" spc="-25" dirty="0">
                <a:solidFill>
                  <a:srgbClr val="40528F"/>
                </a:solidFill>
                <a:latin typeface="Tahoma"/>
                <a:cs typeface="Tahoma"/>
              </a:rPr>
              <a:t> </a:t>
            </a:r>
            <a:r>
              <a:rPr sz="1200" b="1" spc="-5" dirty="0">
                <a:solidFill>
                  <a:srgbClr val="40528F"/>
                </a:solidFill>
                <a:latin typeface="Tahoma"/>
                <a:cs typeface="Tahoma"/>
              </a:rPr>
              <a:t>car</a:t>
            </a:r>
            <a:endParaRPr sz="1200">
              <a:latin typeface="Tahoma"/>
              <a:cs typeface="Tahoma"/>
            </a:endParaRPr>
          </a:p>
        </p:txBody>
      </p:sp>
      <p:grpSp>
        <p:nvGrpSpPr>
          <p:cNvPr id="16" name="object 16"/>
          <p:cNvGrpSpPr/>
          <p:nvPr/>
        </p:nvGrpSpPr>
        <p:grpSpPr>
          <a:xfrm>
            <a:off x="7449312" y="5294376"/>
            <a:ext cx="3218815" cy="668020"/>
            <a:chOff x="5925311" y="5294376"/>
            <a:chExt cx="3218815" cy="668020"/>
          </a:xfrm>
        </p:grpSpPr>
        <p:sp>
          <p:nvSpPr>
            <p:cNvPr id="17" name="object 17"/>
            <p:cNvSpPr/>
            <p:nvPr/>
          </p:nvSpPr>
          <p:spPr>
            <a:xfrm>
              <a:off x="7613904" y="5562600"/>
              <a:ext cx="1530096" cy="132587"/>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7640573" y="5601462"/>
              <a:ext cx="1428750" cy="0"/>
            </a:xfrm>
            <a:custGeom>
              <a:avLst/>
              <a:gdLst/>
              <a:ahLst/>
              <a:cxnLst/>
              <a:rect l="l" t="t" r="r" b="b"/>
              <a:pathLst>
                <a:path w="1428750">
                  <a:moveTo>
                    <a:pt x="0" y="0"/>
                  </a:moveTo>
                  <a:lnTo>
                    <a:pt x="1428750" y="0"/>
                  </a:lnTo>
                </a:path>
              </a:pathLst>
            </a:custGeom>
            <a:ln w="25908">
              <a:solidFill>
                <a:srgbClr val="00366B"/>
              </a:solidFill>
            </a:ln>
          </p:spPr>
          <p:txBody>
            <a:bodyPr wrap="square" lIns="0" tIns="0" rIns="0" bIns="0" rtlCol="0"/>
            <a:lstStyle/>
            <a:p>
              <a:endParaRPr/>
            </a:p>
          </p:txBody>
        </p:sp>
        <p:sp>
          <p:nvSpPr>
            <p:cNvPr id="19" name="object 19"/>
            <p:cNvSpPr/>
            <p:nvPr/>
          </p:nvSpPr>
          <p:spPr>
            <a:xfrm>
              <a:off x="5925311" y="5294376"/>
              <a:ext cx="1562099" cy="667512"/>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5964173" y="5333238"/>
              <a:ext cx="1430020" cy="535305"/>
            </a:xfrm>
            <a:custGeom>
              <a:avLst/>
              <a:gdLst/>
              <a:ahLst/>
              <a:cxnLst/>
              <a:rect l="l" t="t" r="r" b="b"/>
              <a:pathLst>
                <a:path w="1430020" h="535304">
                  <a:moveTo>
                    <a:pt x="1429512" y="0"/>
                  </a:moveTo>
                  <a:lnTo>
                    <a:pt x="0" y="0"/>
                  </a:lnTo>
                  <a:lnTo>
                    <a:pt x="0" y="534924"/>
                  </a:lnTo>
                  <a:lnTo>
                    <a:pt x="1429512" y="534924"/>
                  </a:lnTo>
                  <a:lnTo>
                    <a:pt x="1429512" y="0"/>
                  </a:lnTo>
                  <a:close/>
                </a:path>
              </a:pathLst>
            </a:custGeom>
            <a:solidFill>
              <a:srgbClr val="FFFFFF"/>
            </a:solidFill>
          </p:spPr>
          <p:txBody>
            <a:bodyPr wrap="square" lIns="0" tIns="0" rIns="0" bIns="0" rtlCol="0"/>
            <a:lstStyle/>
            <a:p>
              <a:endParaRPr/>
            </a:p>
          </p:txBody>
        </p:sp>
        <p:sp>
          <p:nvSpPr>
            <p:cNvPr id="21" name="object 21"/>
            <p:cNvSpPr/>
            <p:nvPr/>
          </p:nvSpPr>
          <p:spPr>
            <a:xfrm>
              <a:off x="5964173" y="5333238"/>
              <a:ext cx="1430020" cy="535305"/>
            </a:xfrm>
            <a:custGeom>
              <a:avLst/>
              <a:gdLst/>
              <a:ahLst/>
              <a:cxnLst/>
              <a:rect l="l" t="t" r="r" b="b"/>
              <a:pathLst>
                <a:path w="1430020" h="535304">
                  <a:moveTo>
                    <a:pt x="0" y="534924"/>
                  </a:moveTo>
                  <a:lnTo>
                    <a:pt x="1429512" y="534924"/>
                  </a:lnTo>
                  <a:lnTo>
                    <a:pt x="1429512" y="0"/>
                  </a:lnTo>
                  <a:lnTo>
                    <a:pt x="0" y="0"/>
                  </a:lnTo>
                  <a:lnTo>
                    <a:pt x="0" y="534924"/>
                  </a:lnTo>
                  <a:close/>
                </a:path>
              </a:pathLst>
            </a:custGeom>
            <a:ln w="25908">
              <a:solidFill>
                <a:srgbClr val="00366B"/>
              </a:solidFill>
            </a:ln>
          </p:spPr>
          <p:txBody>
            <a:bodyPr wrap="square" lIns="0" tIns="0" rIns="0" bIns="0" rtlCol="0"/>
            <a:lstStyle/>
            <a:p>
              <a:endParaRPr/>
            </a:p>
          </p:txBody>
        </p:sp>
      </p:grpSp>
      <p:sp>
        <p:nvSpPr>
          <p:cNvPr id="22" name="object 22"/>
          <p:cNvSpPr txBox="1"/>
          <p:nvPr/>
        </p:nvSpPr>
        <p:spPr>
          <a:xfrm>
            <a:off x="7488173" y="5366766"/>
            <a:ext cx="1430020" cy="197490"/>
          </a:xfrm>
          <a:prstGeom prst="rect">
            <a:avLst/>
          </a:prstGeom>
        </p:spPr>
        <p:txBody>
          <a:bodyPr vert="horz" wrap="square" lIns="0" tIns="12700" rIns="0" bIns="0" rtlCol="0">
            <a:spAutoFit/>
          </a:bodyPr>
          <a:lstStyle/>
          <a:p>
            <a:pPr marL="321945">
              <a:spcBef>
                <a:spcPts val="100"/>
              </a:spcBef>
            </a:pPr>
            <a:r>
              <a:rPr sz="1200" b="1" spc="-5" dirty="0">
                <a:solidFill>
                  <a:srgbClr val="40528F"/>
                </a:solidFill>
                <a:latin typeface="Tahoma"/>
                <a:cs typeface="Tahoma"/>
              </a:rPr>
              <a:t>Sports</a:t>
            </a:r>
            <a:r>
              <a:rPr sz="1200" b="1" spc="-20" dirty="0">
                <a:solidFill>
                  <a:srgbClr val="40528F"/>
                </a:solidFill>
                <a:latin typeface="Tahoma"/>
                <a:cs typeface="Tahoma"/>
              </a:rPr>
              <a:t> </a:t>
            </a:r>
            <a:r>
              <a:rPr sz="1200" b="1" spc="-5" dirty="0">
                <a:solidFill>
                  <a:srgbClr val="40528F"/>
                </a:solidFill>
                <a:latin typeface="Tahoma"/>
                <a:cs typeface="Tahoma"/>
              </a:rPr>
              <a:t>car</a:t>
            </a:r>
            <a:endParaRPr sz="1200">
              <a:latin typeface="Tahoma"/>
              <a:cs typeface="Tahoma"/>
            </a:endParaRPr>
          </a:p>
        </p:txBody>
      </p:sp>
      <p:grpSp>
        <p:nvGrpSpPr>
          <p:cNvPr id="23" name="object 23"/>
          <p:cNvGrpSpPr/>
          <p:nvPr/>
        </p:nvGrpSpPr>
        <p:grpSpPr>
          <a:xfrm>
            <a:off x="7461503" y="4104132"/>
            <a:ext cx="2353310" cy="1591310"/>
            <a:chOff x="5937503" y="4104132"/>
            <a:chExt cx="2353310" cy="1591310"/>
          </a:xfrm>
        </p:grpSpPr>
        <p:sp>
          <p:nvSpPr>
            <p:cNvPr id="24" name="object 24"/>
            <p:cNvSpPr/>
            <p:nvPr/>
          </p:nvSpPr>
          <p:spPr>
            <a:xfrm>
              <a:off x="5937503" y="5562600"/>
              <a:ext cx="1548383" cy="132587"/>
            </a:xfrm>
            <a:prstGeom prst="rect">
              <a:avLst/>
            </a:prstGeom>
            <a:blipFill>
              <a:blip r:embed="rId9" cstate="print"/>
              <a:stretch>
                <a:fillRect/>
              </a:stretch>
            </a:blipFill>
          </p:spPr>
          <p:txBody>
            <a:bodyPr wrap="square" lIns="0" tIns="0" rIns="0" bIns="0" rtlCol="0"/>
            <a:lstStyle/>
            <a:p>
              <a:endParaRPr/>
            </a:p>
          </p:txBody>
        </p:sp>
        <p:sp>
          <p:nvSpPr>
            <p:cNvPr id="25" name="object 25"/>
            <p:cNvSpPr/>
            <p:nvPr/>
          </p:nvSpPr>
          <p:spPr>
            <a:xfrm>
              <a:off x="5964173" y="5601462"/>
              <a:ext cx="1428750" cy="0"/>
            </a:xfrm>
            <a:custGeom>
              <a:avLst/>
              <a:gdLst/>
              <a:ahLst/>
              <a:cxnLst/>
              <a:rect l="l" t="t" r="r" b="b"/>
              <a:pathLst>
                <a:path w="1428750">
                  <a:moveTo>
                    <a:pt x="0" y="0"/>
                  </a:moveTo>
                  <a:lnTo>
                    <a:pt x="1428750" y="0"/>
                  </a:lnTo>
                </a:path>
              </a:pathLst>
            </a:custGeom>
            <a:ln w="25908">
              <a:solidFill>
                <a:srgbClr val="00366B"/>
              </a:solidFill>
            </a:ln>
          </p:spPr>
          <p:txBody>
            <a:bodyPr wrap="square" lIns="0" tIns="0" rIns="0" bIns="0" rtlCol="0"/>
            <a:lstStyle/>
            <a:p>
              <a:endParaRPr/>
            </a:p>
          </p:txBody>
        </p:sp>
        <p:sp>
          <p:nvSpPr>
            <p:cNvPr id="26" name="object 26"/>
            <p:cNvSpPr/>
            <p:nvPr/>
          </p:nvSpPr>
          <p:spPr>
            <a:xfrm>
              <a:off x="6728459" y="4104132"/>
              <a:ext cx="1562100" cy="665988"/>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6767321" y="4142994"/>
              <a:ext cx="1430020" cy="533400"/>
            </a:xfrm>
            <a:custGeom>
              <a:avLst/>
              <a:gdLst/>
              <a:ahLst/>
              <a:cxnLst/>
              <a:rect l="l" t="t" r="r" b="b"/>
              <a:pathLst>
                <a:path w="1430020" h="533400">
                  <a:moveTo>
                    <a:pt x="1429512" y="0"/>
                  </a:moveTo>
                  <a:lnTo>
                    <a:pt x="0" y="0"/>
                  </a:lnTo>
                  <a:lnTo>
                    <a:pt x="0" y="533399"/>
                  </a:lnTo>
                  <a:lnTo>
                    <a:pt x="1429512" y="533399"/>
                  </a:lnTo>
                  <a:lnTo>
                    <a:pt x="1429512" y="0"/>
                  </a:lnTo>
                  <a:close/>
                </a:path>
              </a:pathLst>
            </a:custGeom>
            <a:solidFill>
              <a:srgbClr val="FFFFFF"/>
            </a:solidFill>
          </p:spPr>
          <p:txBody>
            <a:bodyPr wrap="square" lIns="0" tIns="0" rIns="0" bIns="0" rtlCol="0"/>
            <a:lstStyle/>
            <a:p>
              <a:endParaRPr/>
            </a:p>
          </p:txBody>
        </p:sp>
        <p:sp>
          <p:nvSpPr>
            <p:cNvPr id="28" name="object 28"/>
            <p:cNvSpPr/>
            <p:nvPr/>
          </p:nvSpPr>
          <p:spPr>
            <a:xfrm>
              <a:off x="6767321" y="4142994"/>
              <a:ext cx="1430020" cy="533400"/>
            </a:xfrm>
            <a:custGeom>
              <a:avLst/>
              <a:gdLst/>
              <a:ahLst/>
              <a:cxnLst/>
              <a:rect l="l" t="t" r="r" b="b"/>
              <a:pathLst>
                <a:path w="1430020" h="533400">
                  <a:moveTo>
                    <a:pt x="0" y="533399"/>
                  </a:moveTo>
                  <a:lnTo>
                    <a:pt x="1429512" y="533399"/>
                  </a:lnTo>
                  <a:lnTo>
                    <a:pt x="1429512" y="0"/>
                  </a:lnTo>
                  <a:lnTo>
                    <a:pt x="0" y="0"/>
                  </a:lnTo>
                  <a:lnTo>
                    <a:pt x="0" y="533399"/>
                  </a:lnTo>
                  <a:close/>
                </a:path>
              </a:pathLst>
            </a:custGeom>
            <a:ln w="25908">
              <a:solidFill>
                <a:srgbClr val="00366B"/>
              </a:solidFill>
            </a:ln>
          </p:spPr>
          <p:txBody>
            <a:bodyPr wrap="square" lIns="0" tIns="0" rIns="0" bIns="0" rtlCol="0"/>
            <a:lstStyle/>
            <a:p>
              <a:endParaRPr/>
            </a:p>
          </p:txBody>
        </p:sp>
      </p:grpSp>
      <p:sp>
        <p:nvSpPr>
          <p:cNvPr id="29" name="object 29"/>
          <p:cNvSpPr txBox="1"/>
          <p:nvPr/>
        </p:nvSpPr>
        <p:spPr>
          <a:xfrm>
            <a:off x="8291321" y="4142994"/>
            <a:ext cx="1430020" cy="230832"/>
          </a:xfrm>
          <a:prstGeom prst="rect">
            <a:avLst/>
          </a:prstGeom>
          <a:ln w="25907">
            <a:solidFill>
              <a:srgbClr val="00366B"/>
            </a:solidFill>
          </a:ln>
        </p:spPr>
        <p:txBody>
          <a:bodyPr vert="horz" wrap="square" lIns="0" tIns="38100" rIns="0" bIns="0" rtlCol="0">
            <a:spAutoFit/>
          </a:bodyPr>
          <a:lstStyle/>
          <a:p>
            <a:pPr marR="62865" algn="ctr">
              <a:spcBef>
                <a:spcPts val="300"/>
              </a:spcBef>
            </a:pPr>
            <a:r>
              <a:rPr sz="1250" b="1" i="1" spc="-30" dirty="0">
                <a:solidFill>
                  <a:srgbClr val="40528F"/>
                </a:solidFill>
                <a:latin typeface="Tahoma"/>
                <a:cs typeface="Tahoma"/>
              </a:rPr>
              <a:t>Car</a:t>
            </a:r>
            <a:endParaRPr sz="1250">
              <a:latin typeface="Tahoma"/>
              <a:cs typeface="Tahoma"/>
            </a:endParaRPr>
          </a:p>
        </p:txBody>
      </p:sp>
      <p:grpSp>
        <p:nvGrpSpPr>
          <p:cNvPr id="30" name="object 30"/>
          <p:cNvGrpSpPr/>
          <p:nvPr/>
        </p:nvGrpSpPr>
        <p:grpSpPr>
          <a:xfrm>
            <a:off x="4722876" y="4370832"/>
            <a:ext cx="5090160" cy="1572260"/>
            <a:chOff x="3198876" y="4370832"/>
            <a:chExt cx="5090160" cy="1572260"/>
          </a:xfrm>
        </p:grpSpPr>
        <p:sp>
          <p:nvSpPr>
            <p:cNvPr id="31" name="object 31"/>
            <p:cNvSpPr/>
            <p:nvPr/>
          </p:nvSpPr>
          <p:spPr>
            <a:xfrm>
              <a:off x="6740652" y="4370832"/>
              <a:ext cx="1548383" cy="132587"/>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6767322" y="4409694"/>
              <a:ext cx="1428750" cy="0"/>
            </a:xfrm>
            <a:custGeom>
              <a:avLst/>
              <a:gdLst/>
              <a:ahLst/>
              <a:cxnLst/>
              <a:rect l="l" t="t" r="r" b="b"/>
              <a:pathLst>
                <a:path w="1428750">
                  <a:moveTo>
                    <a:pt x="0" y="0"/>
                  </a:moveTo>
                  <a:lnTo>
                    <a:pt x="1428750" y="0"/>
                  </a:lnTo>
                </a:path>
              </a:pathLst>
            </a:custGeom>
            <a:ln w="25908">
              <a:solidFill>
                <a:srgbClr val="00366B"/>
              </a:solidFill>
            </a:ln>
          </p:spPr>
          <p:txBody>
            <a:bodyPr wrap="square" lIns="0" tIns="0" rIns="0" bIns="0" rtlCol="0"/>
            <a:lstStyle/>
            <a:p>
              <a:endParaRPr/>
            </a:p>
          </p:txBody>
        </p:sp>
        <p:sp>
          <p:nvSpPr>
            <p:cNvPr id="33" name="object 33"/>
            <p:cNvSpPr/>
            <p:nvPr/>
          </p:nvSpPr>
          <p:spPr>
            <a:xfrm>
              <a:off x="4191743" y="5313447"/>
              <a:ext cx="1522513" cy="629368"/>
            </a:xfrm>
            <a:prstGeom prst="rect">
              <a:avLst/>
            </a:prstGeom>
            <a:blipFill>
              <a:blip r:embed="rId11" cstate="print"/>
              <a:stretch>
                <a:fillRect/>
              </a:stretch>
            </a:blipFill>
          </p:spPr>
          <p:txBody>
            <a:bodyPr wrap="square" lIns="0" tIns="0" rIns="0" bIns="0" rtlCol="0"/>
            <a:lstStyle/>
            <a:p>
              <a:endParaRPr/>
            </a:p>
          </p:txBody>
        </p:sp>
        <p:sp>
          <p:nvSpPr>
            <p:cNvPr id="34" name="object 34"/>
            <p:cNvSpPr/>
            <p:nvPr/>
          </p:nvSpPr>
          <p:spPr>
            <a:xfrm>
              <a:off x="4211574" y="5333238"/>
              <a:ext cx="1428115" cy="535305"/>
            </a:xfrm>
            <a:custGeom>
              <a:avLst/>
              <a:gdLst/>
              <a:ahLst/>
              <a:cxnLst/>
              <a:rect l="l" t="t" r="r" b="b"/>
              <a:pathLst>
                <a:path w="1428114" h="535304">
                  <a:moveTo>
                    <a:pt x="1427988" y="0"/>
                  </a:moveTo>
                  <a:lnTo>
                    <a:pt x="0" y="0"/>
                  </a:lnTo>
                  <a:lnTo>
                    <a:pt x="0" y="534924"/>
                  </a:lnTo>
                  <a:lnTo>
                    <a:pt x="1427988" y="534924"/>
                  </a:lnTo>
                  <a:lnTo>
                    <a:pt x="1427988" y="0"/>
                  </a:lnTo>
                  <a:close/>
                </a:path>
              </a:pathLst>
            </a:custGeom>
            <a:solidFill>
              <a:srgbClr val="FFFFFF"/>
            </a:solidFill>
          </p:spPr>
          <p:txBody>
            <a:bodyPr wrap="square" lIns="0" tIns="0" rIns="0" bIns="0" rtlCol="0"/>
            <a:lstStyle/>
            <a:p>
              <a:endParaRPr/>
            </a:p>
          </p:txBody>
        </p:sp>
        <p:sp>
          <p:nvSpPr>
            <p:cNvPr id="35" name="object 35"/>
            <p:cNvSpPr/>
            <p:nvPr/>
          </p:nvSpPr>
          <p:spPr>
            <a:xfrm>
              <a:off x="4211574" y="5333238"/>
              <a:ext cx="1428115" cy="535305"/>
            </a:xfrm>
            <a:custGeom>
              <a:avLst/>
              <a:gdLst/>
              <a:ahLst/>
              <a:cxnLst/>
              <a:rect l="l" t="t" r="r" b="b"/>
              <a:pathLst>
                <a:path w="1428114" h="535304">
                  <a:moveTo>
                    <a:pt x="0" y="534924"/>
                  </a:moveTo>
                  <a:lnTo>
                    <a:pt x="1427988" y="534924"/>
                  </a:lnTo>
                  <a:lnTo>
                    <a:pt x="1427988" y="0"/>
                  </a:lnTo>
                  <a:lnTo>
                    <a:pt x="0" y="0"/>
                  </a:lnTo>
                  <a:lnTo>
                    <a:pt x="0" y="534924"/>
                  </a:lnTo>
                  <a:close/>
                </a:path>
              </a:pathLst>
            </a:custGeom>
            <a:ln w="25908">
              <a:solidFill>
                <a:srgbClr val="00366B"/>
              </a:solidFill>
            </a:ln>
          </p:spPr>
          <p:txBody>
            <a:bodyPr wrap="square" lIns="0" tIns="0" rIns="0" bIns="0" rtlCol="0"/>
            <a:lstStyle/>
            <a:p>
              <a:endParaRPr/>
            </a:p>
          </p:txBody>
        </p:sp>
        <p:sp>
          <p:nvSpPr>
            <p:cNvPr id="36" name="object 36"/>
            <p:cNvSpPr/>
            <p:nvPr/>
          </p:nvSpPr>
          <p:spPr>
            <a:xfrm>
              <a:off x="3198876" y="4538472"/>
              <a:ext cx="1011936" cy="867155"/>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3241675" y="4676394"/>
              <a:ext cx="811530" cy="667385"/>
            </a:xfrm>
            <a:custGeom>
              <a:avLst/>
              <a:gdLst/>
              <a:ahLst/>
              <a:cxnLst/>
              <a:rect l="l" t="t" r="r" b="b"/>
              <a:pathLst>
                <a:path w="811529" h="667385">
                  <a:moveTo>
                    <a:pt x="771219" y="32563"/>
                  </a:moveTo>
                  <a:lnTo>
                    <a:pt x="745846" y="36595"/>
                  </a:lnTo>
                  <a:lnTo>
                    <a:pt x="0" y="647064"/>
                  </a:lnTo>
                  <a:lnTo>
                    <a:pt x="16510" y="667130"/>
                  </a:lnTo>
                  <a:lnTo>
                    <a:pt x="762211" y="56681"/>
                  </a:lnTo>
                  <a:lnTo>
                    <a:pt x="771219" y="32563"/>
                  </a:lnTo>
                  <a:close/>
                </a:path>
                <a:path w="811529" h="667385">
                  <a:moveTo>
                    <a:pt x="808696" y="6222"/>
                  </a:moveTo>
                  <a:lnTo>
                    <a:pt x="782954" y="6222"/>
                  </a:lnTo>
                  <a:lnTo>
                    <a:pt x="799338" y="26288"/>
                  </a:lnTo>
                  <a:lnTo>
                    <a:pt x="762211" y="56681"/>
                  </a:lnTo>
                  <a:lnTo>
                    <a:pt x="747522" y="96011"/>
                  </a:lnTo>
                  <a:lnTo>
                    <a:pt x="745109" y="102742"/>
                  </a:lnTo>
                  <a:lnTo>
                    <a:pt x="748411" y="110235"/>
                  </a:lnTo>
                  <a:lnTo>
                    <a:pt x="755141" y="112648"/>
                  </a:lnTo>
                  <a:lnTo>
                    <a:pt x="761873" y="115188"/>
                  </a:lnTo>
                  <a:lnTo>
                    <a:pt x="769365" y="111759"/>
                  </a:lnTo>
                  <a:lnTo>
                    <a:pt x="771778" y="105028"/>
                  </a:lnTo>
                  <a:lnTo>
                    <a:pt x="808696" y="6222"/>
                  </a:lnTo>
                  <a:close/>
                </a:path>
                <a:path w="811529" h="667385">
                  <a:moveTo>
                    <a:pt x="787413" y="11683"/>
                  </a:moveTo>
                  <a:lnTo>
                    <a:pt x="779017" y="11683"/>
                  </a:lnTo>
                  <a:lnTo>
                    <a:pt x="793114" y="29082"/>
                  </a:lnTo>
                  <a:lnTo>
                    <a:pt x="771219" y="32563"/>
                  </a:lnTo>
                  <a:lnTo>
                    <a:pt x="762211" y="56681"/>
                  </a:lnTo>
                  <a:lnTo>
                    <a:pt x="799338" y="26288"/>
                  </a:lnTo>
                  <a:lnTo>
                    <a:pt x="787413" y="11683"/>
                  </a:lnTo>
                  <a:close/>
                </a:path>
                <a:path w="811529" h="667385">
                  <a:moveTo>
                    <a:pt x="811022" y="0"/>
                  </a:moveTo>
                  <a:lnTo>
                    <a:pt x="693165" y="18795"/>
                  </a:lnTo>
                  <a:lnTo>
                    <a:pt x="688339" y="25399"/>
                  </a:lnTo>
                  <a:lnTo>
                    <a:pt x="690626" y="39496"/>
                  </a:lnTo>
                  <a:lnTo>
                    <a:pt x="697229" y="44322"/>
                  </a:lnTo>
                  <a:lnTo>
                    <a:pt x="745846" y="36595"/>
                  </a:lnTo>
                  <a:lnTo>
                    <a:pt x="782954" y="6222"/>
                  </a:lnTo>
                  <a:lnTo>
                    <a:pt x="808696" y="6222"/>
                  </a:lnTo>
                  <a:lnTo>
                    <a:pt x="811022" y="0"/>
                  </a:lnTo>
                  <a:close/>
                </a:path>
                <a:path w="811529" h="667385">
                  <a:moveTo>
                    <a:pt x="782954" y="6222"/>
                  </a:moveTo>
                  <a:lnTo>
                    <a:pt x="745846" y="36595"/>
                  </a:lnTo>
                  <a:lnTo>
                    <a:pt x="771219" y="32563"/>
                  </a:lnTo>
                  <a:lnTo>
                    <a:pt x="779017" y="11683"/>
                  </a:lnTo>
                  <a:lnTo>
                    <a:pt x="787413" y="11683"/>
                  </a:lnTo>
                  <a:lnTo>
                    <a:pt x="782954" y="6222"/>
                  </a:lnTo>
                  <a:close/>
                </a:path>
                <a:path w="811529" h="667385">
                  <a:moveTo>
                    <a:pt x="779017" y="11683"/>
                  </a:moveTo>
                  <a:lnTo>
                    <a:pt x="771219" y="32563"/>
                  </a:lnTo>
                  <a:lnTo>
                    <a:pt x="793114" y="29082"/>
                  </a:lnTo>
                  <a:lnTo>
                    <a:pt x="779017" y="11683"/>
                  </a:lnTo>
                  <a:close/>
                </a:path>
              </a:pathLst>
            </a:custGeom>
            <a:solidFill>
              <a:srgbClr val="00366B"/>
            </a:solidFill>
          </p:spPr>
          <p:txBody>
            <a:bodyPr wrap="square" lIns="0" tIns="0" rIns="0" bIns="0" rtlCol="0"/>
            <a:lstStyle/>
            <a:p>
              <a:endParaRPr/>
            </a:p>
          </p:txBody>
        </p:sp>
        <p:sp>
          <p:nvSpPr>
            <p:cNvPr id="38" name="object 38"/>
            <p:cNvSpPr/>
            <p:nvPr/>
          </p:nvSpPr>
          <p:spPr>
            <a:xfrm>
              <a:off x="3895344" y="4538472"/>
              <a:ext cx="1080515" cy="868679"/>
            </a:xfrm>
            <a:prstGeom prst="rect">
              <a:avLst/>
            </a:prstGeom>
            <a:blipFill>
              <a:blip r:embed="rId12" cstate="print"/>
              <a:stretch>
                <a:fillRect/>
              </a:stretch>
            </a:blipFill>
          </p:spPr>
          <p:txBody>
            <a:bodyPr wrap="square" lIns="0" tIns="0" rIns="0" bIns="0" rtlCol="0"/>
            <a:lstStyle/>
            <a:p>
              <a:endParaRPr/>
            </a:p>
          </p:txBody>
        </p:sp>
        <p:sp>
          <p:nvSpPr>
            <p:cNvPr id="39" name="object 39"/>
            <p:cNvSpPr/>
            <p:nvPr/>
          </p:nvSpPr>
          <p:spPr>
            <a:xfrm>
              <a:off x="4053078" y="4676394"/>
              <a:ext cx="880110" cy="668020"/>
            </a:xfrm>
            <a:custGeom>
              <a:avLst/>
              <a:gdLst/>
              <a:ahLst/>
              <a:cxnLst/>
              <a:rect l="l" t="t" r="r" b="b"/>
              <a:pathLst>
                <a:path w="880110" h="668020">
                  <a:moveTo>
                    <a:pt x="40990" y="30922"/>
                  </a:moveTo>
                  <a:lnTo>
                    <a:pt x="50915" y="54576"/>
                  </a:lnTo>
                  <a:lnTo>
                    <a:pt x="864362" y="667511"/>
                  </a:lnTo>
                  <a:lnTo>
                    <a:pt x="879983" y="646810"/>
                  </a:lnTo>
                  <a:lnTo>
                    <a:pt x="66629" y="33945"/>
                  </a:lnTo>
                  <a:lnTo>
                    <a:pt x="40990" y="30922"/>
                  </a:lnTo>
                  <a:close/>
                </a:path>
                <a:path w="880110" h="668020">
                  <a:moveTo>
                    <a:pt x="0" y="0"/>
                  </a:moveTo>
                  <a:lnTo>
                    <a:pt x="43307" y="103377"/>
                  </a:lnTo>
                  <a:lnTo>
                    <a:pt x="46100" y="109981"/>
                  </a:lnTo>
                  <a:lnTo>
                    <a:pt x="53721" y="113156"/>
                  </a:lnTo>
                  <a:lnTo>
                    <a:pt x="66929" y="107568"/>
                  </a:lnTo>
                  <a:lnTo>
                    <a:pt x="69976" y="99948"/>
                  </a:lnTo>
                  <a:lnTo>
                    <a:pt x="67183" y="93344"/>
                  </a:lnTo>
                  <a:lnTo>
                    <a:pt x="50915" y="54576"/>
                  </a:lnTo>
                  <a:lnTo>
                    <a:pt x="12700" y="25780"/>
                  </a:lnTo>
                  <a:lnTo>
                    <a:pt x="28321" y="5079"/>
                  </a:lnTo>
                  <a:lnTo>
                    <a:pt x="43253" y="5079"/>
                  </a:lnTo>
                  <a:lnTo>
                    <a:pt x="0" y="0"/>
                  </a:lnTo>
                  <a:close/>
                </a:path>
                <a:path w="880110" h="668020">
                  <a:moveTo>
                    <a:pt x="28321" y="5079"/>
                  </a:moveTo>
                  <a:lnTo>
                    <a:pt x="12700" y="25780"/>
                  </a:lnTo>
                  <a:lnTo>
                    <a:pt x="50915" y="54576"/>
                  </a:lnTo>
                  <a:lnTo>
                    <a:pt x="40990" y="30922"/>
                  </a:lnTo>
                  <a:lnTo>
                    <a:pt x="18923" y="28320"/>
                  </a:lnTo>
                  <a:lnTo>
                    <a:pt x="32385" y="10413"/>
                  </a:lnTo>
                  <a:lnTo>
                    <a:pt x="35399" y="10413"/>
                  </a:lnTo>
                  <a:lnTo>
                    <a:pt x="28321" y="5079"/>
                  </a:lnTo>
                  <a:close/>
                </a:path>
                <a:path w="880110" h="668020">
                  <a:moveTo>
                    <a:pt x="43253" y="5079"/>
                  </a:moveTo>
                  <a:lnTo>
                    <a:pt x="28321" y="5079"/>
                  </a:lnTo>
                  <a:lnTo>
                    <a:pt x="66629" y="33945"/>
                  </a:lnTo>
                  <a:lnTo>
                    <a:pt x="115443" y="39750"/>
                  </a:lnTo>
                  <a:lnTo>
                    <a:pt x="121920" y="34670"/>
                  </a:lnTo>
                  <a:lnTo>
                    <a:pt x="122682" y="27558"/>
                  </a:lnTo>
                  <a:lnTo>
                    <a:pt x="123571" y="20446"/>
                  </a:lnTo>
                  <a:lnTo>
                    <a:pt x="118491" y="13969"/>
                  </a:lnTo>
                  <a:lnTo>
                    <a:pt x="43253" y="5079"/>
                  </a:lnTo>
                  <a:close/>
                </a:path>
                <a:path w="880110" h="668020">
                  <a:moveTo>
                    <a:pt x="35399" y="10413"/>
                  </a:moveTo>
                  <a:lnTo>
                    <a:pt x="32385" y="10413"/>
                  </a:lnTo>
                  <a:lnTo>
                    <a:pt x="40990" y="30922"/>
                  </a:lnTo>
                  <a:lnTo>
                    <a:pt x="66629" y="33945"/>
                  </a:lnTo>
                  <a:lnTo>
                    <a:pt x="35399" y="10413"/>
                  </a:lnTo>
                  <a:close/>
                </a:path>
                <a:path w="880110" h="668020">
                  <a:moveTo>
                    <a:pt x="32385" y="10413"/>
                  </a:moveTo>
                  <a:lnTo>
                    <a:pt x="18923" y="28320"/>
                  </a:lnTo>
                  <a:lnTo>
                    <a:pt x="40990" y="30922"/>
                  </a:lnTo>
                  <a:lnTo>
                    <a:pt x="32385" y="10413"/>
                  </a:lnTo>
                  <a:close/>
                </a:path>
              </a:pathLst>
            </a:custGeom>
            <a:solidFill>
              <a:srgbClr val="00366B"/>
            </a:solidFill>
          </p:spPr>
          <p:txBody>
            <a:bodyPr wrap="square" lIns="0" tIns="0" rIns="0" bIns="0" rtlCol="0"/>
            <a:lstStyle/>
            <a:p>
              <a:endParaRPr/>
            </a:p>
          </p:txBody>
        </p:sp>
      </p:grpSp>
      <p:sp>
        <p:nvSpPr>
          <p:cNvPr id="40" name="object 40"/>
          <p:cNvSpPr txBox="1"/>
          <p:nvPr/>
        </p:nvSpPr>
        <p:spPr>
          <a:xfrm>
            <a:off x="5735574" y="5333238"/>
            <a:ext cx="1428115" cy="231474"/>
          </a:xfrm>
          <a:prstGeom prst="rect">
            <a:avLst/>
          </a:prstGeom>
          <a:ln w="25907">
            <a:solidFill>
              <a:srgbClr val="00366B"/>
            </a:solidFill>
          </a:ln>
        </p:spPr>
        <p:txBody>
          <a:bodyPr vert="horz" wrap="square" lIns="0" tIns="46355" rIns="0" bIns="0" rtlCol="0">
            <a:spAutoFit/>
          </a:bodyPr>
          <a:lstStyle/>
          <a:p>
            <a:pPr marL="227965">
              <a:spcBef>
                <a:spcPts val="365"/>
              </a:spcBef>
            </a:pPr>
            <a:r>
              <a:rPr sz="1200" b="1" spc="-5" dirty="0">
                <a:solidFill>
                  <a:srgbClr val="40528F"/>
                </a:solidFill>
                <a:latin typeface="Tahoma"/>
                <a:cs typeface="Tahoma"/>
              </a:rPr>
              <a:t>Classic</a:t>
            </a:r>
            <a:r>
              <a:rPr sz="1200" b="1" spc="-15" dirty="0">
                <a:solidFill>
                  <a:srgbClr val="40528F"/>
                </a:solidFill>
                <a:latin typeface="Tahoma"/>
                <a:cs typeface="Tahoma"/>
              </a:rPr>
              <a:t> </a:t>
            </a:r>
            <a:r>
              <a:rPr sz="1200" b="1" dirty="0">
                <a:solidFill>
                  <a:srgbClr val="40528F"/>
                </a:solidFill>
                <a:latin typeface="Tahoma"/>
                <a:cs typeface="Tahoma"/>
              </a:rPr>
              <a:t>truck</a:t>
            </a:r>
            <a:endParaRPr sz="1200">
              <a:latin typeface="Tahoma"/>
              <a:cs typeface="Tahoma"/>
            </a:endParaRPr>
          </a:p>
        </p:txBody>
      </p:sp>
      <p:grpSp>
        <p:nvGrpSpPr>
          <p:cNvPr id="41" name="object 41"/>
          <p:cNvGrpSpPr/>
          <p:nvPr/>
        </p:nvGrpSpPr>
        <p:grpSpPr>
          <a:xfrm>
            <a:off x="4020311" y="5294376"/>
            <a:ext cx="3237230" cy="668020"/>
            <a:chOff x="2496311" y="5294376"/>
            <a:chExt cx="3237230" cy="668020"/>
          </a:xfrm>
        </p:grpSpPr>
        <p:sp>
          <p:nvSpPr>
            <p:cNvPr id="42" name="object 42"/>
            <p:cNvSpPr/>
            <p:nvPr/>
          </p:nvSpPr>
          <p:spPr>
            <a:xfrm>
              <a:off x="4184904" y="5562600"/>
              <a:ext cx="1548384" cy="132587"/>
            </a:xfrm>
            <a:prstGeom prst="rect">
              <a:avLst/>
            </a:prstGeom>
            <a:blipFill>
              <a:blip r:embed="rId9" cstate="print"/>
              <a:stretch>
                <a:fillRect/>
              </a:stretch>
            </a:blipFill>
          </p:spPr>
          <p:txBody>
            <a:bodyPr wrap="square" lIns="0" tIns="0" rIns="0" bIns="0" rtlCol="0"/>
            <a:lstStyle/>
            <a:p>
              <a:endParaRPr/>
            </a:p>
          </p:txBody>
        </p:sp>
        <p:sp>
          <p:nvSpPr>
            <p:cNvPr id="43" name="object 43"/>
            <p:cNvSpPr/>
            <p:nvPr/>
          </p:nvSpPr>
          <p:spPr>
            <a:xfrm>
              <a:off x="4211573" y="5601462"/>
              <a:ext cx="1428750" cy="0"/>
            </a:xfrm>
            <a:custGeom>
              <a:avLst/>
              <a:gdLst/>
              <a:ahLst/>
              <a:cxnLst/>
              <a:rect l="l" t="t" r="r" b="b"/>
              <a:pathLst>
                <a:path w="1428750">
                  <a:moveTo>
                    <a:pt x="0" y="0"/>
                  </a:moveTo>
                  <a:lnTo>
                    <a:pt x="1428750" y="0"/>
                  </a:lnTo>
                </a:path>
              </a:pathLst>
            </a:custGeom>
            <a:ln w="25908">
              <a:solidFill>
                <a:srgbClr val="00366B"/>
              </a:solidFill>
            </a:ln>
          </p:spPr>
          <p:txBody>
            <a:bodyPr wrap="square" lIns="0" tIns="0" rIns="0" bIns="0" rtlCol="0"/>
            <a:lstStyle/>
            <a:p>
              <a:endParaRPr/>
            </a:p>
          </p:txBody>
        </p:sp>
        <p:sp>
          <p:nvSpPr>
            <p:cNvPr id="44" name="object 44"/>
            <p:cNvSpPr/>
            <p:nvPr/>
          </p:nvSpPr>
          <p:spPr>
            <a:xfrm>
              <a:off x="2496311" y="5294376"/>
              <a:ext cx="1562100" cy="667512"/>
            </a:xfrm>
            <a:prstGeom prst="rect">
              <a:avLst/>
            </a:prstGeom>
            <a:blipFill>
              <a:blip r:embed="rId8" cstate="print"/>
              <a:stretch>
                <a:fillRect/>
              </a:stretch>
            </a:blipFill>
          </p:spPr>
          <p:txBody>
            <a:bodyPr wrap="square" lIns="0" tIns="0" rIns="0" bIns="0" rtlCol="0"/>
            <a:lstStyle/>
            <a:p>
              <a:endParaRPr/>
            </a:p>
          </p:txBody>
        </p:sp>
        <p:sp>
          <p:nvSpPr>
            <p:cNvPr id="45" name="object 45"/>
            <p:cNvSpPr/>
            <p:nvPr/>
          </p:nvSpPr>
          <p:spPr>
            <a:xfrm>
              <a:off x="2535173" y="5333238"/>
              <a:ext cx="1430020" cy="535305"/>
            </a:xfrm>
            <a:custGeom>
              <a:avLst/>
              <a:gdLst/>
              <a:ahLst/>
              <a:cxnLst/>
              <a:rect l="l" t="t" r="r" b="b"/>
              <a:pathLst>
                <a:path w="1430020" h="535304">
                  <a:moveTo>
                    <a:pt x="1429512" y="0"/>
                  </a:moveTo>
                  <a:lnTo>
                    <a:pt x="0" y="0"/>
                  </a:lnTo>
                  <a:lnTo>
                    <a:pt x="0" y="534924"/>
                  </a:lnTo>
                  <a:lnTo>
                    <a:pt x="1429512" y="534924"/>
                  </a:lnTo>
                  <a:lnTo>
                    <a:pt x="1429512" y="0"/>
                  </a:lnTo>
                  <a:close/>
                </a:path>
              </a:pathLst>
            </a:custGeom>
            <a:solidFill>
              <a:srgbClr val="FFFFFF"/>
            </a:solidFill>
          </p:spPr>
          <p:txBody>
            <a:bodyPr wrap="square" lIns="0" tIns="0" rIns="0" bIns="0" rtlCol="0"/>
            <a:lstStyle/>
            <a:p>
              <a:endParaRPr/>
            </a:p>
          </p:txBody>
        </p:sp>
        <p:sp>
          <p:nvSpPr>
            <p:cNvPr id="46" name="object 46"/>
            <p:cNvSpPr/>
            <p:nvPr/>
          </p:nvSpPr>
          <p:spPr>
            <a:xfrm>
              <a:off x="2535173" y="5333238"/>
              <a:ext cx="1430020" cy="535305"/>
            </a:xfrm>
            <a:custGeom>
              <a:avLst/>
              <a:gdLst/>
              <a:ahLst/>
              <a:cxnLst/>
              <a:rect l="l" t="t" r="r" b="b"/>
              <a:pathLst>
                <a:path w="1430020" h="535304">
                  <a:moveTo>
                    <a:pt x="0" y="534924"/>
                  </a:moveTo>
                  <a:lnTo>
                    <a:pt x="1429512" y="534924"/>
                  </a:lnTo>
                  <a:lnTo>
                    <a:pt x="1429512" y="0"/>
                  </a:lnTo>
                  <a:lnTo>
                    <a:pt x="0" y="0"/>
                  </a:lnTo>
                  <a:lnTo>
                    <a:pt x="0" y="534924"/>
                  </a:lnTo>
                  <a:close/>
                </a:path>
              </a:pathLst>
            </a:custGeom>
            <a:ln w="25908">
              <a:solidFill>
                <a:srgbClr val="00366B"/>
              </a:solidFill>
            </a:ln>
          </p:spPr>
          <p:txBody>
            <a:bodyPr wrap="square" lIns="0" tIns="0" rIns="0" bIns="0" rtlCol="0"/>
            <a:lstStyle/>
            <a:p>
              <a:endParaRPr/>
            </a:p>
          </p:txBody>
        </p:sp>
      </p:grpSp>
      <p:sp>
        <p:nvSpPr>
          <p:cNvPr id="47" name="object 47"/>
          <p:cNvSpPr txBox="1"/>
          <p:nvPr/>
        </p:nvSpPr>
        <p:spPr>
          <a:xfrm>
            <a:off x="4059173" y="5366766"/>
            <a:ext cx="1430020" cy="197490"/>
          </a:xfrm>
          <a:prstGeom prst="rect">
            <a:avLst/>
          </a:prstGeom>
        </p:spPr>
        <p:txBody>
          <a:bodyPr vert="horz" wrap="square" lIns="0" tIns="12700" rIns="0" bIns="0" rtlCol="0">
            <a:spAutoFit/>
          </a:bodyPr>
          <a:lstStyle/>
          <a:p>
            <a:pPr marL="363220">
              <a:spcBef>
                <a:spcPts val="100"/>
              </a:spcBef>
            </a:pPr>
            <a:r>
              <a:rPr sz="1200" b="1" dirty="0">
                <a:solidFill>
                  <a:srgbClr val="40528F"/>
                </a:solidFill>
                <a:latin typeface="Tahoma"/>
                <a:cs typeface="Tahoma"/>
              </a:rPr>
              <a:t>Box</a:t>
            </a:r>
            <a:r>
              <a:rPr sz="1200" b="1" spc="-20" dirty="0">
                <a:solidFill>
                  <a:srgbClr val="40528F"/>
                </a:solidFill>
                <a:latin typeface="Tahoma"/>
                <a:cs typeface="Tahoma"/>
              </a:rPr>
              <a:t> </a:t>
            </a:r>
            <a:r>
              <a:rPr sz="1200" b="1" spc="-5" dirty="0">
                <a:solidFill>
                  <a:srgbClr val="40528F"/>
                </a:solidFill>
                <a:latin typeface="Tahoma"/>
                <a:cs typeface="Tahoma"/>
              </a:rPr>
              <a:t>truck</a:t>
            </a:r>
            <a:endParaRPr sz="1200">
              <a:latin typeface="Tahoma"/>
              <a:cs typeface="Tahoma"/>
            </a:endParaRPr>
          </a:p>
        </p:txBody>
      </p:sp>
      <p:grpSp>
        <p:nvGrpSpPr>
          <p:cNvPr id="48" name="object 48"/>
          <p:cNvGrpSpPr/>
          <p:nvPr/>
        </p:nvGrpSpPr>
        <p:grpSpPr>
          <a:xfrm>
            <a:off x="4032504" y="4104132"/>
            <a:ext cx="2353310" cy="1591310"/>
            <a:chOff x="2508504" y="4104132"/>
            <a:chExt cx="2353310" cy="1591310"/>
          </a:xfrm>
        </p:grpSpPr>
        <p:sp>
          <p:nvSpPr>
            <p:cNvPr id="49" name="object 49"/>
            <p:cNvSpPr/>
            <p:nvPr/>
          </p:nvSpPr>
          <p:spPr>
            <a:xfrm>
              <a:off x="2508504" y="5562600"/>
              <a:ext cx="1548383" cy="132587"/>
            </a:xfrm>
            <a:prstGeom prst="rect">
              <a:avLst/>
            </a:prstGeom>
            <a:blipFill>
              <a:blip r:embed="rId9" cstate="print"/>
              <a:stretch>
                <a:fillRect/>
              </a:stretch>
            </a:blipFill>
          </p:spPr>
          <p:txBody>
            <a:bodyPr wrap="square" lIns="0" tIns="0" rIns="0" bIns="0" rtlCol="0"/>
            <a:lstStyle/>
            <a:p>
              <a:endParaRPr/>
            </a:p>
          </p:txBody>
        </p:sp>
        <p:sp>
          <p:nvSpPr>
            <p:cNvPr id="50" name="object 50"/>
            <p:cNvSpPr/>
            <p:nvPr/>
          </p:nvSpPr>
          <p:spPr>
            <a:xfrm>
              <a:off x="2535174" y="5601462"/>
              <a:ext cx="1428750" cy="0"/>
            </a:xfrm>
            <a:custGeom>
              <a:avLst/>
              <a:gdLst/>
              <a:ahLst/>
              <a:cxnLst/>
              <a:rect l="l" t="t" r="r" b="b"/>
              <a:pathLst>
                <a:path w="1428750">
                  <a:moveTo>
                    <a:pt x="0" y="0"/>
                  </a:moveTo>
                  <a:lnTo>
                    <a:pt x="1428750" y="0"/>
                  </a:lnTo>
                </a:path>
              </a:pathLst>
            </a:custGeom>
            <a:ln w="25908">
              <a:solidFill>
                <a:srgbClr val="00366B"/>
              </a:solidFill>
            </a:ln>
          </p:spPr>
          <p:txBody>
            <a:bodyPr wrap="square" lIns="0" tIns="0" rIns="0" bIns="0" rtlCol="0"/>
            <a:lstStyle/>
            <a:p>
              <a:endParaRPr/>
            </a:p>
          </p:txBody>
        </p:sp>
        <p:sp>
          <p:nvSpPr>
            <p:cNvPr id="51" name="object 51"/>
            <p:cNvSpPr/>
            <p:nvPr/>
          </p:nvSpPr>
          <p:spPr>
            <a:xfrm>
              <a:off x="3299460" y="4104132"/>
              <a:ext cx="1562100" cy="665988"/>
            </a:xfrm>
            <a:prstGeom prst="rect">
              <a:avLst/>
            </a:prstGeom>
            <a:blipFill>
              <a:blip r:embed="rId10" cstate="print"/>
              <a:stretch>
                <a:fillRect/>
              </a:stretch>
            </a:blipFill>
          </p:spPr>
          <p:txBody>
            <a:bodyPr wrap="square" lIns="0" tIns="0" rIns="0" bIns="0" rtlCol="0"/>
            <a:lstStyle/>
            <a:p>
              <a:endParaRPr/>
            </a:p>
          </p:txBody>
        </p:sp>
        <p:sp>
          <p:nvSpPr>
            <p:cNvPr id="52" name="object 52"/>
            <p:cNvSpPr/>
            <p:nvPr/>
          </p:nvSpPr>
          <p:spPr>
            <a:xfrm>
              <a:off x="3338322" y="4142994"/>
              <a:ext cx="1430020" cy="533400"/>
            </a:xfrm>
            <a:custGeom>
              <a:avLst/>
              <a:gdLst/>
              <a:ahLst/>
              <a:cxnLst/>
              <a:rect l="l" t="t" r="r" b="b"/>
              <a:pathLst>
                <a:path w="1430020" h="533400">
                  <a:moveTo>
                    <a:pt x="1429512" y="0"/>
                  </a:moveTo>
                  <a:lnTo>
                    <a:pt x="0" y="0"/>
                  </a:lnTo>
                  <a:lnTo>
                    <a:pt x="0" y="533399"/>
                  </a:lnTo>
                  <a:lnTo>
                    <a:pt x="1429512" y="533399"/>
                  </a:lnTo>
                  <a:lnTo>
                    <a:pt x="1429512" y="0"/>
                  </a:lnTo>
                  <a:close/>
                </a:path>
              </a:pathLst>
            </a:custGeom>
            <a:solidFill>
              <a:srgbClr val="FFFFFF"/>
            </a:solidFill>
          </p:spPr>
          <p:txBody>
            <a:bodyPr wrap="square" lIns="0" tIns="0" rIns="0" bIns="0" rtlCol="0"/>
            <a:lstStyle/>
            <a:p>
              <a:endParaRPr/>
            </a:p>
          </p:txBody>
        </p:sp>
        <p:sp>
          <p:nvSpPr>
            <p:cNvPr id="53" name="object 53"/>
            <p:cNvSpPr/>
            <p:nvPr/>
          </p:nvSpPr>
          <p:spPr>
            <a:xfrm>
              <a:off x="3338322" y="4142994"/>
              <a:ext cx="1430020" cy="533400"/>
            </a:xfrm>
            <a:custGeom>
              <a:avLst/>
              <a:gdLst/>
              <a:ahLst/>
              <a:cxnLst/>
              <a:rect l="l" t="t" r="r" b="b"/>
              <a:pathLst>
                <a:path w="1430020" h="533400">
                  <a:moveTo>
                    <a:pt x="0" y="533399"/>
                  </a:moveTo>
                  <a:lnTo>
                    <a:pt x="1429512" y="533399"/>
                  </a:lnTo>
                  <a:lnTo>
                    <a:pt x="1429512" y="0"/>
                  </a:lnTo>
                  <a:lnTo>
                    <a:pt x="0" y="0"/>
                  </a:lnTo>
                  <a:lnTo>
                    <a:pt x="0" y="533399"/>
                  </a:lnTo>
                  <a:close/>
                </a:path>
              </a:pathLst>
            </a:custGeom>
            <a:ln w="25908">
              <a:solidFill>
                <a:srgbClr val="00366B"/>
              </a:solidFill>
            </a:ln>
          </p:spPr>
          <p:txBody>
            <a:bodyPr wrap="square" lIns="0" tIns="0" rIns="0" bIns="0" rtlCol="0"/>
            <a:lstStyle/>
            <a:p>
              <a:endParaRPr/>
            </a:p>
          </p:txBody>
        </p:sp>
      </p:grpSp>
      <p:sp>
        <p:nvSpPr>
          <p:cNvPr id="54" name="object 54"/>
          <p:cNvSpPr txBox="1"/>
          <p:nvPr/>
        </p:nvSpPr>
        <p:spPr>
          <a:xfrm>
            <a:off x="4862321" y="4142994"/>
            <a:ext cx="1430020" cy="230832"/>
          </a:xfrm>
          <a:prstGeom prst="rect">
            <a:avLst/>
          </a:prstGeom>
          <a:ln w="25907">
            <a:solidFill>
              <a:srgbClr val="00366B"/>
            </a:solidFill>
          </a:ln>
        </p:spPr>
        <p:txBody>
          <a:bodyPr vert="horz" wrap="square" lIns="0" tIns="38100" rIns="0" bIns="0" rtlCol="0">
            <a:spAutoFit/>
          </a:bodyPr>
          <a:lstStyle/>
          <a:p>
            <a:pPr marR="28575" algn="ctr">
              <a:spcBef>
                <a:spcPts val="300"/>
              </a:spcBef>
            </a:pPr>
            <a:r>
              <a:rPr sz="1250" b="1" i="1" spc="-35" dirty="0">
                <a:solidFill>
                  <a:srgbClr val="40528F"/>
                </a:solidFill>
                <a:latin typeface="Tahoma"/>
                <a:cs typeface="Tahoma"/>
              </a:rPr>
              <a:t>Truck</a:t>
            </a:r>
            <a:endParaRPr sz="1250">
              <a:latin typeface="Tahoma"/>
              <a:cs typeface="Tahoma"/>
            </a:endParaRPr>
          </a:p>
        </p:txBody>
      </p:sp>
      <p:grpSp>
        <p:nvGrpSpPr>
          <p:cNvPr id="55" name="object 55"/>
          <p:cNvGrpSpPr/>
          <p:nvPr/>
        </p:nvGrpSpPr>
        <p:grpSpPr>
          <a:xfrm>
            <a:off x="4835652" y="2743200"/>
            <a:ext cx="3167380" cy="1760220"/>
            <a:chOff x="3311652" y="2743200"/>
            <a:chExt cx="3167380" cy="1760220"/>
          </a:xfrm>
        </p:grpSpPr>
        <p:sp>
          <p:nvSpPr>
            <p:cNvPr id="56" name="object 56"/>
            <p:cNvSpPr/>
            <p:nvPr/>
          </p:nvSpPr>
          <p:spPr>
            <a:xfrm>
              <a:off x="3311652" y="4370832"/>
              <a:ext cx="1548384" cy="132587"/>
            </a:xfrm>
            <a:prstGeom prst="rect">
              <a:avLst/>
            </a:prstGeom>
            <a:blipFill>
              <a:blip r:embed="rId9" cstate="print"/>
              <a:stretch>
                <a:fillRect/>
              </a:stretch>
            </a:blipFill>
          </p:spPr>
          <p:txBody>
            <a:bodyPr wrap="square" lIns="0" tIns="0" rIns="0" bIns="0" rtlCol="0"/>
            <a:lstStyle/>
            <a:p>
              <a:endParaRPr/>
            </a:p>
          </p:txBody>
        </p:sp>
        <p:sp>
          <p:nvSpPr>
            <p:cNvPr id="57" name="object 57"/>
            <p:cNvSpPr/>
            <p:nvPr/>
          </p:nvSpPr>
          <p:spPr>
            <a:xfrm>
              <a:off x="3338322" y="4409694"/>
              <a:ext cx="1428750" cy="0"/>
            </a:xfrm>
            <a:custGeom>
              <a:avLst/>
              <a:gdLst/>
              <a:ahLst/>
              <a:cxnLst/>
              <a:rect l="l" t="t" r="r" b="b"/>
              <a:pathLst>
                <a:path w="1428750">
                  <a:moveTo>
                    <a:pt x="0" y="0"/>
                  </a:moveTo>
                  <a:lnTo>
                    <a:pt x="1428750" y="0"/>
                  </a:lnTo>
                </a:path>
              </a:pathLst>
            </a:custGeom>
            <a:ln w="25908">
              <a:solidFill>
                <a:srgbClr val="00366B"/>
              </a:solidFill>
            </a:ln>
          </p:spPr>
          <p:txBody>
            <a:bodyPr wrap="square" lIns="0" tIns="0" rIns="0" bIns="0" rtlCol="0"/>
            <a:lstStyle/>
            <a:p>
              <a:endParaRPr/>
            </a:p>
          </p:txBody>
        </p:sp>
        <p:sp>
          <p:nvSpPr>
            <p:cNvPr id="58" name="object 58"/>
            <p:cNvSpPr/>
            <p:nvPr/>
          </p:nvSpPr>
          <p:spPr>
            <a:xfrm>
              <a:off x="4916424" y="2743200"/>
              <a:ext cx="1562100" cy="667512"/>
            </a:xfrm>
            <a:prstGeom prst="rect">
              <a:avLst/>
            </a:prstGeom>
            <a:blipFill>
              <a:blip r:embed="rId8" cstate="print"/>
              <a:stretch>
                <a:fillRect/>
              </a:stretch>
            </a:blipFill>
          </p:spPr>
          <p:txBody>
            <a:bodyPr wrap="square" lIns="0" tIns="0" rIns="0" bIns="0" rtlCol="0"/>
            <a:lstStyle/>
            <a:p>
              <a:endParaRPr/>
            </a:p>
          </p:txBody>
        </p:sp>
        <p:sp>
          <p:nvSpPr>
            <p:cNvPr id="59" name="object 59"/>
            <p:cNvSpPr/>
            <p:nvPr/>
          </p:nvSpPr>
          <p:spPr>
            <a:xfrm>
              <a:off x="4955286" y="2782061"/>
              <a:ext cx="1430020" cy="535305"/>
            </a:xfrm>
            <a:custGeom>
              <a:avLst/>
              <a:gdLst/>
              <a:ahLst/>
              <a:cxnLst/>
              <a:rect l="l" t="t" r="r" b="b"/>
              <a:pathLst>
                <a:path w="1430020" h="535304">
                  <a:moveTo>
                    <a:pt x="1429512" y="0"/>
                  </a:moveTo>
                  <a:lnTo>
                    <a:pt x="0" y="0"/>
                  </a:lnTo>
                  <a:lnTo>
                    <a:pt x="0" y="534924"/>
                  </a:lnTo>
                  <a:lnTo>
                    <a:pt x="1429512" y="534924"/>
                  </a:lnTo>
                  <a:lnTo>
                    <a:pt x="1429512" y="0"/>
                  </a:lnTo>
                  <a:close/>
                </a:path>
              </a:pathLst>
            </a:custGeom>
            <a:solidFill>
              <a:srgbClr val="FFFFFF"/>
            </a:solidFill>
          </p:spPr>
          <p:txBody>
            <a:bodyPr wrap="square" lIns="0" tIns="0" rIns="0" bIns="0" rtlCol="0"/>
            <a:lstStyle/>
            <a:p>
              <a:endParaRPr/>
            </a:p>
          </p:txBody>
        </p:sp>
        <p:sp>
          <p:nvSpPr>
            <p:cNvPr id="60" name="object 60"/>
            <p:cNvSpPr/>
            <p:nvPr/>
          </p:nvSpPr>
          <p:spPr>
            <a:xfrm>
              <a:off x="4955286" y="2782061"/>
              <a:ext cx="1430020" cy="535305"/>
            </a:xfrm>
            <a:custGeom>
              <a:avLst/>
              <a:gdLst/>
              <a:ahLst/>
              <a:cxnLst/>
              <a:rect l="l" t="t" r="r" b="b"/>
              <a:pathLst>
                <a:path w="1430020" h="535304">
                  <a:moveTo>
                    <a:pt x="0" y="534924"/>
                  </a:moveTo>
                  <a:lnTo>
                    <a:pt x="1429512" y="534924"/>
                  </a:lnTo>
                  <a:lnTo>
                    <a:pt x="1429512" y="0"/>
                  </a:lnTo>
                  <a:lnTo>
                    <a:pt x="0" y="0"/>
                  </a:lnTo>
                  <a:lnTo>
                    <a:pt x="0" y="534924"/>
                  </a:lnTo>
                  <a:close/>
                </a:path>
              </a:pathLst>
            </a:custGeom>
            <a:ln w="25908">
              <a:solidFill>
                <a:srgbClr val="00366B"/>
              </a:solidFill>
            </a:ln>
          </p:spPr>
          <p:txBody>
            <a:bodyPr wrap="square" lIns="0" tIns="0" rIns="0" bIns="0" rtlCol="0"/>
            <a:lstStyle/>
            <a:p>
              <a:endParaRPr/>
            </a:p>
          </p:txBody>
        </p:sp>
      </p:grpSp>
      <p:sp>
        <p:nvSpPr>
          <p:cNvPr id="61" name="object 61"/>
          <p:cNvSpPr txBox="1"/>
          <p:nvPr/>
        </p:nvSpPr>
        <p:spPr>
          <a:xfrm>
            <a:off x="6479285" y="2782061"/>
            <a:ext cx="1430020" cy="231474"/>
          </a:xfrm>
          <a:prstGeom prst="rect">
            <a:avLst/>
          </a:prstGeom>
          <a:ln w="25907">
            <a:solidFill>
              <a:srgbClr val="00366B"/>
            </a:solidFill>
          </a:ln>
        </p:spPr>
        <p:txBody>
          <a:bodyPr vert="horz" wrap="square" lIns="0" tIns="38735" rIns="0" bIns="0" rtlCol="0">
            <a:spAutoFit/>
          </a:bodyPr>
          <a:lstStyle/>
          <a:p>
            <a:pPr marL="394335">
              <a:spcBef>
                <a:spcPts val="305"/>
              </a:spcBef>
            </a:pPr>
            <a:r>
              <a:rPr sz="1250" b="1" i="1" spc="-35" dirty="0">
                <a:solidFill>
                  <a:srgbClr val="40528F"/>
                </a:solidFill>
                <a:latin typeface="Tahoma"/>
                <a:cs typeface="Tahoma"/>
              </a:rPr>
              <a:t>Vehicle</a:t>
            </a:r>
            <a:endParaRPr sz="1250">
              <a:latin typeface="Tahoma"/>
              <a:cs typeface="Tahoma"/>
            </a:endParaRPr>
          </a:p>
        </p:txBody>
      </p:sp>
      <p:grpSp>
        <p:nvGrpSpPr>
          <p:cNvPr id="62" name="object 62"/>
          <p:cNvGrpSpPr/>
          <p:nvPr/>
        </p:nvGrpSpPr>
        <p:grpSpPr>
          <a:xfrm>
            <a:off x="6452616" y="3011424"/>
            <a:ext cx="1548765" cy="132715"/>
            <a:chOff x="4928615" y="3011423"/>
            <a:chExt cx="1548765" cy="132715"/>
          </a:xfrm>
        </p:grpSpPr>
        <p:sp>
          <p:nvSpPr>
            <p:cNvPr id="63" name="object 63"/>
            <p:cNvSpPr/>
            <p:nvPr/>
          </p:nvSpPr>
          <p:spPr>
            <a:xfrm>
              <a:off x="4928615" y="3011423"/>
              <a:ext cx="1548384" cy="132587"/>
            </a:xfrm>
            <a:prstGeom prst="rect">
              <a:avLst/>
            </a:prstGeom>
            <a:blipFill>
              <a:blip r:embed="rId9" cstate="print"/>
              <a:stretch>
                <a:fillRect/>
              </a:stretch>
            </a:blipFill>
          </p:spPr>
          <p:txBody>
            <a:bodyPr wrap="square" lIns="0" tIns="0" rIns="0" bIns="0" rtlCol="0"/>
            <a:lstStyle/>
            <a:p>
              <a:endParaRPr/>
            </a:p>
          </p:txBody>
        </p:sp>
        <p:sp>
          <p:nvSpPr>
            <p:cNvPr id="64" name="object 64"/>
            <p:cNvSpPr/>
            <p:nvPr/>
          </p:nvSpPr>
          <p:spPr>
            <a:xfrm>
              <a:off x="4955285" y="3050285"/>
              <a:ext cx="1428750" cy="0"/>
            </a:xfrm>
            <a:custGeom>
              <a:avLst/>
              <a:gdLst/>
              <a:ahLst/>
              <a:cxnLst/>
              <a:rect l="l" t="t" r="r" b="b"/>
              <a:pathLst>
                <a:path w="1428750">
                  <a:moveTo>
                    <a:pt x="0" y="0"/>
                  </a:moveTo>
                  <a:lnTo>
                    <a:pt x="1428750" y="0"/>
                  </a:lnTo>
                </a:path>
              </a:pathLst>
            </a:custGeom>
            <a:ln w="25908">
              <a:solidFill>
                <a:srgbClr val="00366B"/>
              </a:solidFill>
            </a:ln>
          </p:spPr>
          <p:txBody>
            <a:bodyPr wrap="square" lIns="0" tIns="0" rIns="0" bIns="0" rtlCol="0"/>
            <a:lstStyle/>
            <a:p>
              <a:endParaRPr/>
            </a:p>
          </p:txBody>
        </p:sp>
      </p:grpSp>
      <p:sp>
        <p:nvSpPr>
          <p:cNvPr id="65" name="object 65"/>
          <p:cNvSpPr txBox="1"/>
          <p:nvPr/>
        </p:nvSpPr>
        <p:spPr>
          <a:xfrm>
            <a:off x="1932533" y="1546605"/>
            <a:ext cx="3299460" cy="382270"/>
          </a:xfrm>
          <a:prstGeom prst="rect">
            <a:avLst/>
          </a:prstGeom>
        </p:spPr>
        <p:txBody>
          <a:bodyPr vert="horz" wrap="square" lIns="0" tIns="26034" rIns="0" bIns="0" rtlCol="0">
            <a:spAutoFit/>
          </a:bodyPr>
          <a:lstStyle/>
          <a:p>
            <a:pPr marL="299085" marR="5080" indent="-287020">
              <a:lnSpc>
                <a:spcPts val="1370"/>
              </a:lnSpc>
              <a:spcBef>
                <a:spcPts val="204"/>
              </a:spcBef>
              <a:buFont typeface="Arial"/>
              <a:buChar char="•"/>
              <a:tabLst>
                <a:tab pos="299085" algn="l"/>
                <a:tab pos="299720" algn="l"/>
              </a:tabLst>
            </a:pPr>
            <a:r>
              <a:rPr sz="1200" spc="-5" dirty="0">
                <a:latin typeface="Tahoma"/>
                <a:cs typeface="Tahoma"/>
              </a:rPr>
              <a:t>Here we </a:t>
            </a:r>
            <a:r>
              <a:rPr sz="1200" spc="-10" dirty="0">
                <a:latin typeface="Tahoma"/>
                <a:cs typeface="Tahoma"/>
              </a:rPr>
              <a:t>have </a:t>
            </a:r>
            <a:r>
              <a:rPr sz="1200" spc="-5" dirty="0">
                <a:latin typeface="Tahoma"/>
                <a:cs typeface="Tahoma"/>
              </a:rPr>
              <a:t>four classes </a:t>
            </a:r>
            <a:r>
              <a:rPr sz="1200" spc="-10" dirty="0">
                <a:latin typeface="Tahoma"/>
                <a:cs typeface="Tahoma"/>
              </a:rPr>
              <a:t>Box </a:t>
            </a:r>
            <a:r>
              <a:rPr sz="1200" spc="-5" dirty="0">
                <a:latin typeface="Tahoma"/>
                <a:cs typeface="Tahoma"/>
              </a:rPr>
              <a:t>truck, Classic  truck, Sports car and Sedan</a:t>
            </a:r>
            <a:r>
              <a:rPr sz="1200" spc="30" dirty="0">
                <a:latin typeface="Tahoma"/>
                <a:cs typeface="Tahoma"/>
              </a:rPr>
              <a:t> </a:t>
            </a:r>
            <a:r>
              <a:rPr sz="1200" spc="-45" dirty="0">
                <a:latin typeface="Tahoma"/>
                <a:cs typeface="Tahoma"/>
              </a:rPr>
              <a:t>car.</a:t>
            </a:r>
            <a:endParaRPr sz="1200" dirty="0">
              <a:latin typeface="Tahoma"/>
              <a:cs typeface="Tahoma"/>
            </a:endParaRPr>
          </a:p>
        </p:txBody>
      </p:sp>
      <p:sp>
        <p:nvSpPr>
          <p:cNvPr id="66" name="object 66"/>
          <p:cNvSpPr txBox="1"/>
          <p:nvPr/>
        </p:nvSpPr>
        <p:spPr>
          <a:xfrm>
            <a:off x="1932533" y="2068195"/>
            <a:ext cx="3291204" cy="923970"/>
          </a:xfrm>
          <a:prstGeom prst="rect">
            <a:avLst/>
          </a:prstGeom>
        </p:spPr>
        <p:txBody>
          <a:bodyPr vert="horz" wrap="square" lIns="0" tIns="26034" rIns="0" bIns="0" rtlCol="0">
            <a:spAutoFit/>
          </a:bodyPr>
          <a:lstStyle/>
          <a:p>
            <a:pPr marL="299085" marR="5080" indent="-287020">
              <a:lnSpc>
                <a:spcPts val="1370"/>
              </a:lnSpc>
              <a:spcBef>
                <a:spcPts val="204"/>
              </a:spcBef>
              <a:buFont typeface="Arial"/>
              <a:buChar char="•"/>
              <a:tabLst>
                <a:tab pos="299085" algn="l"/>
                <a:tab pos="299720" algn="l"/>
              </a:tabLst>
            </a:pPr>
            <a:r>
              <a:rPr sz="1200" spc="-30" dirty="0">
                <a:latin typeface="Tahoma"/>
                <a:cs typeface="Tahoma"/>
              </a:rPr>
              <a:t>We </a:t>
            </a:r>
            <a:r>
              <a:rPr sz="1200" spc="-5" dirty="0">
                <a:latin typeface="Tahoma"/>
                <a:cs typeface="Tahoma"/>
              </a:rPr>
              <a:t>can categorize them into two major  categories </a:t>
            </a:r>
            <a:r>
              <a:rPr sz="1200" b="1" spc="-5" dirty="0">
                <a:latin typeface="Tahoma"/>
                <a:cs typeface="Tahoma"/>
              </a:rPr>
              <a:t>Truck </a:t>
            </a:r>
            <a:r>
              <a:rPr sz="1200" spc="-5" dirty="0">
                <a:latin typeface="Tahoma"/>
                <a:cs typeface="Tahoma"/>
              </a:rPr>
              <a:t>and </a:t>
            </a:r>
            <a:r>
              <a:rPr sz="1200" b="1" dirty="0">
                <a:latin typeface="Tahoma"/>
                <a:cs typeface="Tahoma"/>
              </a:rPr>
              <a:t>Car </a:t>
            </a:r>
            <a:r>
              <a:rPr sz="1200" spc="-5" dirty="0">
                <a:latin typeface="Tahoma"/>
                <a:cs typeface="Tahoma"/>
              </a:rPr>
              <a:t>and can make  </a:t>
            </a:r>
            <a:r>
              <a:rPr sz="1200" spc="-10" dirty="0">
                <a:latin typeface="Tahoma"/>
                <a:cs typeface="Tahoma"/>
              </a:rPr>
              <a:t>abstract </a:t>
            </a:r>
            <a:r>
              <a:rPr sz="1200" spc="-5" dirty="0">
                <a:latin typeface="Tahoma"/>
                <a:cs typeface="Tahoma"/>
              </a:rPr>
              <a:t>classes which will contain all the  common properties and behaviors for </a:t>
            </a:r>
            <a:r>
              <a:rPr sz="1200" spc="-10" dirty="0">
                <a:latin typeface="Tahoma"/>
                <a:cs typeface="Tahoma"/>
              </a:rPr>
              <a:t>trucks  </a:t>
            </a:r>
            <a:r>
              <a:rPr sz="1200" spc="-5" dirty="0">
                <a:latin typeface="Tahoma"/>
                <a:cs typeface="Tahoma"/>
              </a:rPr>
              <a:t>and</a:t>
            </a:r>
            <a:r>
              <a:rPr sz="1200" dirty="0">
                <a:latin typeface="Tahoma"/>
                <a:cs typeface="Tahoma"/>
              </a:rPr>
              <a:t> </a:t>
            </a:r>
            <a:r>
              <a:rPr sz="1200" spc="-5" dirty="0">
                <a:latin typeface="Tahoma"/>
                <a:cs typeface="Tahoma"/>
              </a:rPr>
              <a:t>cars.</a:t>
            </a:r>
            <a:endParaRPr sz="1200" dirty="0">
              <a:latin typeface="Tahoma"/>
              <a:cs typeface="Tahoma"/>
            </a:endParaRPr>
          </a:p>
        </p:txBody>
      </p:sp>
      <p:sp>
        <p:nvSpPr>
          <p:cNvPr id="67" name="object 67"/>
          <p:cNvSpPr txBox="1"/>
          <p:nvPr/>
        </p:nvSpPr>
        <p:spPr>
          <a:xfrm>
            <a:off x="1932533" y="3110611"/>
            <a:ext cx="3356610" cy="903605"/>
          </a:xfrm>
          <a:prstGeom prst="rect">
            <a:avLst/>
          </a:prstGeom>
        </p:spPr>
        <p:txBody>
          <a:bodyPr vert="horz" wrap="square" lIns="0" tIns="21590" rIns="0" bIns="0" rtlCol="0">
            <a:spAutoFit/>
          </a:bodyPr>
          <a:lstStyle/>
          <a:p>
            <a:pPr marL="299085" marR="5080" indent="-287020">
              <a:lnSpc>
                <a:spcPct val="95000"/>
              </a:lnSpc>
              <a:spcBef>
                <a:spcPts val="170"/>
              </a:spcBef>
              <a:buFont typeface="Arial"/>
              <a:buChar char="•"/>
              <a:tabLst>
                <a:tab pos="299085" algn="l"/>
                <a:tab pos="299720" algn="l"/>
              </a:tabLst>
            </a:pPr>
            <a:r>
              <a:rPr sz="1200" spc="-30" dirty="0">
                <a:latin typeface="Tahoma"/>
                <a:cs typeface="Tahoma"/>
              </a:rPr>
              <a:t>We </a:t>
            </a:r>
            <a:r>
              <a:rPr sz="1200" spc="-5" dirty="0">
                <a:latin typeface="Tahoma"/>
                <a:cs typeface="Tahoma"/>
              </a:rPr>
              <a:t>can further introduce </a:t>
            </a:r>
            <a:r>
              <a:rPr sz="1200" spc="-10" dirty="0">
                <a:latin typeface="Tahoma"/>
                <a:cs typeface="Tahoma"/>
              </a:rPr>
              <a:t>abstraction </a:t>
            </a:r>
            <a:r>
              <a:rPr sz="1200" spc="-5" dirty="0">
                <a:latin typeface="Tahoma"/>
                <a:cs typeface="Tahoma"/>
              </a:rPr>
              <a:t>for the  </a:t>
            </a:r>
            <a:r>
              <a:rPr sz="1200" spc="-25" dirty="0">
                <a:latin typeface="Tahoma"/>
                <a:cs typeface="Tahoma"/>
              </a:rPr>
              <a:t>Truck </a:t>
            </a:r>
            <a:r>
              <a:rPr sz="1200" spc="-5" dirty="0">
                <a:latin typeface="Tahoma"/>
                <a:cs typeface="Tahoma"/>
              </a:rPr>
              <a:t>and Car </a:t>
            </a:r>
            <a:r>
              <a:rPr sz="1200" spc="-10" dirty="0">
                <a:latin typeface="Tahoma"/>
                <a:cs typeface="Tahoma"/>
              </a:rPr>
              <a:t>categories </a:t>
            </a:r>
            <a:r>
              <a:rPr sz="1200" spc="-5" dirty="0">
                <a:latin typeface="Tahoma"/>
                <a:cs typeface="Tahoma"/>
              </a:rPr>
              <a:t>by adding </a:t>
            </a:r>
            <a:r>
              <a:rPr sz="1200" dirty="0">
                <a:latin typeface="Tahoma"/>
                <a:cs typeface="Tahoma"/>
              </a:rPr>
              <a:t>a new  </a:t>
            </a:r>
            <a:r>
              <a:rPr sz="1200" spc="-10" dirty="0">
                <a:latin typeface="Tahoma"/>
                <a:cs typeface="Tahoma"/>
              </a:rPr>
              <a:t>abstract </a:t>
            </a:r>
            <a:r>
              <a:rPr sz="1200" spc="-5" dirty="0">
                <a:latin typeface="Tahoma"/>
                <a:cs typeface="Tahoma"/>
              </a:rPr>
              <a:t>class </a:t>
            </a:r>
            <a:r>
              <a:rPr sz="1200" b="1" spc="-5" dirty="0">
                <a:latin typeface="Tahoma"/>
                <a:cs typeface="Tahoma"/>
              </a:rPr>
              <a:t>Vehicle </a:t>
            </a:r>
            <a:r>
              <a:rPr sz="1200" spc="-5" dirty="0">
                <a:latin typeface="Tahoma"/>
                <a:cs typeface="Tahoma"/>
              </a:rPr>
              <a:t>that will hold common  properties and behaviors for </a:t>
            </a:r>
            <a:r>
              <a:rPr sz="1200" dirty="0">
                <a:latin typeface="Tahoma"/>
                <a:cs typeface="Tahoma"/>
              </a:rPr>
              <a:t>its </a:t>
            </a:r>
            <a:r>
              <a:rPr sz="1200" spc="-5" dirty="0">
                <a:latin typeface="Tahoma"/>
                <a:cs typeface="Tahoma"/>
              </a:rPr>
              <a:t>inheriting  classes.</a:t>
            </a:r>
            <a:endParaRPr sz="1200" dirty="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1" y="529991"/>
            <a:ext cx="2858770" cy="444352"/>
          </a:xfrm>
          <a:prstGeom prst="rect">
            <a:avLst/>
          </a:prstGeom>
        </p:spPr>
        <p:txBody>
          <a:bodyPr vert="horz" wrap="square" lIns="0" tIns="13335" rIns="0" bIns="0" rtlCol="0" anchor="b">
            <a:spAutoFit/>
          </a:bodyPr>
          <a:lstStyle/>
          <a:p>
            <a:pPr marL="12700">
              <a:lnSpc>
                <a:spcPct val="100000"/>
              </a:lnSpc>
              <a:spcBef>
                <a:spcPts val="105"/>
              </a:spcBef>
            </a:pPr>
            <a:r>
              <a:rPr dirty="0"/>
              <a:t>Abstract</a:t>
            </a:r>
            <a:r>
              <a:rPr spc="-110" dirty="0"/>
              <a:t> </a:t>
            </a:r>
            <a:r>
              <a:rPr spc="-5" dirty="0"/>
              <a:t>class</a:t>
            </a:r>
          </a:p>
        </p:txBody>
      </p:sp>
      <p:sp>
        <p:nvSpPr>
          <p:cNvPr id="3" name="object 3"/>
          <p:cNvSpPr txBox="1"/>
          <p:nvPr/>
        </p:nvSpPr>
        <p:spPr>
          <a:xfrm>
            <a:off x="1936191" y="1486726"/>
            <a:ext cx="8002905" cy="4392295"/>
          </a:xfrm>
          <a:prstGeom prst="rect">
            <a:avLst/>
          </a:prstGeom>
        </p:spPr>
        <p:txBody>
          <a:bodyPr vert="horz" wrap="square" lIns="0" tIns="12065" rIns="0" bIns="0" rtlCol="0">
            <a:spAutoFit/>
          </a:bodyPr>
          <a:lstStyle/>
          <a:p>
            <a:pPr marL="245745" indent="-233679">
              <a:lnSpc>
                <a:spcPts val="2310"/>
              </a:lnSpc>
              <a:spcBef>
                <a:spcPts val="95"/>
              </a:spcBef>
              <a:buClr>
                <a:srgbClr val="2E6225"/>
              </a:buClr>
              <a:buFont typeface="Arial"/>
              <a:buChar char="•"/>
              <a:tabLst>
                <a:tab pos="245745" algn="l"/>
                <a:tab pos="246379" algn="l"/>
              </a:tabLst>
            </a:pPr>
            <a:r>
              <a:rPr sz="2200" spc="-10" dirty="0">
                <a:latin typeface="Tahoma"/>
                <a:cs typeface="Tahoma"/>
              </a:rPr>
              <a:t>Abstract classes are special </a:t>
            </a:r>
            <a:r>
              <a:rPr sz="2200" spc="-5" dirty="0">
                <a:latin typeface="Tahoma"/>
                <a:cs typeface="Tahoma"/>
              </a:rPr>
              <a:t>classes defined </a:t>
            </a:r>
            <a:r>
              <a:rPr sz="2200" spc="-10" dirty="0">
                <a:latin typeface="Tahoma"/>
                <a:cs typeface="Tahoma"/>
              </a:rPr>
              <a:t>with </a:t>
            </a:r>
            <a:r>
              <a:rPr sz="2200" spc="-5" dirty="0">
                <a:latin typeface="Tahoma"/>
                <a:cs typeface="Tahoma"/>
              </a:rPr>
              <a:t>the</a:t>
            </a:r>
            <a:r>
              <a:rPr sz="2200" spc="170" dirty="0">
                <a:latin typeface="Tahoma"/>
                <a:cs typeface="Tahoma"/>
              </a:rPr>
              <a:t> </a:t>
            </a:r>
            <a:r>
              <a:rPr sz="2200" spc="-15" dirty="0">
                <a:latin typeface="Tahoma"/>
                <a:cs typeface="Tahoma"/>
              </a:rPr>
              <a:t>keyword</a:t>
            </a:r>
            <a:endParaRPr sz="2200" dirty="0">
              <a:latin typeface="Tahoma"/>
              <a:cs typeface="Tahoma"/>
            </a:endParaRPr>
          </a:p>
          <a:p>
            <a:pPr marL="245745">
              <a:lnSpc>
                <a:spcPts val="2310"/>
              </a:lnSpc>
            </a:pPr>
            <a:r>
              <a:rPr sz="2200" b="1" spc="-5" dirty="0">
                <a:latin typeface="Tahoma"/>
                <a:cs typeface="Tahoma"/>
              </a:rPr>
              <a:t>abstract</a:t>
            </a:r>
            <a:r>
              <a:rPr sz="2200" spc="-5" dirty="0">
                <a:latin typeface="Tahoma"/>
                <a:cs typeface="Tahoma"/>
              </a:rPr>
              <a:t>.</a:t>
            </a:r>
            <a:endParaRPr sz="2200" dirty="0">
              <a:latin typeface="Tahoma"/>
              <a:cs typeface="Tahoma"/>
            </a:endParaRPr>
          </a:p>
          <a:p>
            <a:pPr marL="245745" indent="-233679">
              <a:lnSpc>
                <a:spcPts val="2310"/>
              </a:lnSpc>
              <a:spcBef>
                <a:spcPts val="540"/>
              </a:spcBef>
              <a:buClr>
                <a:srgbClr val="2E6225"/>
              </a:buClr>
              <a:buFont typeface="Arial"/>
              <a:buChar char="•"/>
              <a:tabLst>
                <a:tab pos="245745" algn="l"/>
                <a:tab pos="246379" algn="l"/>
              </a:tabLst>
            </a:pPr>
            <a:r>
              <a:rPr sz="2200" spc="-10" dirty="0">
                <a:latin typeface="Tahoma"/>
                <a:cs typeface="Tahoma"/>
              </a:rPr>
              <a:t>Abstract class </a:t>
            </a:r>
            <a:r>
              <a:rPr sz="2200" spc="-5" dirty="0">
                <a:latin typeface="Tahoma"/>
                <a:cs typeface="Tahoma"/>
              </a:rPr>
              <a:t>is a </a:t>
            </a:r>
            <a:r>
              <a:rPr sz="2200" spc="-10" dirty="0">
                <a:latin typeface="Tahoma"/>
                <a:cs typeface="Tahoma"/>
              </a:rPr>
              <a:t>concept </a:t>
            </a:r>
            <a:r>
              <a:rPr sz="2200" spc="-5" dirty="0">
                <a:latin typeface="Tahoma"/>
                <a:cs typeface="Tahoma"/>
              </a:rPr>
              <a:t>and implementation gets</a:t>
            </a:r>
            <a:r>
              <a:rPr sz="2200" spc="185" dirty="0">
                <a:latin typeface="Tahoma"/>
                <a:cs typeface="Tahoma"/>
              </a:rPr>
              <a:t> </a:t>
            </a:r>
            <a:r>
              <a:rPr sz="2200" spc="-5" dirty="0">
                <a:latin typeface="Tahoma"/>
                <a:cs typeface="Tahoma"/>
              </a:rPr>
              <a:t>completed</a:t>
            </a:r>
            <a:endParaRPr sz="2200" dirty="0">
              <a:latin typeface="Tahoma"/>
              <a:cs typeface="Tahoma"/>
            </a:endParaRPr>
          </a:p>
          <a:p>
            <a:pPr marL="245745">
              <a:lnSpc>
                <a:spcPts val="2310"/>
              </a:lnSpc>
            </a:pPr>
            <a:r>
              <a:rPr sz="2200" spc="-10" dirty="0">
                <a:latin typeface="Tahoma"/>
                <a:cs typeface="Tahoma"/>
              </a:rPr>
              <a:t>when </a:t>
            </a:r>
            <a:r>
              <a:rPr sz="2200" spc="-5" dirty="0">
                <a:latin typeface="Tahoma"/>
                <a:cs typeface="Tahoma"/>
              </a:rPr>
              <a:t>it is being </a:t>
            </a:r>
            <a:r>
              <a:rPr sz="2200" b="1" dirty="0">
                <a:latin typeface="Tahoma"/>
                <a:cs typeface="Tahoma"/>
              </a:rPr>
              <a:t>realized </a:t>
            </a:r>
            <a:r>
              <a:rPr sz="2200" spc="-5" dirty="0">
                <a:latin typeface="Tahoma"/>
                <a:cs typeface="Tahoma"/>
              </a:rPr>
              <a:t>by a</a:t>
            </a:r>
            <a:r>
              <a:rPr sz="2200" spc="105" dirty="0">
                <a:latin typeface="Tahoma"/>
                <a:cs typeface="Tahoma"/>
              </a:rPr>
              <a:t> </a:t>
            </a:r>
            <a:r>
              <a:rPr sz="2200" spc="-10" dirty="0">
                <a:latin typeface="Tahoma"/>
                <a:cs typeface="Tahoma"/>
              </a:rPr>
              <a:t>subclass.</a:t>
            </a:r>
            <a:endParaRPr sz="2200" dirty="0">
              <a:latin typeface="Tahoma"/>
              <a:cs typeface="Tahoma"/>
            </a:endParaRPr>
          </a:p>
          <a:p>
            <a:pPr marL="245745" marR="640080" indent="-233679">
              <a:lnSpc>
                <a:spcPct val="75000"/>
              </a:lnSpc>
              <a:spcBef>
                <a:spcPts val="1200"/>
              </a:spcBef>
              <a:buClr>
                <a:srgbClr val="2E6225"/>
              </a:buClr>
              <a:buFont typeface="Arial"/>
              <a:buChar char="•"/>
              <a:tabLst>
                <a:tab pos="245745" algn="l"/>
                <a:tab pos="246379" algn="l"/>
              </a:tabLst>
            </a:pPr>
            <a:r>
              <a:rPr sz="2200" spc="-10" dirty="0">
                <a:latin typeface="Tahoma"/>
                <a:cs typeface="Tahoma"/>
              </a:rPr>
              <a:t>Abstract classes provide elements </a:t>
            </a:r>
            <a:r>
              <a:rPr sz="2200" spc="-5" dirty="0">
                <a:latin typeface="Tahoma"/>
                <a:cs typeface="Tahoma"/>
              </a:rPr>
              <a:t>of </a:t>
            </a:r>
            <a:r>
              <a:rPr sz="2200" spc="-10" dirty="0">
                <a:latin typeface="Tahoma"/>
                <a:cs typeface="Tahoma"/>
              </a:rPr>
              <a:t>both </a:t>
            </a:r>
            <a:r>
              <a:rPr sz="2200" spc="-5" dirty="0">
                <a:latin typeface="Tahoma"/>
                <a:cs typeface="Tahoma"/>
              </a:rPr>
              <a:t>inheritance and  </a:t>
            </a:r>
            <a:r>
              <a:rPr sz="2200" spc="-10" dirty="0">
                <a:latin typeface="Tahoma"/>
                <a:cs typeface="Tahoma"/>
              </a:rPr>
              <a:t>interfaces.</a:t>
            </a:r>
            <a:endParaRPr sz="2200" dirty="0">
              <a:latin typeface="Tahoma"/>
              <a:cs typeface="Tahoma"/>
            </a:endParaRPr>
          </a:p>
          <a:p>
            <a:pPr marL="245745" indent="-233679">
              <a:lnSpc>
                <a:spcPts val="2310"/>
              </a:lnSpc>
              <a:spcBef>
                <a:spcPts val="540"/>
              </a:spcBef>
              <a:buClr>
                <a:srgbClr val="2E6225"/>
              </a:buClr>
              <a:buFont typeface="Arial"/>
              <a:buChar char="•"/>
              <a:tabLst>
                <a:tab pos="245745" algn="l"/>
                <a:tab pos="246379" algn="l"/>
              </a:tabLst>
            </a:pPr>
            <a:r>
              <a:rPr sz="2200" spc="-5" dirty="0">
                <a:latin typeface="Tahoma"/>
                <a:cs typeface="Tahoma"/>
              </a:rPr>
              <a:t>An </a:t>
            </a:r>
            <a:r>
              <a:rPr sz="2200" spc="-10" dirty="0">
                <a:latin typeface="Tahoma"/>
                <a:cs typeface="Tahoma"/>
              </a:rPr>
              <a:t>abstract </a:t>
            </a:r>
            <a:r>
              <a:rPr sz="2200" spc="-5" dirty="0">
                <a:latin typeface="Tahoma"/>
                <a:cs typeface="Tahoma"/>
              </a:rPr>
              <a:t>class is a class </a:t>
            </a:r>
            <a:r>
              <a:rPr sz="2200" spc="-10" dirty="0">
                <a:latin typeface="Tahoma"/>
                <a:cs typeface="Tahoma"/>
              </a:rPr>
              <a:t>that </a:t>
            </a:r>
            <a:r>
              <a:rPr sz="2200" spc="-5" dirty="0">
                <a:latin typeface="Tahoma"/>
                <a:cs typeface="Tahoma"/>
              </a:rPr>
              <a:t>cannot be </a:t>
            </a:r>
            <a:r>
              <a:rPr sz="2200" b="1" spc="-5" dirty="0">
                <a:latin typeface="Tahoma"/>
                <a:cs typeface="Tahoma"/>
              </a:rPr>
              <a:t>instantiated</a:t>
            </a:r>
            <a:r>
              <a:rPr sz="2200" b="1" spc="195" dirty="0">
                <a:latin typeface="Tahoma"/>
                <a:cs typeface="Tahoma"/>
              </a:rPr>
              <a:t> </a:t>
            </a:r>
            <a:r>
              <a:rPr sz="2200" spc="-5" dirty="0">
                <a:latin typeface="Tahoma"/>
                <a:cs typeface="Tahoma"/>
              </a:rPr>
              <a:t>itself;</a:t>
            </a:r>
            <a:endParaRPr sz="2200" dirty="0">
              <a:latin typeface="Tahoma"/>
              <a:cs typeface="Tahoma"/>
            </a:endParaRPr>
          </a:p>
          <a:p>
            <a:pPr marL="245745">
              <a:lnSpc>
                <a:spcPts val="2310"/>
              </a:lnSpc>
            </a:pPr>
            <a:r>
              <a:rPr sz="2200" spc="-5" dirty="0">
                <a:latin typeface="Tahoma"/>
                <a:cs typeface="Tahoma"/>
              </a:rPr>
              <a:t>it must be</a:t>
            </a:r>
            <a:r>
              <a:rPr sz="2200" spc="15" dirty="0">
                <a:latin typeface="Tahoma"/>
                <a:cs typeface="Tahoma"/>
              </a:rPr>
              <a:t> </a:t>
            </a:r>
            <a:r>
              <a:rPr sz="2200" b="1" spc="-5" dirty="0">
                <a:latin typeface="Tahoma"/>
                <a:cs typeface="Tahoma"/>
              </a:rPr>
              <a:t>inherited</a:t>
            </a:r>
            <a:r>
              <a:rPr sz="2200" spc="-5" dirty="0">
                <a:latin typeface="Tahoma"/>
                <a:cs typeface="Tahoma"/>
              </a:rPr>
              <a:t>.</a:t>
            </a:r>
            <a:endParaRPr sz="2200" dirty="0">
              <a:latin typeface="Tahoma"/>
              <a:cs typeface="Tahoma"/>
            </a:endParaRPr>
          </a:p>
          <a:p>
            <a:pPr marL="245745" indent="-233679">
              <a:lnSpc>
                <a:spcPts val="2310"/>
              </a:lnSpc>
              <a:spcBef>
                <a:spcPts val="540"/>
              </a:spcBef>
              <a:buClr>
                <a:srgbClr val="2E6225"/>
              </a:buClr>
              <a:buFont typeface="Arial"/>
              <a:buChar char="•"/>
              <a:tabLst>
                <a:tab pos="245745" algn="l"/>
                <a:tab pos="246379" algn="l"/>
              </a:tabLst>
            </a:pPr>
            <a:r>
              <a:rPr sz="2200" spc="-10" dirty="0">
                <a:latin typeface="Tahoma"/>
                <a:cs typeface="Tahoma"/>
              </a:rPr>
              <a:t>Some </a:t>
            </a:r>
            <a:r>
              <a:rPr sz="2200" spc="-5" dirty="0">
                <a:latin typeface="Tahoma"/>
                <a:cs typeface="Tahoma"/>
              </a:rPr>
              <a:t>or </a:t>
            </a:r>
            <a:r>
              <a:rPr sz="2200" dirty="0">
                <a:latin typeface="Tahoma"/>
                <a:cs typeface="Tahoma"/>
              </a:rPr>
              <a:t>all </a:t>
            </a:r>
            <a:r>
              <a:rPr sz="2200" spc="-5" dirty="0">
                <a:latin typeface="Tahoma"/>
                <a:cs typeface="Tahoma"/>
              </a:rPr>
              <a:t>members of the </a:t>
            </a:r>
            <a:r>
              <a:rPr sz="2200" spc="-10" dirty="0">
                <a:latin typeface="Tahoma"/>
                <a:cs typeface="Tahoma"/>
              </a:rPr>
              <a:t>class </a:t>
            </a:r>
            <a:r>
              <a:rPr sz="2200" spc="-5" dirty="0">
                <a:latin typeface="Tahoma"/>
                <a:cs typeface="Tahoma"/>
              </a:rPr>
              <a:t>might be</a:t>
            </a:r>
            <a:r>
              <a:rPr sz="2200" spc="125" dirty="0">
                <a:latin typeface="Tahoma"/>
                <a:cs typeface="Tahoma"/>
              </a:rPr>
              <a:t> </a:t>
            </a:r>
            <a:r>
              <a:rPr sz="2200" spc="-5" dirty="0">
                <a:latin typeface="Tahoma"/>
                <a:cs typeface="Tahoma"/>
              </a:rPr>
              <a:t>unimplemented,</a:t>
            </a:r>
            <a:endParaRPr sz="2200" dirty="0">
              <a:latin typeface="Tahoma"/>
              <a:cs typeface="Tahoma"/>
            </a:endParaRPr>
          </a:p>
          <a:p>
            <a:pPr marL="245745" marR="1737360">
              <a:lnSpc>
                <a:spcPct val="75000"/>
              </a:lnSpc>
              <a:spcBef>
                <a:spcPts val="330"/>
              </a:spcBef>
            </a:pPr>
            <a:r>
              <a:rPr sz="2200" spc="-5" dirty="0">
                <a:latin typeface="Tahoma"/>
                <a:cs typeface="Tahoma"/>
              </a:rPr>
              <a:t>and it is up to the inheriting </a:t>
            </a:r>
            <a:r>
              <a:rPr sz="2200" spc="-10" dirty="0">
                <a:latin typeface="Tahoma"/>
                <a:cs typeface="Tahoma"/>
              </a:rPr>
              <a:t>class </a:t>
            </a:r>
            <a:r>
              <a:rPr sz="2200" spc="-5" dirty="0">
                <a:latin typeface="Tahoma"/>
                <a:cs typeface="Tahoma"/>
              </a:rPr>
              <a:t>to </a:t>
            </a:r>
            <a:r>
              <a:rPr sz="2200" spc="-10" dirty="0">
                <a:latin typeface="Tahoma"/>
                <a:cs typeface="Tahoma"/>
              </a:rPr>
              <a:t>provide that  </a:t>
            </a:r>
            <a:r>
              <a:rPr sz="2200" spc="-5" dirty="0">
                <a:latin typeface="Tahoma"/>
                <a:cs typeface="Tahoma"/>
              </a:rPr>
              <a:t>implementation.</a:t>
            </a:r>
            <a:endParaRPr sz="2200" dirty="0">
              <a:latin typeface="Tahoma"/>
              <a:cs typeface="Tahoma"/>
            </a:endParaRPr>
          </a:p>
          <a:p>
            <a:pPr marL="245745" indent="-233679">
              <a:lnSpc>
                <a:spcPts val="2310"/>
              </a:lnSpc>
              <a:spcBef>
                <a:spcPts val="540"/>
              </a:spcBef>
              <a:buClr>
                <a:srgbClr val="2E6225"/>
              </a:buClr>
              <a:buFont typeface="Arial"/>
              <a:buChar char="•"/>
              <a:tabLst>
                <a:tab pos="245745" algn="l"/>
                <a:tab pos="246379" algn="l"/>
              </a:tabLst>
            </a:pPr>
            <a:r>
              <a:rPr sz="2200" spc="-5" dirty="0">
                <a:latin typeface="Tahoma"/>
                <a:cs typeface="Tahoma"/>
              </a:rPr>
              <a:t>Members </a:t>
            </a:r>
            <a:r>
              <a:rPr sz="2200" spc="-10" dirty="0">
                <a:latin typeface="Tahoma"/>
                <a:cs typeface="Tahoma"/>
              </a:rPr>
              <a:t>that </a:t>
            </a:r>
            <a:r>
              <a:rPr sz="2200" spc="-5" dirty="0">
                <a:latin typeface="Tahoma"/>
                <a:cs typeface="Tahoma"/>
              </a:rPr>
              <a:t>are implemented might still be </a:t>
            </a:r>
            <a:r>
              <a:rPr sz="2200" spc="-10" dirty="0">
                <a:latin typeface="Tahoma"/>
                <a:cs typeface="Tahoma"/>
              </a:rPr>
              <a:t>overridden,</a:t>
            </a:r>
            <a:r>
              <a:rPr sz="2200" spc="110" dirty="0">
                <a:latin typeface="Tahoma"/>
                <a:cs typeface="Tahoma"/>
              </a:rPr>
              <a:t> </a:t>
            </a:r>
            <a:r>
              <a:rPr sz="2200" spc="-5" dirty="0">
                <a:latin typeface="Tahoma"/>
                <a:cs typeface="Tahoma"/>
              </a:rPr>
              <a:t>and</a:t>
            </a:r>
            <a:endParaRPr sz="2200" dirty="0">
              <a:latin typeface="Tahoma"/>
              <a:cs typeface="Tahoma"/>
            </a:endParaRPr>
          </a:p>
          <a:p>
            <a:pPr marL="245745" marR="135255">
              <a:lnSpc>
                <a:spcPct val="75000"/>
              </a:lnSpc>
              <a:spcBef>
                <a:spcPts val="330"/>
              </a:spcBef>
            </a:pPr>
            <a:r>
              <a:rPr sz="2200" spc="-5" dirty="0">
                <a:latin typeface="Tahoma"/>
                <a:cs typeface="Tahoma"/>
              </a:rPr>
              <a:t>the inheriting </a:t>
            </a:r>
            <a:r>
              <a:rPr sz="2200" spc="-10" dirty="0">
                <a:latin typeface="Tahoma"/>
                <a:cs typeface="Tahoma"/>
              </a:rPr>
              <a:t>class can </a:t>
            </a:r>
            <a:r>
              <a:rPr sz="2200" spc="-5" dirty="0">
                <a:latin typeface="Tahoma"/>
                <a:cs typeface="Tahoma"/>
              </a:rPr>
              <a:t>still implement additional </a:t>
            </a:r>
            <a:r>
              <a:rPr sz="2200" spc="-10" dirty="0">
                <a:latin typeface="Tahoma"/>
                <a:cs typeface="Tahoma"/>
              </a:rPr>
              <a:t>interfaces </a:t>
            </a:r>
            <a:r>
              <a:rPr sz="2200" spc="-5" dirty="0">
                <a:latin typeface="Tahoma"/>
                <a:cs typeface="Tahoma"/>
              </a:rPr>
              <a:t>or  other</a:t>
            </a:r>
            <a:r>
              <a:rPr sz="2200" spc="10" dirty="0">
                <a:latin typeface="Tahoma"/>
                <a:cs typeface="Tahoma"/>
              </a:rPr>
              <a:t> </a:t>
            </a:r>
            <a:r>
              <a:rPr sz="2200" spc="-25" dirty="0">
                <a:latin typeface="Tahoma"/>
                <a:cs typeface="Tahoma"/>
              </a:rPr>
              <a:t>functionality.</a:t>
            </a:r>
            <a:endParaRPr sz="2200" dirty="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1" y="392064"/>
            <a:ext cx="2858770" cy="720710"/>
          </a:xfrm>
          <a:prstGeom prst="rect">
            <a:avLst/>
          </a:prstGeom>
        </p:spPr>
        <p:txBody>
          <a:bodyPr vert="horz" wrap="square" lIns="0" tIns="12700" rIns="0" bIns="0" rtlCol="0" anchor="b">
            <a:spAutoFit/>
          </a:bodyPr>
          <a:lstStyle/>
          <a:p>
            <a:pPr marL="12700">
              <a:lnSpc>
                <a:spcPct val="100000"/>
              </a:lnSpc>
              <a:spcBef>
                <a:spcPts val="100"/>
              </a:spcBef>
            </a:pPr>
            <a:r>
              <a:rPr dirty="0"/>
              <a:t>Abstract</a:t>
            </a:r>
            <a:r>
              <a:rPr spc="-110" dirty="0"/>
              <a:t> </a:t>
            </a:r>
            <a:r>
              <a:rPr spc="-5" dirty="0"/>
              <a:t>class</a:t>
            </a:r>
          </a:p>
          <a:p>
            <a:pPr marL="12700">
              <a:lnSpc>
                <a:spcPct val="100000"/>
              </a:lnSpc>
              <a:spcBef>
                <a:spcPts val="10"/>
              </a:spcBef>
            </a:pPr>
            <a:r>
              <a:rPr sz="1800" spc="-5" dirty="0"/>
              <a:t>Example</a:t>
            </a:r>
            <a:endParaRPr sz="1800"/>
          </a:p>
        </p:txBody>
      </p:sp>
      <p:grpSp>
        <p:nvGrpSpPr>
          <p:cNvPr id="3" name="object 3"/>
          <p:cNvGrpSpPr/>
          <p:nvPr/>
        </p:nvGrpSpPr>
        <p:grpSpPr>
          <a:xfrm>
            <a:off x="6463284" y="1788359"/>
            <a:ext cx="2590800" cy="1273175"/>
            <a:chOff x="4939284" y="1788358"/>
            <a:chExt cx="2590800" cy="1273175"/>
          </a:xfrm>
        </p:grpSpPr>
        <p:sp>
          <p:nvSpPr>
            <p:cNvPr id="4" name="object 4"/>
            <p:cNvSpPr/>
            <p:nvPr/>
          </p:nvSpPr>
          <p:spPr>
            <a:xfrm>
              <a:off x="4946103" y="1788358"/>
              <a:ext cx="2566493" cy="12726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965954" y="1808226"/>
              <a:ext cx="2472055" cy="1178560"/>
            </a:xfrm>
            <a:custGeom>
              <a:avLst/>
              <a:gdLst/>
              <a:ahLst/>
              <a:cxnLst/>
              <a:rect l="l" t="t" r="r" b="b"/>
              <a:pathLst>
                <a:path w="2472054" h="1178560">
                  <a:moveTo>
                    <a:pt x="2471928" y="0"/>
                  </a:moveTo>
                  <a:lnTo>
                    <a:pt x="0" y="0"/>
                  </a:lnTo>
                  <a:lnTo>
                    <a:pt x="0" y="1178052"/>
                  </a:lnTo>
                  <a:lnTo>
                    <a:pt x="2471928" y="1178052"/>
                  </a:lnTo>
                  <a:lnTo>
                    <a:pt x="2471928" y="0"/>
                  </a:lnTo>
                  <a:close/>
                </a:path>
              </a:pathLst>
            </a:custGeom>
            <a:solidFill>
              <a:srgbClr val="FFFFFF"/>
            </a:solidFill>
          </p:spPr>
          <p:txBody>
            <a:bodyPr wrap="square" lIns="0" tIns="0" rIns="0" bIns="0" rtlCol="0"/>
            <a:lstStyle/>
            <a:p>
              <a:endParaRPr/>
            </a:p>
          </p:txBody>
        </p:sp>
        <p:sp>
          <p:nvSpPr>
            <p:cNvPr id="6" name="object 6"/>
            <p:cNvSpPr/>
            <p:nvPr/>
          </p:nvSpPr>
          <p:spPr>
            <a:xfrm>
              <a:off x="4939284" y="2039112"/>
              <a:ext cx="2590800" cy="132587"/>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6489954" y="1808227"/>
            <a:ext cx="2472055" cy="217367"/>
          </a:xfrm>
          <a:prstGeom prst="rect">
            <a:avLst/>
          </a:prstGeom>
          <a:ln w="25907">
            <a:solidFill>
              <a:srgbClr val="00366B"/>
            </a:solidFill>
          </a:ln>
        </p:spPr>
        <p:txBody>
          <a:bodyPr vert="horz" wrap="square" lIns="0" tIns="24765" rIns="0" bIns="0" rtlCol="0">
            <a:spAutoFit/>
          </a:bodyPr>
          <a:lstStyle/>
          <a:p>
            <a:pPr marL="668655">
              <a:spcBef>
                <a:spcPts val="195"/>
              </a:spcBef>
            </a:pPr>
            <a:r>
              <a:rPr sz="1250" b="1" i="1" spc="-35" dirty="0">
                <a:solidFill>
                  <a:srgbClr val="40528F"/>
                </a:solidFill>
                <a:latin typeface="Tahoma"/>
                <a:cs typeface="Tahoma"/>
              </a:rPr>
              <a:t>Bank</a:t>
            </a:r>
            <a:r>
              <a:rPr sz="1250" b="1" i="1" spc="-40" dirty="0">
                <a:solidFill>
                  <a:srgbClr val="40528F"/>
                </a:solidFill>
                <a:latin typeface="Tahoma"/>
                <a:cs typeface="Tahoma"/>
              </a:rPr>
              <a:t> </a:t>
            </a:r>
            <a:r>
              <a:rPr sz="1250" b="1" i="1" spc="-35" dirty="0">
                <a:solidFill>
                  <a:srgbClr val="40528F"/>
                </a:solidFill>
                <a:latin typeface="Tahoma"/>
                <a:cs typeface="Tahoma"/>
              </a:rPr>
              <a:t>Account</a:t>
            </a:r>
            <a:endParaRPr sz="1250">
              <a:latin typeface="Tahoma"/>
              <a:cs typeface="Tahoma"/>
            </a:endParaRPr>
          </a:p>
        </p:txBody>
      </p:sp>
      <p:sp>
        <p:nvSpPr>
          <p:cNvPr id="8" name="object 8"/>
          <p:cNvSpPr/>
          <p:nvPr/>
        </p:nvSpPr>
        <p:spPr>
          <a:xfrm>
            <a:off x="6463284" y="2462784"/>
            <a:ext cx="2590800" cy="132587"/>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6489954" y="2077974"/>
            <a:ext cx="2472055" cy="353943"/>
          </a:xfrm>
          <a:prstGeom prst="rect">
            <a:avLst/>
          </a:prstGeom>
          <a:ln w="25907">
            <a:solidFill>
              <a:srgbClr val="00366B"/>
            </a:solidFill>
          </a:ln>
        </p:spPr>
        <p:txBody>
          <a:bodyPr vert="horz" wrap="square" lIns="0" tIns="45720" rIns="0" bIns="0" rtlCol="0">
            <a:spAutoFit/>
          </a:bodyPr>
          <a:lstStyle/>
          <a:p>
            <a:pPr marL="60960" marR="1527175">
              <a:spcBef>
                <a:spcPts val="360"/>
              </a:spcBef>
            </a:pPr>
            <a:r>
              <a:rPr sz="1000" spc="-5" dirty="0">
                <a:latin typeface="Tahoma"/>
                <a:cs typeface="Tahoma"/>
              </a:rPr>
              <a:t>owner : </a:t>
            </a:r>
            <a:r>
              <a:rPr sz="1000" spc="-10" dirty="0">
                <a:latin typeface="Tahoma"/>
                <a:cs typeface="Tahoma"/>
              </a:rPr>
              <a:t>String  </a:t>
            </a:r>
            <a:r>
              <a:rPr sz="1000" spc="-5" dirty="0">
                <a:latin typeface="Tahoma"/>
                <a:cs typeface="Tahoma"/>
              </a:rPr>
              <a:t>balance :</a:t>
            </a:r>
            <a:r>
              <a:rPr sz="1000" spc="-65" dirty="0">
                <a:latin typeface="Tahoma"/>
                <a:cs typeface="Tahoma"/>
              </a:rPr>
              <a:t> </a:t>
            </a:r>
            <a:r>
              <a:rPr sz="1000" spc="-5" dirty="0">
                <a:latin typeface="Tahoma"/>
                <a:cs typeface="Tahoma"/>
              </a:rPr>
              <a:t>Dollar</a:t>
            </a:r>
            <a:endParaRPr sz="1000">
              <a:latin typeface="Tahoma"/>
              <a:cs typeface="Tahoma"/>
            </a:endParaRPr>
          </a:p>
        </p:txBody>
      </p:sp>
      <p:sp>
        <p:nvSpPr>
          <p:cNvPr id="10" name="object 10"/>
          <p:cNvSpPr txBox="1"/>
          <p:nvPr/>
        </p:nvSpPr>
        <p:spPr>
          <a:xfrm>
            <a:off x="6489954" y="2501645"/>
            <a:ext cx="2472055" cy="411010"/>
          </a:xfrm>
          <a:prstGeom prst="rect">
            <a:avLst/>
          </a:prstGeom>
          <a:ln w="25907">
            <a:solidFill>
              <a:srgbClr val="00366B"/>
            </a:solidFill>
          </a:ln>
        </p:spPr>
        <p:txBody>
          <a:bodyPr vert="horz" wrap="square" lIns="0" tIns="102235" rIns="0" bIns="0" rtlCol="0">
            <a:spAutoFit/>
          </a:bodyPr>
          <a:lstStyle/>
          <a:p>
            <a:pPr marL="60960" marR="918844">
              <a:spcBef>
                <a:spcPts val="805"/>
              </a:spcBef>
            </a:pPr>
            <a:r>
              <a:rPr sz="1000" spc="-5" dirty="0">
                <a:latin typeface="Tahoma"/>
                <a:cs typeface="Tahoma"/>
              </a:rPr>
              <a:t>deposit(amount : Dollar)  withdraw(amount :</a:t>
            </a:r>
            <a:r>
              <a:rPr sz="1000" spc="-40" dirty="0">
                <a:latin typeface="Tahoma"/>
                <a:cs typeface="Tahoma"/>
              </a:rPr>
              <a:t> </a:t>
            </a:r>
            <a:r>
              <a:rPr sz="1000" spc="-5" dirty="0">
                <a:latin typeface="Tahoma"/>
                <a:cs typeface="Tahoma"/>
              </a:rPr>
              <a:t>Dollar)</a:t>
            </a:r>
            <a:endParaRPr sz="1000">
              <a:latin typeface="Tahoma"/>
              <a:cs typeface="Tahoma"/>
            </a:endParaRPr>
          </a:p>
        </p:txBody>
      </p:sp>
      <p:grpSp>
        <p:nvGrpSpPr>
          <p:cNvPr id="11" name="object 11"/>
          <p:cNvGrpSpPr/>
          <p:nvPr/>
        </p:nvGrpSpPr>
        <p:grpSpPr>
          <a:xfrm>
            <a:off x="4977385" y="4022690"/>
            <a:ext cx="2601595" cy="1550670"/>
            <a:chOff x="3453384" y="4022690"/>
            <a:chExt cx="2601595" cy="1550670"/>
          </a:xfrm>
        </p:grpSpPr>
        <p:sp>
          <p:nvSpPr>
            <p:cNvPr id="12" name="object 12"/>
            <p:cNvSpPr/>
            <p:nvPr/>
          </p:nvSpPr>
          <p:spPr>
            <a:xfrm>
              <a:off x="3460236" y="4022690"/>
              <a:ext cx="2570999" cy="1550577"/>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480054" y="4042409"/>
              <a:ext cx="2476500" cy="1437640"/>
            </a:xfrm>
            <a:custGeom>
              <a:avLst/>
              <a:gdLst/>
              <a:ahLst/>
              <a:cxnLst/>
              <a:rect l="l" t="t" r="r" b="b"/>
              <a:pathLst>
                <a:path w="2476500" h="1437639">
                  <a:moveTo>
                    <a:pt x="2476500" y="0"/>
                  </a:moveTo>
                  <a:lnTo>
                    <a:pt x="0" y="0"/>
                  </a:lnTo>
                  <a:lnTo>
                    <a:pt x="0" y="1437131"/>
                  </a:lnTo>
                  <a:lnTo>
                    <a:pt x="2476500" y="1437131"/>
                  </a:lnTo>
                  <a:lnTo>
                    <a:pt x="2476500" y="0"/>
                  </a:lnTo>
                  <a:close/>
                </a:path>
              </a:pathLst>
            </a:custGeom>
            <a:solidFill>
              <a:srgbClr val="FFFFFF"/>
            </a:solidFill>
          </p:spPr>
          <p:txBody>
            <a:bodyPr wrap="square" lIns="0" tIns="0" rIns="0" bIns="0" rtlCol="0"/>
            <a:lstStyle/>
            <a:p>
              <a:endParaRPr/>
            </a:p>
          </p:txBody>
        </p:sp>
        <p:sp>
          <p:nvSpPr>
            <p:cNvPr id="14" name="object 14"/>
            <p:cNvSpPr/>
            <p:nvPr/>
          </p:nvSpPr>
          <p:spPr>
            <a:xfrm>
              <a:off x="3453384" y="4274819"/>
              <a:ext cx="2601467" cy="132587"/>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457956" y="4829555"/>
              <a:ext cx="2596896" cy="132587"/>
            </a:xfrm>
            <a:prstGeom prst="rect">
              <a:avLst/>
            </a:prstGeom>
            <a:blipFill>
              <a:blip r:embed="rId3" cstate="print"/>
              <a:stretch>
                <a:fillRect/>
              </a:stretch>
            </a:blipFill>
          </p:spPr>
          <p:txBody>
            <a:bodyPr wrap="square" lIns="0" tIns="0" rIns="0" bIns="0" rtlCol="0"/>
            <a:lstStyle/>
            <a:p>
              <a:endParaRPr/>
            </a:p>
          </p:txBody>
        </p:sp>
      </p:grpSp>
      <p:graphicFrame>
        <p:nvGraphicFramePr>
          <p:cNvPr id="16" name="object 16"/>
          <p:cNvGraphicFramePr>
            <a:graphicFrameLocks noGrp="1"/>
          </p:cNvGraphicFramePr>
          <p:nvPr/>
        </p:nvGraphicFramePr>
        <p:xfrm>
          <a:off x="4991100" y="4029455"/>
          <a:ext cx="2476500" cy="1437130"/>
        </p:xfrm>
        <a:graphic>
          <a:graphicData uri="http://schemas.openxmlformats.org/drawingml/2006/table">
            <a:tbl>
              <a:tblPr firstRow="1" bandRow="1">
                <a:tableStyleId>{2D5ABB26-0587-4C30-8999-92F81FD0307C}</a:tableStyleId>
              </a:tblPr>
              <a:tblGrid>
                <a:gridCol w="2476500">
                  <a:extLst>
                    <a:ext uri="{9D8B030D-6E8A-4147-A177-3AD203B41FA5}">
                      <a16:colId xmlns:a16="http://schemas.microsoft.com/office/drawing/2014/main" val="20000"/>
                    </a:ext>
                  </a:extLst>
                </a:gridCol>
              </a:tblGrid>
              <a:tr h="271271">
                <a:tc>
                  <a:txBody>
                    <a:bodyPr/>
                    <a:lstStyle/>
                    <a:p>
                      <a:pPr marL="484505">
                        <a:lnSpc>
                          <a:spcPct val="100000"/>
                        </a:lnSpc>
                        <a:spcBef>
                          <a:spcPts val="325"/>
                        </a:spcBef>
                      </a:pPr>
                      <a:r>
                        <a:rPr sz="1200" b="1" spc="-5" dirty="0">
                          <a:solidFill>
                            <a:srgbClr val="40528F"/>
                          </a:solidFill>
                          <a:latin typeface="Tahoma"/>
                          <a:cs typeface="Tahoma"/>
                        </a:rPr>
                        <a:t>Checking</a:t>
                      </a:r>
                      <a:r>
                        <a:rPr sz="1200" b="1" spc="-20" dirty="0">
                          <a:solidFill>
                            <a:srgbClr val="40528F"/>
                          </a:solidFill>
                          <a:latin typeface="Tahoma"/>
                          <a:cs typeface="Tahoma"/>
                        </a:rPr>
                        <a:t> </a:t>
                      </a:r>
                      <a:r>
                        <a:rPr sz="1200" b="1" spc="-5" dirty="0">
                          <a:solidFill>
                            <a:srgbClr val="40528F"/>
                          </a:solidFill>
                          <a:latin typeface="Tahoma"/>
                          <a:cs typeface="Tahoma"/>
                        </a:rPr>
                        <a:t>Account</a:t>
                      </a:r>
                      <a:endParaRPr sz="1200">
                        <a:latin typeface="Tahoma"/>
                        <a:cs typeface="Tahoma"/>
                      </a:endParaRPr>
                    </a:p>
                  </a:txBody>
                  <a:tcPr marL="0" marR="0" marT="41275" marB="0">
                    <a:lnL w="28575">
                      <a:solidFill>
                        <a:srgbClr val="00366B"/>
                      </a:solidFill>
                      <a:prstDash val="solid"/>
                    </a:lnL>
                    <a:lnR w="28575">
                      <a:solidFill>
                        <a:srgbClr val="00366B"/>
                      </a:solidFill>
                      <a:prstDash val="solid"/>
                    </a:lnR>
                    <a:lnT w="28575">
                      <a:solidFill>
                        <a:srgbClr val="00366B"/>
                      </a:solidFill>
                      <a:prstDash val="solid"/>
                    </a:lnT>
                    <a:lnB w="28575">
                      <a:solidFill>
                        <a:srgbClr val="00366B"/>
                      </a:solidFill>
                      <a:prstDash val="solid"/>
                    </a:lnB>
                  </a:tcPr>
                </a:tc>
                <a:extLst>
                  <a:ext uri="{0D108BD9-81ED-4DB2-BD59-A6C34878D82A}">
                    <a16:rowId xmlns:a16="http://schemas.microsoft.com/office/drawing/2014/main" val="10000"/>
                  </a:ext>
                </a:extLst>
              </a:tr>
              <a:tr h="554736">
                <a:tc>
                  <a:txBody>
                    <a:bodyPr/>
                    <a:lstStyle/>
                    <a:p>
                      <a:pPr marL="59690" marR="1532890">
                        <a:lnSpc>
                          <a:spcPct val="100000"/>
                        </a:lnSpc>
                        <a:spcBef>
                          <a:spcPts val="359"/>
                        </a:spcBef>
                      </a:pPr>
                      <a:r>
                        <a:rPr sz="1000" spc="-5" dirty="0">
                          <a:latin typeface="Tahoma"/>
                          <a:cs typeface="Tahoma"/>
                        </a:rPr>
                        <a:t>owner : </a:t>
                      </a:r>
                      <a:r>
                        <a:rPr sz="1000" spc="-10" dirty="0">
                          <a:latin typeface="Tahoma"/>
                          <a:cs typeface="Tahoma"/>
                        </a:rPr>
                        <a:t>String  </a:t>
                      </a:r>
                      <a:r>
                        <a:rPr sz="1000" spc="-5" dirty="0">
                          <a:latin typeface="Tahoma"/>
                          <a:cs typeface="Tahoma"/>
                        </a:rPr>
                        <a:t>balance :</a:t>
                      </a:r>
                      <a:r>
                        <a:rPr sz="1000" spc="-65" dirty="0">
                          <a:latin typeface="Tahoma"/>
                          <a:cs typeface="Tahoma"/>
                        </a:rPr>
                        <a:t> </a:t>
                      </a:r>
                      <a:r>
                        <a:rPr sz="1000" spc="-5" dirty="0">
                          <a:latin typeface="Tahoma"/>
                          <a:cs typeface="Tahoma"/>
                        </a:rPr>
                        <a:t>Dollar</a:t>
                      </a:r>
                      <a:endParaRPr sz="1000">
                        <a:latin typeface="Tahoma"/>
                        <a:cs typeface="Tahoma"/>
                      </a:endParaRPr>
                    </a:p>
                    <a:p>
                      <a:pPr marL="59055">
                        <a:lnSpc>
                          <a:spcPct val="100000"/>
                        </a:lnSpc>
                        <a:spcBef>
                          <a:spcPts val="20"/>
                        </a:spcBef>
                      </a:pPr>
                      <a:r>
                        <a:rPr sz="1000" spc="-5" dirty="0">
                          <a:latin typeface="Tahoma"/>
                          <a:cs typeface="Tahoma"/>
                        </a:rPr>
                        <a:t>insufficientFundsFee :</a:t>
                      </a:r>
                      <a:r>
                        <a:rPr sz="1000" spc="60" dirty="0">
                          <a:latin typeface="Tahoma"/>
                          <a:cs typeface="Tahoma"/>
                        </a:rPr>
                        <a:t> </a:t>
                      </a:r>
                      <a:r>
                        <a:rPr sz="1000" spc="-5" dirty="0">
                          <a:latin typeface="Tahoma"/>
                          <a:cs typeface="Tahoma"/>
                        </a:rPr>
                        <a:t>Dollar</a:t>
                      </a:r>
                      <a:endParaRPr sz="1000">
                        <a:latin typeface="Tahoma"/>
                        <a:cs typeface="Tahoma"/>
                      </a:endParaRPr>
                    </a:p>
                  </a:txBody>
                  <a:tcPr marL="0" marR="0" marT="45719" marB="0">
                    <a:lnL w="28575">
                      <a:solidFill>
                        <a:srgbClr val="00366B"/>
                      </a:solidFill>
                      <a:prstDash val="solid"/>
                    </a:lnL>
                    <a:lnR w="28575">
                      <a:solidFill>
                        <a:srgbClr val="00366B"/>
                      </a:solidFill>
                      <a:prstDash val="solid"/>
                    </a:lnR>
                    <a:lnT w="28575">
                      <a:solidFill>
                        <a:srgbClr val="00366B"/>
                      </a:solidFill>
                      <a:prstDash val="solid"/>
                    </a:lnT>
                    <a:lnB w="28575">
                      <a:solidFill>
                        <a:srgbClr val="00366B"/>
                      </a:solidFill>
                      <a:prstDash val="solid"/>
                    </a:lnB>
                  </a:tcPr>
                </a:tc>
                <a:extLst>
                  <a:ext uri="{0D108BD9-81ED-4DB2-BD59-A6C34878D82A}">
                    <a16:rowId xmlns:a16="http://schemas.microsoft.com/office/drawing/2014/main" val="10001"/>
                  </a:ext>
                </a:extLst>
              </a:tr>
              <a:tr h="611123">
                <a:tc>
                  <a:txBody>
                    <a:bodyPr/>
                    <a:lstStyle/>
                    <a:p>
                      <a:pPr marL="52705" marR="213360" indent="6985">
                        <a:lnSpc>
                          <a:spcPct val="100000"/>
                        </a:lnSpc>
                        <a:spcBef>
                          <a:spcPts val="810"/>
                        </a:spcBef>
                      </a:pPr>
                      <a:r>
                        <a:rPr sz="1000" spc="-5" dirty="0">
                          <a:latin typeface="Tahoma"/>
                          <a:cs typeface="Tahoma"/>
                        </a:rPr>
                        <a:t>deposit(amount : Dollar)  processCheck(checkToProcess : </a:t>
                      </a:r>
                      <a:r>
                        <a:rPr sz="1000" spc="-10" dirty="0">
                          <a:latin typeface="Tahoma"/>
                          <a:cs typeface="Tahoma"/>
                        </a:rPr>
                        <a:t>Check)  </a:t>
                      </a:r>
                      <a:r>
                        <a:rPr sz="1000" spc="-5" dirty="0">
                          <a:latin typeface="Tahoma"/>
                          <a:cs typeface="Tahoma"/>
                        </a:rPr>
                        <a:t>withdraw(amount :</a:t>
                      </a:r>
                      <a:r>
                        <a:rPr sz="1000" dirty="0">
                          <a:latin typeface="Tahoma"/>
                          <a:cs typeface="Tahoma"/>
                        </a:rPr>
                        <a:t> </a:t>
                      </a:r>
                      <a:r>
                        <a:rPr sz="1000" spc="-5" dirty="0">
                          <a:latin typeface="Tahoma"/>
                          <a:cs typeface="Tahoma"/>
                        </a:rPr>
                        <a:t>Dollar)</a:t>
                      </a:r>
                      <a:endParaRPr sz="1000">
                        <a:latin typeface="Tahoma"/>
                        <a:cs typeface="Tahoma"/>
                      </a:endParaRPr>
                    </a:p>
                  </a:txBody>
                  <a:tcPr marL="0" marR="0" marT="102870" marB="0">
                    <a:lnL w="28575">
                      <a:solidFill>
                        <a:srgbClr val="00366B"/>
                      </a:solidFill>
                      <a:prstDash val="solid"/>
                    </a:lnL>
                    <a:lnR w="28575">
                      <a:solidFill>
                        <a:srgbClr val="00366B"/>
                      </a:solidFill>
                      <a:prstDash val="solid"/>
                    </a:lnR>
                    <a:lnT w="28575">
                      <a:solidFill>
                        <a:srgbClr val="00366B"/>
                      </a:solidFill>
                      <a:prstDash val="solid"/>
                    </a:lnT>
                    <a:lnB w="28575">
                      <a:solidFill>
                        <a:srgbClr val="00366B"/>
                      </a:solidFill>
                      <a:prstDash val="solid"/>
                    </a:lnB>
                  </a:tcPr>
                </a:tc>
                <a:extLst>
                  <a:ext uri="{0D108BD9-81ED-4DB2-BD59-A6C34878D82A}">
                    <a16:rowId xmlns:a16="http://schemas.microsoft.com/office/drawing/2014/main" val="10002"/>
                  </a:ext>
                </a:extLst>
              </a:tr>
            </a:tbl>
          </a:graphicData>
        </a:graphic>
      </p:graphicFrame>
      <p:grpSp>
        <p:nvGrpSpPr>
          <p:cNvPr id="17" name="object 17"/>
          <p:cNvGrpSpPr/>
          <p:nvPr/>
        </p:nvGrpSpPr>
        <p:grpSpPr>
          <a:xfrm>
            <a:off x="8007096" y="4030310"/>
            <a:ext cx="2603500" cy="1550670"/>
            <a:chOff x="6483096" y="4030310"/>
            <a:chExt cx="2603500" cy="1550670"/>
          </a:xfrm>
        </p:grpSpPr>
        <p:sp>
          <p:nvSpPr>
            <p:cNvPr id="18" name="object 18"/>
            <p:cNvSpPr/>
            <p:nvPr/>
          </p:nvSpPr>
          <p:spPr>
            <a:xfrm>
              <a:off x="6489948" y="4030310"/>
              <a:ext cx="2570999" cy="1550577"/>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6509766" y="4050030"/>
              <a:ext cx="2476500" cy="1437640"/>
            </a:xfrm>
            <a:custGeom>
              <a:avLst/>
              <a:gdLst/>
              <a:ahLst/>
              <a:cxnLst/>
              <a:rect l="l" t="t" r="r" b="b"/>
              <a:pathLst>
                <a:path w="2476500" h="1437639">
                  <a:moveTo>
                    <a:pt x="2476500" y="0"/>
                  </a:moveTo>
                  <a:lnTo>
                    <a:pt x="0" y="0"/>
                  </a:lnTo>
                  <a:lnTo>
                    <a:pt x="0" y="1437132"/>
                  </a:lnTo>
                  <a:lnTo>
                    <a:pt x="2476500" y="1437132"/>
                  </a:lnTo>
                  <a:lnTo>
                    <a:pt x="2476500" y="0"/>
                  </a:lnTo>
                  <a:close/>
                </a:path>
              </a:pathLst>
            </a:custGeom>
            <a:solidFill>
              <a:srgbClr val="FFFFFF"/>
            </a:solidFill>
          </p:spPr>
          <p:txBody>
            <a:bodyPr wrap="square" lIns="0" tIns="0" rIns="0" bIns="0" rtlCol="0"/>
            <a:lstStyle/>
            <a:p>
              <a:endParaRPr/>
            </a:p>
          </p:txBody>
        </p:sp>
        <p:sp>
          <p:nvSpPr>
            <p:cNvPr id="20" name="object 20"/>
            <p:cNvSpPr/>
            <p:nvPr/>
          </p:nvSpPr>
          <p:spPr>
            <a:xfrm>
              <a:off x="6483096" y="4282440"/>
              <a:ext cx="2601468" cy="132587"/>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6489192" y="4835652"/>
              <a:ext cx="2596895" cy="132587"/>
            </a:xfrm>
            <a:prstGeom prst="rect">
              <a:avLst/>
            </a:prstGeom>
            <a:blipFill>
              <a:blip r:embed="rId3" cstate="print"/>
              <a:stretch>
                <a:fillRect/>
              </a:stretch>
            </a:blipFill>
          </p:spPr>
          <p:txBody>
            <a:bodyPr wrap="square" lIns="0" tIns="0" rIns="0" bIns="0" rtlCol="0"/>
            <a:lstStyle/>
            <a:p>
              <a:endParaRPr/>
            </a:p>
          </p:txBody>
        </p:sp>
      </p:grpSp>
      <p:graphicFrame>
        <p:nvGraphicFramePr>
          <p:cNvPr id="22" name="object 22"/>
          <p:cNvGraphicFramePr>
            <a:graphicFrameLocks noGrp="1"/>
          </p:cNvGraphicFramePr>
          <p:nvPr/>
        </p:nvGraphicFramePr>
        <p:xfrm>
          <a:off x="8020811" y="4037077"/>
          <a:ext cx="2476500" cy="1437131"/>
        </p:xfrm>
        <a:graphic>
          <a:graphicData uri="http://schemas.openxmlformats.org/drawingml/2006/table">
            <a:tbl>
              <a:tblPr firstRow="1" bandRow="1">
                <a:tableStyleId>{2D5ABB26-0587-4C30-8999-92F81FD0307C}</a:tableStyleId>
              </a:tblPr>
              <a:tblGrid>
                <a:gridCol w="2476500">
                  <a:extLst>
                    <a:ext uri="{9D8B030D-6E8A-4147-A177-3AD203B41FA5}">
                      <a16:colId xmlns:a16="http://schemas.microsoft.com/office/drawing/2014/main" val="20000"/>
                    </a:ext>
                  </a:extLst>
                </a:gridCol>
              </a:tblGrid>
              <a:tr h="271271">
                <a:tc>
                  <a:txBody>
                    <a:bodyPr/>
                    <a:lstStyle/>
                    <a:p>
                      <a:pPr marL="669925">
                        <a:lnSpc>
                          <a:spcPct val="100000"/>
                        </a:lnSpc>
                        <a:spcBef>
                          <a:spcPts val="265"/>
                        </a:spcBef>
                      </a:pPr>
                      <a:r>
                        <a:rPr sz="1200" b="1" spc="-5" dirty="0">
                          <a:solidFill>
                            <a:srgbClr val="40528F"/>
                          </a:solidFill>
                          <a:latin typeface="Tahoma"/>
                          <a:cs typeface="Tahoma"/>
                        </a:rPr>
                        <a:t>Saving</a:t>
                      </a:r>
                      <a:r>
                        <a:rPr sz="1200" b="1" spc="-10" dirty="0">
                          <a:solidFill>
                            <a:srgbClr val="40528F"/>
                          </a:solidFill>
                          <a:latin typeface="Tahoma"/>
                          <a:cs typeface="Tahoma"/>
                        </a:rPr>
                        <a:t> </a:t>
                      </a:r>
                      <a:r>
                        <a:rPr sz="1200" b="1" spc="-5" dirty="0">
                          <a:solidFill>
                            <a:srgbClr val="40528F"/>
                          </a:solidFill>
                          <a:latin typeface="Tahoma"/>
                          <a:cs typeface="Tahoma"/>
                        </a:rPr>
                        <a:t>Account</a:t>
                      </a:r>
                      <a:endParaRPr sz="1200">
                        <a:latin typeface="Tahoma"/>
                        <a:cs typeface="Tahoma"/>
                      </a:endParaRPr>
                    </a:p>
                  </a:txBody>
                  <a:tcPr marL="0" marR="0" marT="33655" marB="0">
                    <a:lnL w="28575">
                      <a:solidFill>
                        <a:srgbClr val="00366B"/>
                      </a:solidFill>
                      <a:prstDash val="solid"/>
                    </a:lnL>
                    <a:lnR w="28575">
                      <a:solidFill>
                        <a:srgbClr val="00366B"/>
                      </a:solidFill>
                      <a:prstDash val="solid"/>
                    </a:lnR>
                    <a:lnT w="28575">
                      <a:solidFill>
                        <a:srgbClr val="00366B"/>
                      </a:solidFill>
                      <a:prstDash val="solid"/>
                    </a:lnT>
                    <a:lnB w="28575">
                      <a:solidFill>
                        <a:srgbClr val="00366B"/>
                      </a:solidFill>
                      <a:prstDash val="solid"/>
                    </a:lnB>
                  </a:tcPr>
                </a:tc>
                <a:extLst>
                  <a:ext uri="{0D108BD9-81ED-4DB2-BD59-A6C34878D82A}">
                    <a16:rowId xmlns:a16="http://schemas.microsoft.com/office/drawing/2014/main" val="10000"/>
                  </a:ext>
                </a:extLst>
              </a:tr>
              <a:tr h="553212">
                <a:tc>
                  <a:txBody>
                    <a:bodyPr/>
                    <a:lstStyle/>
                    <a:p>
                      <a:pPr marL="60960" marR="1531620">
                        <a:lnSpc>
                          <a:spcPct val="100000"/>
                        </a:lnSpc>
                        <a:spcBef>
                          <a:spcPts val="355"/>
                        </a:spcBef>
                      </a:pPr>
                      <a:r>
                        <a:rPr sz="1000" spc="-5" dirty="0">
                          <a:latin typeface="Tahoma"/>
                          <a:cs typeface="Tahoma"/>
                        </a:rPr>
                        <a:t>owner : </a:t>
                      </a:r>
                      <a:r>
                        <a:rPr sz="1000" spc="-10" dirty="0">
                          <a:latin typeface="Tahoma"/>
                          <a:cs typeface="Tahoma"/>
                        </a:rPr>
                        <a:t>String  </a:t>
                      </a:r>
                      <a:r>
                        <a:rPr sz="1000" spc="-5" dirty="0">
                          <a:latin typeface="Tahoma"/>
                          <a:cs typeface="Tahoma"/>
                        </a:rPr>
                        <a:t>balance :</a:t>
                      </a:r>
                      <a:r>
                        <a:rPr sz="1000" spc="-65" dirty="0">
                          <a:latin typeface="Tahoma"/>
                          <a:cs typeface="Tahoma"/>
                        </a:rPr>
                        <a:t> </a:t>
                      </a:r>
                      <a:r>
                        <a:rPr sz="1000" spc="-5" dirty="0">
                          <a:latin typeface="Tahoma"/>
                          <a:cs typeface="Tahoma"/>
                        </a:rPr>
                        <a:t>Dollar</a:t>
                      </a:r>
                      <a:endParaRPr sz="1000">
                        <a:latin typeface="Tahoma"/>
                        <a:cs typeface="Tahoma"/>
                      </a:endParaRPr>
                    </a:p>
                    <a:p>
                      <a:pPr marL="60325">
                        <a:lnSpc>
                          <a:spcPct val="100000"/>
                        </a:lnSpc>
                        <a:spcBef>
                          <a:spcPts val="20"/>
                        </a:spcBef>
                      </a:pPr>
                      <a:r>
                        <a:rPr sz="1000" spc="-5" dirty="0">
                          <a:latin typeface="Tahoma"/>
                          <a:cs typeface="Tahoma"/>
                        </a:rPr>
                        <a:t>annualInterestRate :</a:t>
                      </a:r>
                      <a:r>
                        <a:rPr sz="1000" spc="40" dirty="0">
                          <a:latin typeface="Tahoma"/>
                          <a:cs typeface="Tahoma"/>
                        </a:rPr>
                        <a:t> </a:t>
                      </a:r>
                      <a:r>
                        <a:rPr sz="1000" spc="-5" dirty="0">
                          <a:latin typeface="Tahoma"/>
                          <a:cs typeface="Tahoma"/>
                        </a:rPr>
                        <a:t>Percentage</a:t>
                      </a:r>
                      <a:endParaRPr sz="1000">
                        <a:latin typeface="Tahoma"/>
                        <a:cs typeface="Tahoma"/>
                      </a:endParaRPr>
                    </a:p>
                  </a:txBody>
                  <a:tcPr marL="0" marR="0" marT="45085" marB="0">
                    <a:lnL w="28575">
                      <a:solidFill>
                        <a:srgbClr val="00366B"/>
                      </a:solidFill>
                      <a:prstDash val="solid"/>
                    </a:lnL>
                    <a:lnR w="28575">
                      <a:solidFill>
                        <a:srgbClr val="00366B"/>
                      </a:solidFill>
                      <a:prstDash val="solid"/>
                    </a:lnR>
                    <a:lnT w="28575">
                      <a:solidFill>
                        <a:srgbClr val="00366B"/>
                      </a:solidFill>
                      <a:prstDash val="solid"/>
                    </a:lnT>
                    <a:lnB w="28575">
                      <a:solidFill>
                        <a:srgbClr val="00366B"/>
                      </a:solidFill>
                      <a:prstDash val="solid"/>
                    </a:lnB>
                  </a:tcPr>
                </a:tc>
                <a:extLst>
                  <a:ext uri="{0D108BD9-81ED-4DB2-BD59-A6C34878D82A}">
                    <a16:rowId xmlns:a16="http://schemas.microsoft.com/office/drawing/2014/main" val="10001"/>
                  </a:ext>
                </a:extLst>
              </a:tr>
              <a:tr h="612648">
                <a:tc>
                  <a:txBody>
                    <a:bodyPr/>
                    <a:lstStyle/>
                    <a:p>
                      <a:pPr marL="53975" marR="930275" indent="6985">
                        <a:lnSpc>
                          <a:spcPct val="100000"/>
                        </a:lnSpc>
                        <a:spcBef>
                          <a:spcPts val="765"/>
                        </a:spcBef>
                      </a:pPr>
                      <a:r>
                        <a:rPr sz="1000" spc="-5" dirty="0">
                          <a:latin typeface="Tahoma"/>
                          <a:cs typeface="Tahoma"/>
                        </a:rPr>
                        <a:t>deposit(amount : Dollar)  depositMonthlyInterest()  withdraw(amount :</a:t>
                      </a:r>
                      <a:r>
                        <a:rPr sz="1000" spc="-40" dirty="0">
                          <a:latin typeface="Tahoma"/>
                          <a:cs typeface="Tahoma"/>
                        </a:rPr>
                        <a:t> </a:t>
                      </a:r>
                      <a:r>
                        <a:rPr sz="1000" spc="-5" dirty="0">
                          <a:latin typeface="Tahoma"/>
                          <a:cs typeface="Tahoma"/>
                        </a:rPr>
                        <a:t>Dollar)</a:t>
                      </a:r>
                      <a:endParaRPr sz="1000">
                        <a:latin typeface="Tahoma"/>
                        <a:cs typeface="Tahoma"/>
                      </a:endParaRPr>
                    </a:p>
                  </a:txBody>
                  <a:tcPr marL="0" marR="0" marT="97155" marB="0">
                    <a:lnL w="28575">
                      <a:solidFill>
                        <a:srgbClr val="00366B"/>
                      </a:solidFill>
                      <a:prstDash val="solid"/>
                    </a:lnL>
                    <a:lnR w="28575">
                      <a:solidFill>
                        <a:srgbClr val="00366B"/>
                      </a:solidFill>
                      <a:prstDash val="solid"/>
                    </a:lnR>
                    <a:lnT w="28575">
                      <a:solidFill>
                        <a:srgbClr val="00366B"/>
                      </a:solidFill>
                      <a:prstDash val="solid"/>
                    </a:lnT>
                    <a:lnB w="28575">
                      <a:solidFill>
                        <a:srgbClr val="00366B"/>
                      </a:solidFill>
                      <a:prstDash val="solid"/>
                    </a:lnB>
                  </a:tcPr>
                </a:tc>
                <a:extLst>
                  <a:ext uri="{0D108BD9-81ED-4DB2-BD59-A6C34878D82A}">
                    <a16:rowId xmlns:a16="http://schemas.microsoft.com/office/drawing/2014/main" val="10002"/>
                  </a:ext>
                </a:extLst>
              </a:tr>
            </a:tbl>
          </a:graphicData>
        </a:graphic>
      </p:graphicFrame>
      <p:sp>
        <p:nvSpPr>
          <p:cNvPr id="23" name="object 23"/>
          <p:cNvSpPr txBox="1"/>
          <p:nvPr/>
        </p:nvSpPr>
        <p:spPr>
          <a:xfrm>
            <a:off x="1932534" y="1545082"/>
            <a:ext cx="3740785" cy="423834"/>
          </a:xfrm>
          <a:prstGeom prst="rect">
            <a:avLst/>
          </a:prstGeom>
        </p:spPr>
        <p:txBody>
          <a:bodyPr vert="horz" wrap="square" lIns="0" tIns="13335" rIns="0" bIns="0" rtlCol="0">
            <a:spAutoFit/>
          </a:bodyPr>
          <a:lstStyle/>
          <a:p>
            <a:pPr marL="299085" indent="-287020">
              <a:lnSpc>
                <a:spcPts val="1639"/>
              </a:lnSpc>
              <a:spcBef>
                <a:spcPts val="105"/>
              </a:spcBef>
              <a:buFont typeface="Arial"/>
              <a:buChar char="•"/>
              <a:tabLst>
                <a:tab pos="299085" algn="l"/>
                <a:tab pos="299720" algn="l"/>
              </a:tabLst>
            </a:pPr>
            <a:r>
              <a:rPr sz="1400" spc="-5" dirty="0">
                <a:latin typeface="Tahoma"/>
                <a:cs typeface="Tahoma"/>
              </a:rPr>
              <a:t>Here </a:t>
            </a:r>
            <a:r>
              <a:rPr sz="1400" dirty="0">
                <a:latin typeface="Tahoma"/>
                <a:cs typeface="Tahoma"/>
              </a:rPr>
              <a:t>we </a:t>
            </a:r>
            <a:r>
              <a:rPr sz="1400" spc="-10" dirty="0">
                <a:latin typeface="Tahoma"/>
                <a:cs typeface="Tahoma"/>
              </a:rPr>
              <a:t>have </a:t>
            </a:r>
            <a:r>
              <a:rPr sz="1400" spc="-5" dirty="0">
                <a:latin typeface="Tahoma"/>
                <a:cs typeface="Tahoma"/>
              </a:rPr>
              <a:t>two</a:t>
            </a:r>
            <a:r>
              <a:rPr sz="1400" spc="-25" dirty="0">
                <a:latin typeface="Tahoma"/>
                <a:cs typeface="Tahoma"/>
              </a:rPr>
              <a:t> </a:t>
            </a:r>
            <a:r>
              <a:rPr sz="1400" spc="-5" dirty="0">
                <a:latin typeface="Tahoma"/>
                <a:cs typeface="Tahoma"/>
              </a:rPr>
              <a:t>classes</a:t>
            </a:r>
            <a:endParaRPr sz="1400" dirty="0">
              <a:latin typeface="Tahoma"/>
              <a:cs typeface="Tahoma"/>
            </a:endParaRPr>
          </a:p>
          <a:p>
            <a:pPr marL="299085">
              <a:lnSpc>
                <a:spcPts val="1639"/>
              </a:lnSpc>
            </a:pPr>
            <a:r>
              <a:rPr sz="1400" b="1" spc="-5" dirty="0">
                <a:latin typeface="Tahoma"/>
                <a:cs typeface="Tahoma"/>
              </a:rPr>
              <a:t>Checking Account </a:t>
            </a:r>
            <a:r>
              <a:rPr sz="1400" spc="-5" dirty="0">
                <a:latin typeface="Tahoma"/>
                <a:cs typeface="Tahoma"/>
              </a:rPr>
              <a:t>and </a:t>
            </a:r>
            <a:r>
              <a:rPr sz="1400" b="1" spc="-5" dirty="0">
                <a:latin typeface="Tahoma"/>
                <a:cs typeface="Tahoma"/>
              </a:rPr>
              <a:t>Saving</a:t>
            </a:r>
            <a:r>
              <a:rPr sz="1400" b="1" spc="25" dirty="0">
                <a:latin typeface="Tahoma"/>
                <a:cs typeface="Tahoma"/>
              </a:rPr>
              <a:t> </a:t>
            </a:r>
            <a:r>
              <a:rPr sz="1400" b="1" dirty="0">
                <a:latin typeface="Tahoma"/>
                <a:cs typeface="Tahoma"/>
              </a:rPr>
              <a:t>Account</a:t>
            </a:r>
            <a:r>
              <a:rPr sz="1400" dirty="0">
                <a:latin typeface="Tahoma"/>
                <a:cs typeface="Tahoma"/>
              </a:rPr>
              <a:t>.</a:t>
            </a:r>
          </a:p>
        </p:txBody>
      </p:sp>
      <p:sp>
        <p:nvSpPr>
          <p:cNvPr id="24" name="object 24"/>
          <p:cNvSpPr txBox="1"/>
          <p:nvPr/>
        </p:nvSpPr>
        <p:spPr>
          <a:xfrm>
            <a:off x="1932533" y="2153538"/>
            <a:ext cx="3623310" cy="645160"/>
          </a:xfrm>
          <a:prstGeom prst="rect">
            <a:avLst/>
          </a:prstGeom>
        </p:spPr>
        <p:txBody>
          <a:bodyPr vert="horz" wrap="square" lIns="0" tIns="28575" rIns="0" bIns="0" rtlCol="0">
            <a:spAutoFit/>
          </a:bodyPr>
          <a:lstStyle/>
          <a:p>
            <a:pPr marL="299085" marR="5080" indent="-287020">
              <a:lnSpc>
                <a:spcPts val="1600"/>
              </a:lnSpc>
              <a:spcBef>
                <a:spcPts val="225"/>
              </a:spcBef>
              <a:buFont typeface="Arial"/>
              <a:buChar char="•"/>
              <a:tabLst>
                <a:tab pos="299085" algn="l"/>
                <a:tab pos="299720" algn="l"/>
              </a:tabLst>
            </a:pPr>
            <a:r>
              <a:rPr sz="1400" spc="-5" dirty="0">
                <a:latin typeface="Tahoma"/>
                <a:cs typeface="Tahoma"/>
              </a:rPr>
              <a:t>What </a:t>
            </a:r>
            <a:r>
              <a:rPr sz="1400" spc="-10" dirty="0">
                <a:latin typeface="Tahoma"/>
                <a:cs typeface="Tahoma"/>
              </a:rPr>
              <a:t>are </a:t>
            </a:r>
            <a:r>
              <a:rPr sz="1400" spc="-5" dirty="0">
                <a:latin typeface="Tahoma"/>
                <a:cs typeface="Tahoma"/>
              </a:rPr>
              <a:t>the </a:t>
            </a:r>
            <a:r>
              <a:rPr sz="1400" dirty="0">
                <a:latin typeface="Tahoma"/>
                <a:cs typeface="Tahoma"/>
              </a:rPr>
              <a:t>common properties </a:t>
            </a:r>
            <a:r>
              <a:rPr sz="1400" spc="-5" dirty="0">
                <a:latin typeface="Tahoma"/>
                <a:cs typeface="Tahoma"/>
              </a:rPr>
              <a:t>and  behavior </a:t>
            </a:r>
            <a:r>
              <a:rPr sz="1400" dirty="0">
                <a:latin typeface="Tahoma"/>
                <a:cs typeface="Tahoma"/>
              </a:rPr>
              <a:t>between them? </a:t>
            </a:r>
            <a:r>
              <a:rPr sz="1400" spc="-5" dirty="0">
                <a:latin typeface="Tahoma"/>
                <a:cs typeface="Tahoma"/>
              </a:rPr>
              <a:t>And what can</a:t>
            </a:r>
            <a:r>
              <a:rPr sz="1400" spc="-125" dirty="0">
                <a:latin typeface="Tahoma"/>
                <a:cs typeface="Tahoma"/>
              </a:rPr>
              <a:t> </a:t>
            </a:r>
            <a:r>
              <a:rPr sz="1400" dirty="0">
                <a:latin typeface="Tahoma"/>
                <a:cs typeface="Tahoma"/>
              </a:rPr>
              <a:t>be  </a:t>
            </a:r>
            <a:r>
              <a:rPr sz="1400" spc="-5" dirty="0">
                <a:latin typeface="Tahoma"/>
                <a:cs typeface="Tahoma"/>
              </a:rPr>
              <a:t>the abstract class for these</a:t>
            </a:r>
            <a:r>
              <a:rPr sz="1400" spc="-50" dirty="0">
                <a:latin typeface="Tahoma"/>
                <a:cs typeface="Tahoma"/>
              </a:rPr>
              <a:t> </a:t>
            </a:r>
            <a:r>
              <a:rPr sz="1400" dirty="0">
                <a:latin typeface="Tahoma"/>
                <a:cs typeface="Tahoma"/>
              </a:rPr>
              <a:t>entities?</a:t>
            </a:r>
          </a:p>
        </p:txBody>
      </p:sp>
      <p:grpSp>
        <p:nvGrpSpPr>
          <p:cNvPr id="25" name="object 25"/>
          <p:cNvGrpSpPr/>
          <p:nvPr/>
        </p:nvGrpSpPr>
        <p:grpSpPr>
          <a:xfrm>
            <a:off x="6192011" y="2848356"/>
            <a:ext cx="3130550" cy="1274445"/>
            <a:chOff x="4668011" y="2848355"/>
            <a:chExt cx="3130550" cy="1274445"/>
          </a:xfrm>
        </p:grpSpPr>
        <p:sp>
          <p:nvSpPr>
            <p:cNvPr id="26" name="object 26"/>
            <p:cNvSpPr/>
            <p:nvPr/>
          </p:nvSpPr>
          <p:spPr>
            <a:xfrm>
              <a:off x="4668011" y="2848355"/>
              <a:ext cx="1691639" cy="1267968"/>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710048" y="2986277"/>
              <a:ext cx="1491615" cy="1066800"/>
            </a:xfrm>
            <a:custGeom>
              <a:avLst/>
              <a:gdLst/>
              <a:ahLst/>
              <a:cxnLst/>
              <a:rect l="l" t="t" r="r" b="b"/>
              <a:pathLst>
                <a:path w="1491614" h="1066800">
                  <a:moveTo>
                    <a:pt x="1449424" y="29816"/>
                  </a:moveTo>
                  <a:lnTo>
                    <a:pt x="1423697" y="32145"/>
                  </a:lnTo>
                  <a:lnTo>
                    <a:pt x="0" y="1045718"/>
                  </a:lnTo>
                  <a:lnTo>
                    <a:pt x="14986" y="1066800"/>
                  </a:lnTo>
                  <a:lnTo>
                    <a:pt x="1438861" y="53189"/>
                  </a:lnTo>
                  <a:lnTo>
                    <a:pt x="1449424" y="29816"/>
                  </a:lnTo>
                  <a:close/>
                </a:path>
                <a:path w="1491614" h="1066800">
                  <a:moveTo>
                    <a:pt x="1489286" y="4318"/>
                  </a:moveTo>
                  <a:lnTo>
                    <a:pt x="1462786" y="4318"/>
                  </a:lnTo>
                  <a:lnTo>
                    <a:pt x="1477899" y="25400"/>
                  </a:lnTo>
                  <a:lnTo>
                    <a:pt x="1438861" y="53189"/>
                  </a:lnTo>
                  <a:lnTo>
                    <a:pt x="1418589" y="98044"/>
                  </a:lnTo>
                  <a:lnTo>
                    <a:pt x="1421511" y="105791"/>
                  </a:lnTo>
                  <a:lnTo>
                    <a:pt x="1434464" y="111633"/>
                  </a:lnTo>
                  <a:lnTo>
                    <a:pt x="1442212" y="108712"/>
                  </a:lnTo>
                  <a:lnTo>
                    <a:pt x="1489286" y="4318"/>
                  </a:lnTo>
                  <a:close/>
                </a:path>
                <a:path w="1491614" h="1066800">
                  <a:moveTo>
                    <a:pt x="1466518" y="9525"/>
                  </a:moveTo>
                  <a:lnTo>
                    <a:pt x="1458595" y="9525"/>
                  </a:lnTo>
                  <a:lnTo>
                    <a:pt x="1471549" y="27812"/>
                  </a:lnTo>
                  <a:lnTo>
                    <a:pt x="1449424" y="29816"/>
                  </a:lnTo>
                  <a:lnTo>
                    <a:pt x="1438861" y="53189"/>
                  </a:lnTo>
                  <a:lnTo>
                    <a:pt x="1477899" y="25400"/>
                  </a:lnTo>
                  <a:lnTo>
                    <a:pt x="1466518" y="9525"/>
                  </a:lnTo>
                  <a:close/>
                </a:path>
                <a:path w="1491614" h="1066800">
                  <a:moveTo>
                    <a:pt x="1491234" y="0"/>
                  </a:moveTo>
                  <a:lnTo>
                    <a:pt x="1372489" y="10795"/>
                  </a:lnTo>
                  <a:lnTo>
                    <a:pt x="1367154" y="17018"/>
                  </a:lnTo>
                  <a:lnTo>
                    <a:pt x="1368425" y="31369"/>
                  </a:lnTo>
                  <a:lnTo>
                    <a:pt x="1374775" y="36575"/>
                  </a:lnTo>
                  <a:lnTo>
                    <a:pt x="1423697" y="32145"/>
                  </a:lnTo>
                  <a:lnTo>
                    <a:pt x="1462786" y="4318"/>
                  </a:lnTo>
                  <a:lnTo>
                    <a:pt x="1489286" y="4318"/>
                  </a:lnTo>
                  <a:lnTo>
                    <a:pt x="1491234" y="0"/>
                  </a:lnTo>
                  <a:close/>
                </a:path>
                <a:path w="1491614" h="1066800">
                  <a:moveTo>
                    <a:pt x="1462786" y="4318"/>
                  </a:moveTo>
                  <a:lnTo>
                    <a:pt x="1423697" y="32145"/>
                  </a:lnTo>
                  <a:lnTo>
                    <a:pt x="1449424" y="29816"/>
                  </a:lnTo>
                  <a:lnTo>
                    <a:pt x="1458595" y="9525"/>
                  </a:lnTo>
                  <a:lnTo>
                    <a:pt x="1466518" y="9525"/>
                  </a:lnTo>
                  <a:lnTo>
                    <a:pt x="1462786" y="4318"/>
                  </a:lnTo>
                  <a:close/>
                </a:path>
                <a:path w="1491614" h="1066800">
                  <a:moveTo>
                    <a:pt x="1458595" y="9525"/>
                  </a:moveTo>
                  <a:lnTo>
                    <a:pt x="1449424" y="29816"/>
                  </a:lnTo>
                  <a:lnTo>
                    <a:pt x="1471549" y="27812"/>
                  </a:lnTo>
                  <a:lnTo>
                    <a:pt x="1458595" y="9525"/>
                  </a:lnTo>
                  <a:close/>
                </a:path>
              </a:pathLst>
            </a:custGeom>
            <a:solidFill>
              <a:srgbClr val="00366B"/>
            </a:solidFill>
          </p:spPr>
          <p:txBody>
            <a:bodyPr wrap="square" lIns="0" tIns="0" rIns="0" bIns="0" rtlCol="0"/>
            <a:lstStyle/>
            <a:p>
              <a:endParaRPr/>
            </a:p>
          </p:txBody>
        </p:sp>
        <p:sp>
          <p:nvSpPr>
            <p:cNvPr id="28" name="object 28"/>
            <p:cNvSpPr/>
            <p:nvPr/>
          </p:nvSpPr>
          <p:spPr>
            <a:xfrm>
              <a:off x="6044183" y="2848355"/>
              <a:ext cx="1754123" cy="1274064"/>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6201917" y="2986277"/>
              <a:ext cx="1554480" cy="1073785"/>
            </a:xfrm>
            <a:custGeom>
              <a:avLst/>
              <a:gdLst/>
              <a:ahLst/>
              <a:cxnLst/>
              <a:rect l="l" t="t" r="r" b="b"/>
              <a:pathLst>
                <a:path w="1554479" h="1073785">
                  <a:moveTo>
                    <a:pt x="42351" y="29095"/>
                  </a:moveTo>
                  <a:lnTo>
                    <a:pt x="53253" y="52236"/>
                  </a:lnTo>
                  <a:lnTo>
                    <a:pt x="1539366" y="1073785"/>
                  </a:lnTo>
                  <a:lnTo>
                    <a:pt x="1554099" y="1052449"/>
                  </a:lnTo>
                  <a:lnTo>
                    <a:pt x="68041" y="31024"/>
                  </a:lnTo>
                  <a:lnTo>
                    <a:pt x="42351" y="29095"/>
                  </a:lnTo>
                  <a:close/>
                </a:path>
                <a:path w="1554479" h="1073785">
                  <a:moveTo>
                    <a:pt x="0" y="0"/>
                  </a:moveTo>
                  <a:lnTo>
                    <a:pt x="50800" y="107950"/>
                  </a:lnTo>
                  <a:lnTo>
                    <a:pt x="58547" y="110744"/>
                  </a:lnTo>
                  <a:lnTo>
                    <a:pt x="71501" y="104648"/>
                  </a:lnTo>
                  <a:lnTo>
                    <a:pt x="74295" y="96900"/>
                  </a:lnTo>
                  <a:lnTo>
                    <a:pt x="53253" y="52236"/>
                  </a:lnTo>
                  <a:lnTo>
                    <a:pt x="13843" y="25146"/>
                  </a:lnTo>
                  <a:lnTo>
                    <a:pt x="28448" y="3810"/>
                  </a:lnTo>
                  <a:lnTo>
                    <a:pt x="51640" y="3810"/>
                  </a:lnTo>
                  <a:lnTo>
                    <a:pt x="0" y="0"/>
                  </a:lnTo>
                  <a:close/>
                </a:path>
                <a:path w="1554479" h="1073785">
                  <a:moveTo>
                    <a:pt x="28448" y="3810"/>
                  </a:moveTo>
                  <a:lnTo>
                    <a:pt x="13843" y="25146"/>
                  </a:lnTo>
                  <a:lnTo>
                    <a:pt x="53253" y="52236"/>
                  </a:lnTo>
                  <a:lnTo>
                    <a:pt x="42351" y="29095"/>
                  </a:lnTo>
                  <a:lnTo>
                    <a:pt x="20193" y="27432"/>
                  </a:lnTo>
                  <a:lnTo>
                    <a:pt x="32893" y="9017"/>
                  </a:lnTo>
                  <a:lnTo>
                    <a:pt x="36023" y="9017"/>
                  </a:lnTo>
                  <a:lnTo>
                    <a:pt x="28448" y="3810"/>
                  </a:lnTo>
                  <a:close/>
                </a:path>
                <a:path w="1554479" h="1073785">
                  <a:moveTo>
                    <a:pt x="51640" y="3810"/>
                  </a:moveTo>
                  <a:lnTo>
                    <a:pt x="28448" y="3810"/>
                  </a:lnTo>
                  <a:lnTo>
                    <a:pt x="68041" y="31024"/>
                  </a:lnTo>
                  <a:lnTo>
                    <a:pt x="117094" y="34671"/>
                  </a:lnTo>
                  <a:lnTo>
                    <a:pt x="123317" y="29337"/>
                  </a:lnTo>
                  <a:lnTo>
                    <a:pt x="124333" y="14986"/>
                  </a:lnTo>
                  <a:lnTo>
                    <a:pt x="118999" y="8762"/>
                  </a:lnTo>
                  <a:lnTo>
                    <a:pt x="51640" y="3810"/>
                  </a:lnTo>
                  <a:close/>
                </a:path>
                <a:path w="1554479" h="1073785">
                  <a:moveTo>
                    <a:pt x="36023" y="9017"/>
                  </a:moveTo>
                  <a:lnTo>
                    <a:pt x="32893" y="9017"/>
                  </a:lnTo>
                  <a:lnTo>
                    <a:pt x="42351" y="29095"/>
                  </a:lnTo>
                  <a:lnTo>
                    <a:pt x="68041" y="31024"/>
                  </a:lnTo>
                  <a:lnTo>
                    <a:pt x="36023" y="9017"/>
                  </a:lnTo>
                  <a:close/>
                </a:path>
                <a:path w="1554479" h="1073785">
                  <a:moveTo>
                    <a:pt x="32893" y="9017"/>
                  </a:moveTo>
                  <a:lnTo>
                    <a:pt x="20193" y="27432"/>
                  </a:lnTo>
                  <a:lnTo>
                    <a:pt x="42351" y="29095"/>
                  </a:lnTo>
                  <a:lnTo>
                    <a:pt x="32893" y="9017"/>
                  </a:lnTo>
                  <a:close/>
                </a:path>
              </a:pathLst>
            </a:custGeom>
            <a:solidFill>
              <a:srgbClr val="00366B"/>
            </a:solid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1" y="529991"/>
            <a:ext cx="5721350" cy="444352"/>
          </a:xfrm>
          <a:prstGeom prst="rect">
            <a:avLst/>
          </a:prstGeom>
        </p:spPr>
        <p:txBody>
          <a:bodyPr vert="horz" wrap="square" lIns="0" tIns="13335" rIns="0" bIns="0" rtlCol="0" anchor="b">
            <a:spAutoFit/>
          </a:bodyPr>
          <a:lstStyle/>
          <a:p>
            <a:pPr marL="12700">
              <a:lnSpc>
                <a:spcPct val="100000"/>
              </a:lnSpc>
              <a:spcBef>
                <a:spcPts val="105"/>
              </a:spcBef>
            </a:pPr>
            <a:r>
              <a:rPr dirty="0"/>
              <a:t>When to </a:t>
            </a:r>
            <a:r>
              <a:rPr spc="-5" dirty="0"/>
              <a:t>use </a:t>
            </a:r>
            <a:r>
              <a:rPr dirty="0"/>
              <a:t>abstract</a:t>
            </a:r>
            <a:r>
              <a:rPr spc="-110" dirty="0"/>
              <a:t> </a:t>
            </a:r>
            <a:r>
              <a:rPr spc="-5" dirty="0"/>
              <a:t>class?</a:t>
            </a:r>
          </a:p>
        </p:txBody>
      </p:sp>
      <p:sp>
        <p:nvSpPr>
          <p:cNvPr id="3" name="object 3"/>
          <p:cNvSpPr txBox="1"/>
          <p:nvPr/>
        </p:nvSpPr>
        <p:spPr>
          <a:xfrm>
            <a:off x="1936191" y="1365922"/>
            <a:ext cx="7959725" cy="4308475"/>
          </a:xfrm>
          <a:prstGeom prst="rect">
            <a:avLst/>
          </a:prstGeom>
        </p:spPr>
        <p:txBody>
          <a:bodyPr vert="horz" wrap="square" lIns="0" tIns="118745" rIns="0" bIns="0" rtlCol="0">
            <a:spAutoFit/>
          </a:bodyPr>
          <a:lstStyle/>
          <a:p>
            <a:pPr marL="245745" indent="-233679">
              <a:spcBef>
                <a:spcPts val="935"/>
              </a:spcBef>
              <a:buClr>
                <a:srgbClr val="2E6225"/>
              </a:buClr>
              <a:buFont typeface="Arial"/>
              <a:buChar char="•"/>
              <a:tabLst>
                <a:tab pos="245745" algn="l"/>
                <a:tab pos="246379" algn="l"/>
              </a:tabLst>
            </a:pPr>
            <a:r>
              <a:rPr sz="2000" spc="-5" dirty="0">
                <a:latin typeface="Tahoma"/>
                <a:cs typeface="Tahoma"/>
              </a:rPr>
              <a:t>Abstract </a:t>
            </a:r>
            <a:r>
              <a:rPr sz="2000" dirty="0">
                <a:latin typeface="Tahoma"/>
                <a:cs typeface="Tahoma"/>
              </a:rPr>
              <a:t>class </a:t>
            </a:r>
            <a:r>
              <a:rPr sz="2000" spc="-10" dirty="0">
                <a:latin typeface="Tahoma"/>
                <a:cs typeface="Tahoma"/>
              </a:rPr>
              <a:t>provides </a:t>
            </a:r>
            <a:r>
              <a:rPr sz="2000" dirty="0">
                <a:latin typeface="Tahoma"/>
                <a:cs typeface="Tahoma"/>
              </a:rPr>
              <a:t>a </a:t>
            </a:r>
            <a:r>
              <a:rPr sz="2000" spc="-5" dirty="0">
                <a:latin typeface="Tahoma"/>
                <a:cs typeface="Tahoma"/>
              </a:rPr>
              <a:t>template </a:t>
            </a:r>
            <a:r>
              <a:rPr sz="2000" spc="-10" dirty="0">
                <a:latin typeface="Tahoma"/>
                <a:cs typeface="Tahoma"/>
              </a:rPr>
              <a:t>for future </a:t>
            </a:r>
            <a:r>
              <a:rPr sz="2000" spc="-5" dirty="0">
                <a:latin typeface="Tahoma"/>
                <a:cs typeface="Tahoma"/>
              </a:rPr>
              <a:t>specific</a:t>
            </a:r>
            <a:r>
              <a:rPr sz="2000" spc="5" dirty="0">
                <a:latin typeface="Tahoma"/>
                <a:cs typeface="Tahoma"/>
              </a:rPr>
              <a:t> </a:t>
            </a:r>
            <a:r>
              <a:rPr sz="2000" spc="-5" dirty="0">
                <a:latin typeface="Tahoma"/>
                <a:cs typeface="Tahoma"/>
              </a:rPr>
              <a:t>classes.</a:t>
            </a:r>
            <a:endParaRPr sz="2000" dirty="0">
              <a:latin typeface="Tahoma"/>
              <a:cs typeface="Tahoma"/>
            </a:endParaRPr>
          </a:p>
          <a:p>
            <a:pPr marL="245745" indent="-233679">
              <a:spcBef>
                <a:spcPts val="840"/>
              </a:spcBef>
              <a:buClr>
                <a:srgbClr val="2E6225"/>
              </a:buClr>
              <a:buFont typeface="Arial"/>
              <a:buChar char="•"/>
              <a:tabLst>
                <a:tab pos="245745" algn="l"/>
                <a:tab pos="246379" algn="l"/>
              </a:tabLst>
            </a:pPr>
            <a:r>
              <a:rPr sz="2000" dirty="0">
                <a:latin typeface="Tahoma"/>
                <a:cs typeface="Tahoma"/>
              </a:rPr>
              <a:t>Use an </a:t>
            </a:r>
            <a:r>
              <a:rPr sz="2000" spc="-5" dirty="0">
                <a:latin typeface="Tahoma"/>
                <a:cs typeface="Tahoma"/>
              </a:rPr>
              <a:t>abstract class </a:t>
            </a:r>
            <a:r>
              <a:rPr sz="2000" dirty="0">
                <a:latin typeface="Tahoma"/>
                <a:cs typeface="Tahoma"/>
              </a:rPr>
              <a:t>to </a:t>
            </a:r>
            <a:r>
              <a:rPr sz="2000" spc="-5" dirty="0">
                <a:latin typeface="Tahoma"/>
                <a:cs typeface="Tahoma"/>
              </a:rPr>
              <a:t>provide default behaviors </a:t>
            </a:r>
            <a:r>
              <a:rPr sz="2000" dirty="0">
                <a:latin typeface="Tahoma"/>
                <a:cs typeface="Tahoma"/>
              </a:rPr>
              <a:t>(Code</a:t>
            </a:r>
            <a:r>
              <a:rPr sz="2000" spc="15" dirty="0">
                <a:latin typeface="Tahoma"/>
                <a:cs typeface="Tahoma"/>
              </a:rPr>
              <a:t> </a:t>
            </a:r>
            <a:r>
              <a:rPr sz="2000" spc="-10" dirty="0">
                <a:latin typeface="Tahoma"/>
                <a:cs typeface="Tahoma"/>
              </a:rPr>
              <a:t>reusability).</a:t>
            </a:r>
            <a:endParaRPr sz="2000" dirty="0">
              <a:latin typeface="Tahoma"/>
              <a:cs typeface="Tahoma"/>
            </a:endParaRPr>
          </a:p>
          <a:p>
            <a:pPr marL="245745" indent="-233679">
              <a:spcBef>
                <a:spcPts val="840"/>
              </a:spcBef>
              <a:buClr>
                <a:srgbClr val="2E6225"/>
              </a:buClr>
              <a:buFont typeface="Arial"/>
              <a:buChar char="•"/>
              <a:tabLst>
                <a:tab pos="245745" algn="l"/>
                <a:tab pos="246379" algn="l"/>
              </a:tabLst>
            </a:pPr>
            <a:r>
              <a:rPr sz="2000" spc="-5" dirty="0">
                <a:latin typeface="Tahoma"/>
                <a:cs typeface="Tahoma"/>
              </a:rPr>
              <a:t>Abstract </a:t>
            </a:r>
            <a:r>
              <a:rPr sz="2000" dirty="0">
                <a:latin typeface="Tahoma"/>
                <a:cs typeface="Tahoma"/>
              </a:rPr>
              <a:t>class defines </a:t>
            </a:r>
            <a:r>
              <a:rPr sz="2000" spc="-5" dirty="0">
                <a:latin typeface="Tahoma"/>
                <a:cs typeface="Tahoma"/>
              </a:rPr>
              <a:t>common interface </a:t>
            </a:r>
            <a:r>
              <a:rPr sz="2000" spc="-10" dirty="0">
                <a:latin typeface="Tahoma"/>
                <a:cs typeface="Tahoma"/>
              </a:rPr>
              <a:t>for </a:t>
            </a:r>
            <a:r>
              <a:rPr sz="2000" dirty="0">
                <a:latin typeface="Tahoma"/>
                <a:cs typeface="Tahoma"/>
              </a:rPr>
              <a:t>its</a:t>
            </a:r>
            <a:r>
              <a:rPr sz="2000" spc="-25" dirty="0">
                <a:latin typeface="Tahoma"/>
                <a:cs typeface="Tahoma"/>
              </a:rPr>
              <a:t> </a:t>
            </a:r>
            <a:r>
              <a:rPr sz="2000" spc="-5" dirty="0">
                <a:latin typeface="Tahoma"/>
                <a:cs typeface="Tahoma"/>
              </a:rPr>
              <a:t>subclasses.</a:t>
            </a:r>
            <a:endParaRPr sz="2000" dirty="0">
              <a:latin typeface="Tahoma"/>
              <a:cs typeface="Tahoma"/>
            </a:endParaRPr>
          </a:p>
          <a:p>
            <a:pPr marL="245745" marR="820419" indent="-233679">
              <a:lnSpc>
                <a:spcPts val="2039"/>
              </a:lnSpc>
              <a:spcBef>
                <a:spcPts val="1210"/>
              </a:spcBef>
              <a:buClr>
                <a:srgbClr val="2E6225"/>
              </a:buClr>
              <a:buFont typeface="Arial"/>
              <a:buChar char="•"/>
              <a:tabLst>
                <a:tab pos="245745" algn="l"/>
                <a:tab pos="246379" algn="l"/>
              </a:tabLst>
            </a:pPr>
            <a:r>
              <a:rPr sz="2000" spc="-5" dirty="0">
                <a:latin typeface="Tahoma"/>
                <a:cs typeface="Tahoma"/>
              </a:rPr>
              <a:t>Abstract operations </a:t>
            </a:r>
            <a:r>
              <a:rPr sz="2000" dirty="0">
                <a:latin typeface="Tahoma"/>
                <a:cs typeface="Tahoma"/>
              </a:rPr>
              <a:t>(methods) </a:t>
            </a:r>
            <a:r>
              <a:rPr sz="2000" spc="-5" dirty="0">
                <a:latin typeface="Tahoma"/>
                <a:cs typeface="Tahoma"/>
              </a:rPr>
              <a:t>can </a:t>
            </a:r>
            <a:r>
              <a:rPr sz="2000" dirty="0">
                <a:latin typeface="Tahoma"/>
                <a:cs typeface="Tahoma"/>
              </a:rPr>
              <a:t>be </a:t>
            </a:r>
            <a:r>
              <a:rPr sz="2000" spc="-5" dirty="0">
                <a:latin typeface="Tahoma"/>
                <a:cs typeface="Tahoma"/>
              </a:rPr>
              <a:t>declared </a:t>
            </a:r>
            <a:r>
              <a:rPr sz="2000" dirty="0">
                <a:latin typeface="Tahoma"/>
                <a:cs typeface="Tahoma"/>
              </a:rPr>
              <a:t>and </a:t>
            </a:r>
            <a:r>
              <a:rPr sz="2000" spc="-5" dirty="0">
                <a:latin typeface="Tahoma"/>
                <a:cs typeface="Tahoma"/>
              </a:rPr>
              <a:t>their  </a:t>
            </a:r>
            <a:r>
              <a:rPr sz="2000" dirty="0">
                <a:latin typeface="Tahoma"/>
                <a:cs typeface="Tahoma"/>
              </a:rPr>
              <a:t>implementation can be </a:t>
            </a:r>
            <a:r>
              <a:rPr sz="2000" spc="-10" dirty="0">
                <a:latin typeface="Tahoma"/>
                <a:cs typeface="Tahoma"/>
              </a:rPr>
              <a:t>provided </a:t>
            </a:r>
            <a:r>
              <a:rPr sz="2000" dirty="0">
                <a:latin typeface="Tahoma"/>
                <a:cs typeface="Tahoma"/>
              </a:rPr>
              <a:t>later in the </a:t>
            </a:r>
            <a:r>
              <a:rPr sz="2000" spc="-5" dirty="0">
                <a:latin typeface="Tahoma"/>
                <a:cs typeface="Tahoma"/>
              </a:rPr>
              <a:t>concrete</a:t>
            </a:r>
            <a:r>
              <a:rPr sz="2000" spc="-20" dirty="0">
                <a:latin typeface="Tahoma"/>
                <a:cs typeface="Tahoma"/>
              </a:rPr>
              <a:t> </a:t>
            </a:r>
            <a:r>
              <a:rPr sz="2000" spc="-5" dirty="0">
                <a:latin typeface="Tahoma"/>
                <a:cs typeface="Tahoma"/>
              </a:rPr>
              <a:t>classes.</a:t>
            </a:r>
            <a:endParaRPr sz="2000" dirty="0">
              <a:latin typeface="Tahoma"/>
              <a:cs typeface="Tahoma"/>
            </a:endParaRPr>
          </a:p>
          <a:p>
            <a:pPr marL="245745" marR="88900" indent="-233679">
              <a:lnSpc>
                <a:spcPct val="85000"/>
              </a:lnSpc>
              <a:spcBef>
                <a:spcPts val="1190"/>
              </a:spcBef>
              <a:buClr>
                <a:srgbClr val="2E6225"/>
              </a:buClr>
              <a:buFont typeface="Arial"/>
              <a:buChar char="•"/>
              <a:tabLst>
                <a:tab pos="245745" algn="l"/>
                <a:tab pos="246379" algn="l"/>
              </a:tabLst>
            </a:pPr>
            <a:r>
              <a:rPr sz="2000" spc="-5" dirty="0">
                <a:latin typeface="Tahoma"/>
                <a:cs typeface="Tahoma"/>
              </a:rPr>
              <a:t>Abstract </a:t>
            </a:r>
            <a:r>
              <a:rPr sz="2000" dirty="0">
                <a:latin typeface="Tahoma"/>
                <a:cs typeface="Tahoma"/>
              </a:rPr>
              <a:t>classes </a:t>
            </a:r>
            <a:r>
              <a:rPr sz="2000" spc="-5" dirty="0">
                <a:latin typeface="Tahoma"/>
                <a:cs typeface="Tahoma"/>
              </a:rPr>
              <a:t>are useful when creating </a:t>
            </a:r>
            <a:r>
              <a:rPr sz="2000" dirty="0">
                <a:latin typeface="Tahoma"/>
                <a:cs typeface="Tahoma"/>
              </a:rPr>
              <a:t>components because</a:t>
            </a:r>
            <a:r>
              <a:rPr sz="2000" spc="-160" dirty="0">
                <a:latin typeface="Tahoma"/>
                <a:cs typeface="Tahoma"/>
              </a:rPr>
              <a:t> </a:t>
            </a:r>
            <a:r>
              <a:rPr sz="2000" spc="-5" dirty="0">
                <a:latin typeface="Tahoma"/>
                <a:cs typeface="Tahoma"/>
              </a:rPr>
              <a:t>they  </a:t>
            </a:r>
            <a:r>
              <a:rPr sz="2000" dirty="0">
                <a:latin typeface="Tahoma"/>
                <a:cs typeface="Tahoma"/>
              </a:rPr>
              <a:t>allow us </a:t>
            </a:r>
            <a:r>
              <a:rPr sz="2000" spc="-5" dirty="0">
                <a:latin typeface="Tahoma"/>
                <a:cs typeface="Tahoma"/>
              </a:rPr>
              <a:t>to </a:t>
            </a:r>
            <a:r>
              <a:rPr sz="2000" spc="-10" dirty="0">
                <a:latin typeface="Tahoma"/>
                <a:cs typeface="Tahoma"/>
              </a:rPr>
              <a:t>specify </a:t>
            </a:r>
            <a:r>
              <a:rPr sz="2000" dirty="0">
                <a:latin typeface="Tahoma"/>
                <a:cs typeface="Tahoma"/>
              </a:rPr>
              <a:t>an </a:t>
            </a:r>
            <a:r>
              <a:rPr sz="2000" spc="-10" dirty="0">
                <a:latin typeface="Tahoma"/>
                <a:cs typeface="Tahoma"/>
              </a:rPr>
              <a:t>invariant </a:t>
            </a:r>
            <a:r>
              <a:rPr sz="2000" spc="-5" dirty="0">
                <a:latin typeface="Tahoma"/>
                <a:cs typeface="Tahoma"/>
              </a:rPr>
              <a:t>level </a:t>
            </a:r>
            <a:r>
              <a:rPr sz="2000" dirty="0">
                <a:latin typeface="Tahoma"/>
                <a:cs typeface="Tahoma"/>
              </a:rPr>
              <a:t>of </a:t>
            </a:r>
            <a:r>
              <a:rPr sz="2000" spc="-5" dirty="0">
                <a:latin typeface="Tahoma"/>
                <a:cs typeface="Tahoma"/>
              </a:rPr>
              <a:t>functionality </a:t>
            </a:r>
            <a:r>
              <a:rPr sz="2000" dirty="0">
                <a:latin typeface="Tahoma"/>
                <a:cs typeface="Tahoma"/>
              </a:rPr>
              <a:t>in some  methods, </a:t>
            </a:r>
            <a:r>
              <a:rPr sz="2000" spc="-5" dirty="0">
                <a:latin typeface="Tahoma"/>
                <a:cs typeface="Tahoma"/>
              </a:rPr>
              <a:t>but leave the </a:t>
            </a:r>
            <a:r>
              <a:rPr sz="2000" dirty="0">
                <a:latin typeface="Tahoma"/>
                <a:cs typeface="Tahoma"/>
              </a:rPr>
              <a:t>implementation of other methods until a  specific implementation of </a:t>
            </a:r>
            <a:r>
              <a:rPr sz="2000" spc="-5" dirty="0">
                <a:latin typeface="Tahoma"/>
                <a:cs typeface="Tahoma"/>
              </a:rPr>
              <a:t>that </a:t>
            </a:r>
            <a:r>
              <a:rPr sz="2000" dirty="0">
                <a:latin typeface="Tahoma"/>
                <a:cs typeface="Tahoma"/>
              </a:rPr>
              <a:t>class is</a:t>
            </a:r>
            <a:r>
              <a:rPr sz="2000" spc="-50" dirty="0">
                <a:latin typeface="Tahoma"/>
                <a:cs typeface="Tahoma"/>
              </a:rPr>
              <a:t> </a:t>
            </a:r>
            <a:r>
              <a:rPr sz="2000" dirty="0">
                <a:latin typeface="Tahoma"/>
                <a:cs typeface="Tahoma"/>
              </a:rPr>
              <a:t>needed.</a:t>
            </a:r>
          </a:p>
          <a:p>
            <a:pPr marL="245745" marR="107314" indent="-233679">
              <a:lnSpc>
                <a:spcPct val="85000"/>
              </a:lnSpc>
              <a:spcBef>
                <a:spcPts val="1200"/>
              </a:spcBef>
              <a:buClr>
                <a:srgbClr val="2E6225"/>
              </a:buClr>
              <a:buFont typeface="Arial"/>
              <a:buChar char="•"/>
              <a:tabLst>
                <a:tab pos="245745" algn="l"/>
                <a:tab pos="246379" algn="l"/>
              </a:tabLst>
            </a:pPr>
            <a:r>
              <a:rPr sz="2000" dirty="0">
                <a:latin typeface="Tahoma"/>
                <a:cs typeface="Tahoma"/>
              </a:rPr>
              <a:t>When </a:t>
            </a:r>
            <a:r>
              <a:rPr sz="2000" spc="-5" dirty="0">
                <a:latin typeface="Tahoma"/>
                <a:cs typeface="Tahoma"/>
              </a:rPr>
              <a:t>creating </a:t>
            </a:r>
            <a:r>
              <a:rPr sz="2000" dirty="0">
                <a:latin typeface="Tahoma"/>
                <a:cs typeface="Tahoma"/>
              </a:rPr>
              <a:t>a class </a:t>
            </a:r>
            <a:r>
              <a:rPr sz="2000" spc="-10" dirty="0">
                <a:latin typeface="Tahoma"/>
                <a:cs typeface="Tahoma"/>
              </a:rPr>
              <a:t>library </a:t>
            </a:r>
            <a:r>
              <a:rPr sz="2000" spc="-5" dirty="0">
                <a:latin typeface="Tahoma"/>
                <a:cs typeface="Tahoma"/>
              </a:rPr>
              <a:t>which will </a:t>
            </a:r>
            <a:r>
              <a:rPr sz="2000" dirty="0">
                <a:latin typeface="Tahoma"/>
                <a:cs typeface="Tahoma"/>
              </a:rPr>
              <a:t>be </a:t>
            </a:r>
            <a:r>
              <a:rPr sz="2000" spc="-5" dirty="0">
                <a:latin typeface="Tahoma"/>
                <a:cs typeface="Tahoma"/>
              </a:rPr>
              <a:t>widely </a:t>
            </a:r>
            <a:r>
              <a:rPr sz="2000" dirty="0">
                <a:latin typeface="Tahoma"/>
                <a:cs typeface="Tahoma"/>
              </a:rPr>
              <a:t>distributed or  </a:t>
            </a:r>
            <a:r>
              <a:rPr sz="2000" spc="-5" dirty="0">
                <a:latin typeface="Tahoma"/>
                <a:cs typeface="Tahoma"/>
              </a:rPr>
              <a:t>reused especially </a:t>
            </a:r>
            <a:r>
              <a:rPr sz="2000" dirty="0">
                <a:latin typeface="Tahoma"/>
                <a:cs typeface="Tahoma"/>
              </a:rPr>
              <a:t>to </a:t>
            </a:r>
            <a:r>
              <a:rPr sz="2000" spc="-5" dirty="0">
                <a:latin typeface="Tahoma"/>
                <a:cs typeface="Tahoma"/>
              </a:rPr>
              <a:t>clients, </a:t>
            </a:r>
            <a:r>
              <a:rPr sz="2000" dirty="0">
                <a:latin typeface="Tahoma"/>
                <a:cs typeface="Tahoma"/>
              </a:rPr>
              <a:t>use an </a:t>
            </a:r>
            <a:r>
              <a:rPr sz="2000" spc="-5" dirty="0">
                <a:latin typeface="Tahoma"/>
                <a:cs typeface="Tahoma"/>
              </a:rPr>
              <a:t>abstract class </a:t>
            </a:r>
            <a:r>
              <a:rPr sz="2000" dirty="0">
                <a:latin typeface="Tahoma"/>
                <a:cs typeface="Tahoma"/>
              </a:rPr>
              <a:t>in </a:t>
            </a:r>
            <a:r>
              <a:rPr sz="2000" spc="-10" dirty="0">
                <a:latin typeface="Tahoma"/>
                <a:cs typeface="Tahoma"/>
              </a:rPr>
              <a:t>preference </a:t>
            </a:r>
            <a:r>
              <a:rPr sz="2000" spc="-5" dirty="0">
                <a:latin typeface="Tahoma"/>
                <a:cs typeface="Tahoma"/>
              </a:rPr>
              <a:t>to  </a:t>
            </a:r>
            <a:r>
              <a:rPr sz="2000" dirty="0">
                <a:latin typeface="Tahoma"/>
                <a:cs typeface="Tahoma"/>
              </a:rPr>
              <a:t>an </a:t>
            </a:r>
            <a:r>
              <a:rPr sz="2000" spc="-5" dirty="0">
                <a:latin typeface="Tahoma"/>
                <a:cs typeface="Tahoma"/>
              </a:rPr>
              <a:t>interface; </a:t>
            </a:r>
            <a:r>
              <a:rPr sz="2000" dirty="0">
                <a:latin typeface="Tahoma"/>
                <a:cs typeface="Tahoma"/>
              </a:rPr>
              <a:t>because it </a:t>
            </a:r>
            <a:r>
              <a:rPr sz="2000" spc="-5" dirty="0">
                <a:latin typeface="Tahoma"/>
                <a:cs typeface="Tahoma"/>
              </a:rPr>
              <a:t>simplifies versioning. </a:t>
            </a:r>
            <a:r>
              <a:rPr sz="2000" dirty="0">
                <a:latin typeface="Tahoma"/>
                <a:cs typeface="Tahoma"/>
              </a:rPr>
              <a:t>This is </a:t>
            </a:r>
            <a:r>
              <a:rPr sz="2000" spc="-5" dirty="0">
                <a:latin typeface="Tahoma"/>
                <a:cs typeface="Tahoma"/>
              </a:rPr>
              <a:t>the practice  </a:t>
            </a:r>
            <a:r>
              <a:rPr sz="2000" dirty="0">
                <a:latin typeface="Tahoma"/>
                <a:cs typeface="Tahoma"/>
              </a:rPr>
              <a:t>used by </a:t>
            </a:r>
            <a:r>
              <a:rPr sz="2000" spc="-5" dirty="0">
                <a:latin typeface="Tahoma"/>
                <a:cs typeface="Tahoma"/>
              </a:rPr>
              <a:t>the </a:t>
            </a:r>
            <a:r>
              <a:rPr sz="2000" dirty="0">
                <a:latin typeface="Tahoma"/>
                <a:cs typeface="Tahoma"/>
              </a:rPr>
              <a:t>Microsoft team </a:t>
            </a:r>
            <a:r>
              <a:rPr sz="2000" spc="-5" dirty="0">
                <a:latin typeface="Tahoma"/>
                <a:cs typeface="Tahoma"/>
              </a:rPr>
              <a:t>which developed the </a:t>
            </a:r>
            <a:r>
              <a:rPr sz="2000" dirty="0">
                <a:latin typeface="Tahoma"/>
                <a:cs typeface="Tahoma"/>
              </a:rPr>
              <a:t>Base Class</a:t>
            </a:r>
            <a:r>
              <a:rPr sz="2000" spc="-100" dirty="0">
                <a:latin typeface="Tahoma"/>
                <a:cs typeface="Tahoma"/>
              </a:rPr>
              <a:t> </a:t>
            </a:r>
            <a:r>
              <a:rPr sz="2000" spc="-30" dirty="0">
                <a:latin typeface="Tahoma"/>
                <a:cs typeface="Tahoma"/>
              </a:rPr>
              <a:t>Library.</a:t>
            </a:r>
            <a:endParaRPr sz="2000" dirty="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Interface</a:t>
            </a:r>
          </a:p>
        </p:txBody>
      </p:sp>
      <p:sp>
        <p:nvSpPr>
          <p:cNvPr id="7" name="Subtitle 6"/>
          <p:cNvSpPr>
            <a:spLocks noGrp="1"/>
          </p:cNvSpPr>
          <p:nvPr>
            <p:ph type="subTitle" idx="1"/>
          </p:nvPr>
        </p:nvSpPr>
        <p:spPr/>
        <p:txBody>
          <a:bodyPr/>
          <a:lstStyle/>
          <a:p>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234555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1" y="529991"/>
            <a:ext cx="1925320" cy="444352"/>
          </a:xfrm>
          <a:prstGeom prst="rect">
            <a:avLst/>
          </a:prstGeom>
        </p:spPr>
        <p:txBody>
          <a:bodyPr vert="horz" wrap="square" lIns="0" tIns="13335" rIns="0" bIns="0" rtlCol="0" anchor="b">
            <a:spAutoFit/>
          </a:bodyPr>
          <a:lstStyle/>
          <a:p>
            <a:pPr marL="12700">
              <a:lnSpc>
                <a:spcPct val="100000"/>
              </a:lnSpc>
              <a:spcBef>
                <a:spcPts val="105"/>
              </a:spcBef>
            </a:pPr>
            <a:r>
              <a:rPr spc="-5" dirty="0"/>
              <a:t>Interface</a:t>
            </a:r>
          </a:p>
        </p:txBody>
      </p:sp>
      <p:sp>
        <p:nvSpPr>
          <p:cNvPr id="3" name="object 3"/>
          <p:cNvSpPr txBox="1"/>
          <p:nvPr/>
        </p:nvSpPr>
        <p:spPr>
          <a:xfrm>
            <a:off x="1936191" y="1395508"/>
            <a:ext cx="7863840" cy="4416425"/>
          </a:xfrm>
          <a:prstGeom prst="rect">
            <a:avLst/>
          </a:prstGeom>
        </p:spPr>
        <p:txBody>
          <a:bodyPr vert="horz" wrap="square" lIns="0" tIns="35560" rIns="0" bIns="0" rtlCol="0">
            <a:spAutoFit/>
          </a:bodyPr>
          <a:lstStyle/>
          <a:p>
            <a:pPr marL="355600" marR="113030" indent="-342900">
              <a:lnSpc>
                <a:spcPts val="2280"/>
              </a:lnSpc>
              <a:spcBef>
                <a:spcPts val="280"/>
              </a:spcBef>
              <a:buClr>
                <a:srgbClr val="2E6225"/>
              </a:buClr>
              <a:buFont typeface="Arial"/>
              <a:buChar char="•"/>
              <a:tabLst>
                <a:tab pos="354965" algn="l"/>
                <a:tab pos="355600" algn="l"/>
              </a:tabLst>
            </a:pPr>
            <a:r>
              <a:rPr sz="2000" spc="-5" dirty="0">
                <a:latin typeface="Tahoma"/>
                <a:cs typeface="Tahoma"/>
              </a:rPr>
              <a:t>Every </a:t>
            </a:r>
            <a:r>
              <a:rPr sz="2000" dirty="0">
                <a:latin typeface="Tahoma"/>
                <a:cs typeface="Tahoma"/>
              </a:rPr>
              <a:t>method </a:t>
            </a:r>
            <a:r>
              <a:rPr sz="2000" spc="-5" dirty="0">
                <a:latin typeface="Tahoma"/>
                <a:cs typeface="Tahoma"/>
              </a:rPr>
              <a:t>declared </a:t>
            </a:r>
            <a:r>
              <a:rPr sz="2000" dirty="0">
                <a:latin typeface="Tahoma"/>
                <a:cs typeface="Tahoma"/>
              </a:rPr>
              <a:t>by an object specifies </a:t>
            </a:r>
            <a:r>
              <a:rPr sz="2000" spc="-5" dirty="0">
                <a:latin typeface="Tahoma"/>
                <a:cs typeface="Tahoma"/>
              </a:rPr>
              <a:t>the </a:t>
            </a:r>
            <a:r>
              <a:rPr sz="2000" dirty="0">
                <a:latin typeface="Tahoma"/>
                <a:cs typeface="Tahoma"/>
              </a:rPr>
              <a:t>method's</a:t>
            </a:r>
            <a:r>
              <a:rPr sz="2000" spc="-105" dirty="0">
                <a:latin typeface="Tahoma"/>
                <a:cs typeface="Tahoma"/>
              </a:rPr>
              <a:t> </a:t>
            </a:r>
            <a:r>
              <a:rPr sz="2000" dirty="0">
                <a:latin typeface="Tahoma"/>
                <a:cs typeface="Tahoma"/>
              </a:rPr>
              <a:t>name,  </a:t>
            </a:r>
            <a:r>
              <a:rPr sz="2000" spc="-5" dirty="0">
                <a:latin typeface="Tahoma"/>
                <a:cs typeface="Tahoma"/>
              </a:rPr>
              <a:t>the object/value </a:t>
            </a:r>
            <a:r>
              <a:rPr sz="2000" dirty="0">
                <a:latin typeface="Tahoma"/>
                <a:cs typeface="Tahoma"/>
              </a:rPr>
              <a:t>it </a:t>
            </a:r>
            <a:r>
              <a:rPr sz="2000" spc="-5" dirty="0">
                <a:latin typeface="Tahoma"/>
                <a:cs typeface="Tahoma"/>
              </a:rPr>
              <a:t>takes </a:t>
            </a:r>
            <a:r>
              <a:rPr sz="2000" dirty="0">
                <a:latin typeface="Tahoma"/>
                <a:cs typeface="Tahoma"/>
              </a:rPr>
              <a:t>as parameters, and </a:t>
            </a:r>
            <a:r>
              <a:rPr sz="2000" spc="-5" dirty="0">
                <a:latin typeface="Tahoma"/>
                <a:cs typeface="Tahoma"/>
              </a:rPr>
              <a:t>the </a:t>
            </a:r>
            <a:r>
              <a:rPr sz="2000" dirty="0">
                <a:latin typeface="Tahoma"/>
                <a:cs typeface="Tahoma"/>
              </a:rPr>
              <a:t>method's </a:t>
            </a:r>
            <a:r>
              <a:rPr sz="2000" spc="-5" dirty="0">
                <a:latin typeface="Tahoma"/>
                <a:cs typeface="Tahoma"/>
              </a:rPr>
              <a:t>return  value. </a:t>
            </a:r>
            <a:r>
              <a:rPr sz="2000" dirty="0">
                <a:latin typeface="Tahoma"/>
                <a:cs typeface="Tahoma"/>
              </a:rPr>
              <a:t>This is </a:t>
            </a:r>
            <a:r>
              <a:rPr sz="2000" spc="-5" dirty="0">
                <a:latin typeface="Tahoma"/>
                <a:cs typeface="Tahoma"/>
              </a:rPr>
              <a:t>known </a:t>
            </a:r>
            <a:r>
              <a:rPr sz="2000" dirty="0">
                <a:latin typeface="Tahoma"/>
                <a:cs typeface="Tahoma"/>
              </a:rPr>
              <a:t>as the </a:t>
            </a:r>
            <a:r>
              <a:rPr sz="2000" spc="-5" dirty="0">
                <a:latin typeface="Tahoma"/>
                <a:cs typeface="Tahoma"/>
              </a:rPr>
              <a:t>operation</a:t>
            </a:r>
            <a:r>
              <a:rPr sz="2000" spc="-120" dirty="0">
                <a:latin typeface="Tahoma"/>
                <a:cs typeface="Tahoma"/>
              </a:rPr>
              <a:t> </a:t>
            </a:r>
            <a:r>
              <a:rPr sz="2000" b="1" spc="-5" dirty="0">
                <a:latin typeface="Tahoma"/>
                <a:cs typeface="Tahoma"/>
              </a:rPr>
              <a:t>signature</a:t>
            </a:r>
            <a:r>
              <a:rPr sz="2000" spc="-5" dirty="0">
                <a:latin typeface="Tahoma"/>
                <a:cs typeface="Tahoma"/>
              </a:rPr>
              <a:t>.</a:t>
            </a:r>
            <a:endParaRPr sz="2000" dirty="0">
              <a:latin typeface="Tahoma"/>
              <a:cs typeface="Tahoma"/>
            </a:endParaRPr>
          </a:p>
          <a:p>
            <a:pPr marL="355600" marR="5080" indent="-342900">
              <a:lnSpc>
                <a:spcPts val="2280"/>
              </a:lnSpc>
              <a:spcBef>
                <a:spcPts val="1200"/>
              </a:spcBef>
              <a:buClr>
                <a:srgbClr val="2E6225"/>
              </a:buClr>
              <a:buFont typeface="Arial"/>
              <a:buChar char="•"/>
              <a:tabLst>
                <a:tab pos="354965" algn="l"/>
                <a:tab pos="355600" algn="l"/>
              </a:tabLst>
            </a:pPr>
            <a:r>
              <a:rPr sz="2000" dirty="0">
                <a:latin typeface="Tahoma"/>
                <a:cs typeface="Tahoma"/>
              </a:rPr>
              <a:t>The set of all </a:t>
            </a:r>
            <a:r>
              <a:rPr sz="2000" spc="-5" dirty="0">
                <a:latin typeface="Tahoma"/>
                <a:cs typeface="Tahoma"/>
              </a:rPr>
              <a:t>signatures </a:t>
            </a:r>
            <a:r>
              <a:rPr sz="2000" dirty="0">
                <a:latin typeface="Tahoma"/>
                <a:cs typeface="Tahoma"/>
              </a:rPr>
              <a:t>defined by an object's methods is </a:t>
            </a:r>
            <a:r>
              <a:rPr sz="2000" spc="-5" dirty="0">
                <a:latin typeface="Tahoma"/>
                <a:cs typeface="Tahoma"/>
              </a:rPr>
              <a:t>called  the </a:t>
            </a:r>
            <a:r>
              <a:rPr sz="2000" b="1" spc="-5" dirty="0">
                <a:latin typeface="Tahoma"/>
                <a:cs typeface="Tahoma"/>
              </a:rPr>
              <a:t>interface </a:t>
            </a:r>
            <a:r>
              <a:rPr sz="2000" spc="-5" dirty="0">
                <a:latin typeface="Tahoma"/>
                <a:cs typeface="Tahoma"/>
              </a:rPr>
              <a:t>to the </a:t>
            </a:r>
            <a:r>
              <a:rPr sz="2000" dirty="0">
                <a:latin typeface="Tahoma"/>
                <a:cs typeface="Tahoma"/>
              </a:rPr>
              <a:t>object. An object's </a:t>
            </a:r>
            <a:r>
              <a:rPr sz="2000" spc="-5" dirty="0">
                <a:latin typeface="Tahoma"/>
                <a:cs typeface="Tahoma"/>
              </a:rPr>
              <a:t>interface characterizes the  </a:t>
            </a:r>
            <a:r>
              <a:rPr sz="2000" dirty="0">
                <a:latin typeface="Tahoma"/>
                <a:cs typeface="Tahoma"/>
              </a:rPr>
              <a:t>complete set of </a:t>
            </a:r>
            <a:r>
              <a:rPr sz="2000" spc="-5" dirty="0">
                <a:latin typeface="Tahoma"/>
                <a:cs typeface="Tahoma"/>
              </a:rPr>
              <a:t>requests </a:t>
            </a:r>
            <a:r>
              <a:rPr sz="2000" dirty="0">
                <a:latin typeface="Tahoma"/>
                <a:cs typeface="Tahoma"/>
              </a:rPr>
              <a:t>that can be sent </a:t>
            </a:r>
            <a:r>
              <a:rPr sz="2000" spc="-5" dirty="0">
                <a:latin typeface="Tahoma"/>
                <a:cs typeface="Tahoma"/>
              </a:rPr>
              <a:t>to the</a:t>
            </a:r>
            <a:r>
              <a:rPr sz="2000" spc="-50" dirty="0">
                <a:latin typeface="Tahoma"/>
                <a:cs typeface="Tahoma"/>
              </a:rPr>
              <a:t> </a:t>
            </a:r>
            <a:r>
              <a:rPr sz="2000" dirty="0">
                <a:latin typeface="Tahoma"/>
                <a:cs typeface="Tahoma"/>
              </a:rPr>
              <a:t>object.</a:t>
            </a:r>
          </a:p>
          <a:p>
            <a:pPr marL="355600" marR="8255" indent="-342900">
              <a:lnSpc>
                <a:spcPct val="95000"/>
              </a:lnSpc>
              <a:spcBef>
                <a:spcPts val="1145"/>
              </a:spcBef>
              <a:buClr>
                <a:srgbClr val="2E6225"/>
              </a:buClr>
              <a:buFont typeface="Arial"/>
              <a:buChar char="•"/>
              <a:tabLst>
                <a:tab pos="354965" algn="l"/>
                <a:tab pos="355600" algn="l"/>
              </a:tabLst>
            </a:pPr>
            <a:r>
              <a:rPr sz="2000" dirty="0">
                <a:latin typeface="Tahoma"/>
                <a:cs typeface="Tahoma"/>
              </a:rPr>
              <a:t>An </a:t>
            </a:r>
            <a:r>
              <a:rPr sz="2000" spc="-5" dirty="0">
                <a:latin typeface="Tahoma"/>
                <a:cs typeface="Tahoma"/>
              </a:rPr>
              <a:t>interface </a:t>
            </a:r>
            <a:r>
              <a:rPr sz="2000" dirty="0">
                <a:latin typeface="Tahoma"/>
                <a:cs typeface="Tahoma"/>
              </a:rPr>
              <a:t>is </a:t>
            </a:r>
            <a:r>
              <a:rPr sz="2000" spc="-5" dirty="0">
                <a:latin typeface="Tahoma"/>
                <a:cs typeface="Tahoma"/>
              </a:rPr>
              <a:t>like </a:t>
            </a:r>
            <a:r>
              <a:rPr sz="2000" dirty="0">
                <a:latin typeface="Tahoma"/>
                <a:cs typeface="Tahoma"/>
              </a:rPr>
              <a:t>an </a:t>
            </a:r>
            <a:r>
              <a:rPr sz="2000" spc="-5" dirty="0">
                <a:latin typeface="Tahoma"/>
                <a:cs typeface="Tahoma"/>
              </a:rPr>
              <a:t>abstract </a:t>
            </a:r>
            <a:r>
              <a:rPr sz="2000" dirty="0">
                <a:latin typeface="Tahoma"/>
                <a:cs typeface="Tahoma"/>
              </a:rPr>
              <a:t>class that cannot be instantiated.  </a:t>
            </a:r>
            <a:r>
              <a:rPr sz="2000" spc="-5" dirty="0">
                <a:latin typeface="Tahoma"/>
                <a:cs typeface="Tahoma"/>
              </a:rPr>
              <a:t>Interfaces are better </a:t>
            </a:r>
            <a:r>
              <a:rPr sz="2000" dirty="0">
                <a:latin typeface="Tahoma"/>
                <a:cs typeface="Tahoma"/>
              </a:rPr>
              <a:t>suited </a:t>
            </a:r>
            <a:r>
              <a:rPr sz="2000" spc="-5" dirty="0">
                <a:latin typeface="Tahoma"/>
                <a:cs typeface="Tahoma"/>
              </a:rPr>
              <a:t>to situations </a:t>
            </a:r>
            <a:r>
              <a:rPr sz="2000" dirty="0">
                <a:latin typeface="Tahoma"/>
                <a:cs typeface="Tahoma"/>
              </a:rPr>
              <a:t>in </a:t>
            </a:r>
            <a:r>
              <a:rPr sz="2000" spc="-5" dirty="0">
                <a:latin typeface="Tahoma"/>
                <a:cs typeface="Tahoma"/>
              </a:rPr>
              <a:t>which your </a:t>
            </a:r>
            <a:r>
              <a:rPr sz="2000" dirty="0">
                <a:latin typeface="Tahoma"/>
                <a:cs typeface="Tahoma"/>
              </a:rPr>
              <a:t>applications  </a:t>
            </a:r>
            <a:r>
              <a:rPr sz="2000" spc="-5" dirty="0">
                <a:latin typeface="Tahoma"/>
                <a:cs typeface="Tahoma"/>
              </a:rPr>
              <a:t>require many </a:t>
            </a:r>
            <a:r>
              <a:rPr sz="2000" dirty="0">
                <a:latin typeface="Tahoma"/>
                <a:cs typeface="Tahoma"/>
              </a:rPr>
              <a:t>possibly unrelated object </a:t>
            </a:r>
            <a:r>
              <a:rPr sz="2000" spc="-5" dirty="0">
                <a:latin typeface="Tahoma"/>
                <a:cs typeface="Tahoma"/>
              </a:rPr>
              <a:t>types to provide </a:t>
            </a:r>
            <a:r>
              <a:rPr sz="2000" dirty="0">
                <a:latin typeface="Tahoma"/>
                <a:cs typeface="Tahoma"/>
              </a:rPr>
              <a:t>certain  </a:t>
            </a:r>
            <a:r>
              <a:rPr sz="2000" spc="-15" dirty="0">
                <a:latin typeface="Tahoma"/>
                <a:cs typeface="Tahoma"/>
              </a:rPr>
              <a:t>functionality.</a:t>
            </a:r>
            <a:endParaRPr sz="2000" dirty="0">
              <a:latin typeface="Tahoma"/>
              <a:cs typeface="Tahoma"/>
            </a:endParaRPr>
          </a:p>
          <a:p>
            <a:pPr marL="355600" indent="-342900">
              <a:lnSpc>
                <a:spcPts val="2340"/>
              </a:lnSpc>
              <a:spcBef>
                <a:spcPts val="1080"/>
              </a:spcBef>
              <a:buClr>
                <a:srgbClr val="2E6225"/>
              </a:buClr>
              <a:buFont typeface="Arial"/>
              <a:buChar char="•"/>
              <a:tabLst>
                <a:tab pos="354965" algn="l"/>
                <a:tab pos="355600" algn="l"/>
              </a:tabLst>
            </a:pPr>
            <a:r>
              <a:rPr sz="2000" dirty="0">
                <a:latin typeface="Tahoma"/>
                <a:cs typeface="Tahoma"/>
              </a:rPr>
              <a:t>Explicitly implementing interface in a class </a:t>
            </a:r>
            <a:r>
              <a:rPr sz="2000" spc="-5" dirty="0">
                <a:latin typeface="Tahoma"/>
                <a:cs typeface="Tahoma"/>
              </a:rPr>
              <a:t>enables </a:t>
            </a:r>
            <a:r>
              <a:rPr sz="2000" dirty="0">
                <a:latin typeface="Tahoma"/>
                <a:cs typeface="Tahoma"/>
              </a:rPr>
              <a:t>us to </a:t>
            </a:r>
            <a:r>
              <a:rPr sz="2000" spc="-5" dirty="0">
                <a:latin typeface="Tahoma"/>
                <a:cs typeface="Tahoma"/>
              </a:rPr>
              <a:t>define</a:t>
            </a:r>
            <a:r>
              <a:rPr sz="2000" spc="-160" dirty="0">
                <a:latin typeface="Tahoma"/>
                <a:cs typeface="Tahoma"/>
              </a:rPr>
              <a:t> </a:t>
            </a:r>
            <a:r>
              <a:rPr sz="2000" dirty="0">
                <a:latin typeface="Tahoma"/>
                <a:cs typeface="Tahoma"/>
              </a:rPr>
              <a:t>a</a:t>
            </a:r>
          </a:p>
          <a:p>
            <a:pPr marL="355600">
              <a:lnSpc>
                <a:spcPts val="2340"/>
              </a:lnSpc>
            </a:pPr>
            <a:r>
              <a:rPr sz="2000" dirty="0">
                <a:latin typeface="Tahoma"/>
                <a:cs typeface="Tahoma"/>
              </a:rPr>
              <a:t>set of methods that </a:t>
            </a:r>
            <a:r>
              <a:rPr sz="2000" spc="-5" dirty="0">
                <a:latin typeface="Tahoma"/>
                <a:cs typeface="Tahoma"/>
              </a:rPr>
              <a:t>are </a:t>
            </a:r>
            <a:r>
              <a:rPr sz="2000" dirty="0">
                <a:latin typeface="Tahoma"/>
                <a:cs typeface="Tahoma"/>
              </a:rPr>
              <a:t>mandatory </a:t>
            </a:r>
            <a:r>
              <a:rPr sz="2000" spc="-10" dirty="0">
                <a:latin typeface="Tahoma"/>
                <a:cs typeface="Tahoma"/>
              </a:rPr>
              <a:t>for </a:t>
            </a:r>
            <a:r>
              <a:rPr sz="2000" spc="-5" dirty="0">
                <a:latin typeface="Tahoma"/>
                <a:cs typeface="Tahoma"/>
              </a:rPr>
              <a:t>that</a:t>
            </a:r>
            <a:r>
              <a:rPr sz="2000" spc="-80" dirty="0">
                <a:latin typeface="Tahoma"/>
                <a:cs typeface="Tahoma"/>
              </a:rPr>
              <a:t> </a:t>
            </a:r>
            <a:r>
              <a:rPr sz="2000" dirty="0">
                <a:latin typeface="Tahoma"/>
                <a:cs typeface="Tahoma"/>
              </a:rPr>
              <a:t>class.</a:t>
            </a:r>
          </a:p>
          <a:p>
            <a:pPr marL="355600" indent="-342900">
              <a:spcBef>
                <a:spcPts val="1080"/>
              </a:spcBef>
              <a:buClr>
                <a:srgbClr val="2E6225"/>
              </a:buClr>
              <a:buFont typeface="Arial"/>
              <a:buChar char="•"/>
              <a:tabLst>
                <a:tab pos="354965" algn="l"/>
                <a:tab pos="355600" algn="l"/>
              </a:tabLst>
            </a:pPr>
            <a:r>
              <a:rPr sz="2000" spc="-5" dirty="0">
                <a:latin typeface="Tahoma"/>
                <a:cs typeface="Tahoma"/>
              </a:rPr>
              <a:t>Interface </a:t>
            </a:r>
            <a:r>
              <a:rPr sz="2000" dirty="0">
                <a:latin typeface="Tahoma"/>
                <a:cs typeface="Tahoma"/>
              </a:rPr>
              <a:t>definition begins with </a:t>
            </a:r>
            <a:r>
              <a:rPr sz="2000" spc="-5" dirty="0">
                <a:latin typeface="Tahoma"/>
                <a:cs typeface="Tahoma"/>
              </a:rPr>
              <a:t>the keyword</a:t>
            </a:r>
            <a:r>
              <a:rPr sz="2000" spc="-70" dirty="0">
                <a:latin typeface="Tahoma"/>
                <a:cs typeface="Tahoma"/>
              </a:rPr>
              <a:t> </a:t>
            </a:r>
            <a:r>
              <a:rPr sz="2000" b="1" spc="-5" dirty="0">
                <a:latin typeface="Tahoma"/>
                <a:cs typeface="Tahoma"/>
              </a:rPr>
              <a:t>interface</a:t>
            </a:r>
            <a:r>
              <a:rPr sz="2000" spc="-5" dirty="0">
                <a:latin typeface="Tahoma"/>
                <a:cs typeface="Tahoma"/>
              </a:rPr>
              <a:t>.</a:t>
            </a:r>
            <a:endParaRPr sz="2000" dirty="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1" y="392064"/>
            <a:ext cx="1925320" cy="720710"/>
          </a:xfrm>
          <a:prstGeom prst="rect">
            <a:avLst/>
          </a:prstGeom>
        </p:spPr>
        <p:txBody>
          <a:bodyPr vert="horz" wrap="square" lIns="0" tIns="12700" rIns="0" bIns="0" rtlCol="0" anchor="b">
            <a:spAutoFit/>
          </a:bodyPr>
          <a:lstStyle/>
          <a:p>
            <a:pPr marL="12700">
              <a:lnSpc>
                <a:spcPct val="100000"/>
              </a:lnSpc>
              <a:spcBef>
                <a:spcPts val="100"/>
              </a:spcBef>
            </a:pPr>
            <a:r>
              <a:rPr spc="-5" dirty="0"/>
              <a:t>Interface</a:t>
            </a:r>
          </a:p>
          <a:p>
            <a:pPr marL="12700">
              <a:lnSpc>
                <a:spcPct val="100000"/>
              </a:lnSpc>
              <a:spcBef>
                <a:spcPts val="10"/>
              </a:spcBef>
            </a:pPr>
            <a:r>
              <a:rPr sz="1800" spc="-5" dirty="0"/>
              <a:t>Example</a:t>
            </a:r>
            <a:endParaRPr sz="1800"/>
          </a:p>
        </p:txBody>
      </p:sp>
      <p:sp>
        <p:nvSpPr>
          <p:cNvPr id="3" name="object 3"/>
          <p:cNvSpPr/>
          <p:nvPr/>
        </p:nvSpPr>
        <p:spPr>
          <a:xfrm>
            <a:off x="6343670" y="2387529"/>
            <a:ext cx="1048862" cy="73420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682485" y="1373125"/>
            <a:ext cx="1225295" cy="925067"/>
          </a:xfrm>
          <a:prstGeom prst="rect">
            <a:avLst/>
          </a:prstGeom>
          <a:blipFill>
            <a:blip r:embed="rId3" cstate="print"/>
            <a:stretch>
              <a:fillRect/>
            </a:stretch>
          </a:blipFill>
        </p:spPr>
        <p:txBody>
          <a:bodyPr wrap="square" lIns="0" tIns="0" rIns="0" bIns="0" rtlCol="0"/>
          <a:lstStyle/>
          <a:p>
            <a:endParaRPr/>
          </a:p>
        </p:txBody>
      </p:sp>
      <p:grpSp>
        <p:nvGrpSpPr>
          <p:cNvPr id="5" name="object 5"/>
          <p:cNvGrpSpPr/>
          <p:nvPr/>
        </p:nvGrpSpPr>
        <p:grpSpPr>
          <a:xfrm>
            <a:off x="6701029" y="3368468"/>
            <a:ext cx="2205355" cy="2104390"/>
            <a:chOff x="5177028" y="3368468"/>
            <a:chExt cx="2205355" cy="2104390"/>
          </a:xfrm>
        </p:grpSpPr>
        <p:sp>
          <p:nvSpPr>
            <p:cNvPr id="6" name="object 6"/>
            <p:cNvSpPr/>
            <p:nvPr/>
          </p:nvSpPr>
          <p:spPr>
            <a:xfrm>
              <a:off x="6134100" y="3368468"/>
              <a:ext cx="1248155" cy="90939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177028" y="4158996"/>
              <a:ext cx="1059179" cy="81991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334762" y="4181221"/>
              <a:ext cx="859155" cy="620395"/>
            </a:xfrm>
            <a:custGeom>
              <a:avLst/>
              <a:gdLst/>
              <a:ahLst/>
              <a:cxnLst/>
              <a:rect l="l" t="t" r="r" b="b"/>
              <a:pathLst>
                <a:path w="859154" h="620395">
                  <a:moveTo>
                    <a:pt x="56387" y="508380"/>
                  </a:moveTo>
                  <a:lnTo>
                    <a:pt x="48767" y="511301"/>
                  </a:lnTo>
                  <a:lnTo>
                    <a:pt x="45847" y="517778"/>
                  </a:lnTo>
                  <a:lnTo>
                    <a:pt x="0" y="620140"/>
                  </a:lnTo>
                  <a:lnTo>
                    <a:pt x="47648" y="615695"/>
                  </a:lnTo>
                  <a:lnTo>
                    <a:pt x="28448" y="615695"/>
                  </a:lnTo>
                  <a:lnTo>
                    <a:pt x="13335" y="594613"/>
                  </a:lnTo>
                  <a:lnTo>
                    <a:pt x="52288" y="566718"/>
                  </a:lnTo>
                  <a:lnTo>
                    <a:pt x="69468" y="528446"/>
                  </a:lnTo>
                  <a:lnTo>
                    <a:pt x="72389" y="521842"/>
                  </a:lnTo>
                  <a:lnTo>
                    <a:pt x="69468" y="514222"/>
                  </a:lnTo>
                  <a:lnTo>
                    <a:pt x="56387" y="508380"/>
                  </a:lnTo>
                  <a:close/>
                </a:path>
                <a:path w="859154" h="620395">
                  <a:moveTo>
                    <a:pt x="52288" y="566718"/>
                  </a:moveTo>
                  <a:lnTo>
                    <a:pt x="13335" y="594613"/>
                  </a:lnTo>
                  <a:lnTo>
                    <a:pt x="28448" y="615695"/>
                  </a:lnTo>
                  <a:lnTo>
                    <a:pt x="35719" y="610488"/>
                  </a:lnTo>
                  <a:lnTo>
                    <a:pt x="32638" y="610488"/>
                  </a:lnTo>
                  <a:lnTo>
                    <a:pt x="19685" y="592327"/>
                  </a:lnTo>
                  <a:lnTo>
                    <a:pt x="41717" y="590265"/>
                  </a:lnTo>
                  <a:lnTo>
                    <a:pt x="52288" y="566718"/>
                  </a:lnTo>
                  <a:close/>
                </a:path>
                <a:path w="859154" h="620395">
                  <a:moveTo>
                    <a:pt x="116332" y="583183"/>
                  </a:moveTo>
                  <a:lnTo>
                    <a:pt x="109220" y="583945"/>
                  </a:lnTo>
                  <a:lnTo>
                    <a:pt x="67304" y="587869"/>
                  </a:lnTo>
                  <a:lnTo>
                    <a:pt x="28448" y="615695"/>
                  </a:lnTo>
                  <a:lnTo>
                    <a:pt x="47648" y="615695"/>
                  </a:lnTo>
                  <a:lnTo>
                    <a:pt x="118745" y="609091"/>
                  </a:lnTo>
                  <a:lnTo>
                    <a:pt x="123951" y="602741"/>
                  </a:lnTo>
                  <a:lnTo>
                    <a:pt x="122682" y="588517"/>
                  </a:lnTo>
                  <a:lnTo>
                    <a:pt x="116332" y="583183"/>
                  </a:lnTo>
                  <a:close/>
                </a:path>
                <a:path w="859154" h="620395">
                  <a:moveTo>
                    <a:pt x="41717" y="590265"/>
                  </a:moveTo>
                  <a:lnTo>
                    <a:pt x="19685" y="592327"/>
                  </a:lnTo>
                  <a:lnTo>
                    <a:pt x="32638" y="610488"/>
                  </a:lnTo>
                  <a:lnTo>
                    <a:pt x="41717" y="590265"/>
                  </a:lnTo>
                  <a:close/>
                </a:path>
                <a:path w="859154" h="620395">
                  <a:moveTo>
                    <a:pt x="67304" y="587869"/>
                  </a:moveTo>
                  <a:lnTo>
                    <a:pt x="41717" y="590265"/>
                  </a:lnTo>
                  <a:lnTo>
                    <a:pt x="32638" y="610488"/>
                  </a:lnTo>
                  <a:lnTo>
                    <a:pt x="35719" y="610488"/>
                  </a:lnTo>
                  <a:lnTo>
                    <a:pt x="67304" y="587869"/>
                  </a:lnTo>
                  <a:close/>
                </a:path>
                <a:path w="859154" h="620395">
                  <a:moveTo>
                    <a:pt x="843661" y="0"/>
                  </a:moveTo>
                  <a:lnTo>
                    <a:pt x="52288" y="566718"/>
                  </a:lnTo>
                  <a:lnTo>
                    <a:pt x="41717" y="590265"/>
                  </a:lnTo>
                  <a:lnTo>
                    <a:pt x="67304" y="587869"/>
                  </a:lnTo>
                  <a:lnTo>
                    <a:pt x="858774" y="21081"/>
                  </a:lnTo>
                  <a:lnTo>
                    <a:pt x="843661" y="0"/>
                  </a:lnTo>
                  <a:close/>
                </a:path>
              </a:pathLst>
            </a:custGeom>
            <a:solidFill>
              <a:srgbClr val="00366B"/>
            </a:solidFill>
          </p:spPr>
          <p:txBody>
            <a:bodyPr wrap="square" lIns="0" tIns="0" rIns="0" bIns="0" rtlCol="0"/>
            <a:lstStyle/>
            <a:p>
              <a:endParaRPr/>
            </a:p>
          </p:txBody>
        </p:sp>
        <p:sp>
          <p:nvSpPr>
            <p:cNvPr id="9" name="object 9"/>
            <p:cNvSpPr/>
            <p:nvPr/>
          </p:nvSpPr>
          <p:spPr>
            <a:xfrm>
              <a:off x="5177028" y="4724400"/>
              <a:ext cx="1121664" cy="748284"/>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334762" y="4862322"/>
              <a:ext cx="921385" cy="548005"/>
            </a:xfrm>
            <a:custGeom>
              <a:avLst/>
              <a:gdLst/>
              <a:ahLst/>
              <a:cxnLst/>
              <a:rect l="l" t="t" r="r" b="b"/>
              <a:pathLst>
                <a:path w="921385" h="548004">
                  <a:moveTo>
                    <a:pt x="44275" y="25970"/>
                  </a:moveTo>
                  <a:lnTo>
                    <a:pt x="56812" y="48299"/>
                  </a:lnTo>
                  <a:lnTo>
                    <a:pt x="907796" y="547623"/>
                  </a:lnTo>
                  <a:lnTo>
                    <a:pt x="921003" y="525271"/>
                  </a:lnTo>
                  <a:lnTo>
                    <a:pt x="70062" y="26043"/>
                  </a:lnTo>
                  <a:lnTo>
                    <a:pt x="44275" y="25970"/>
                  </a:lnTo>
                  <a:close/>
                </a:path>
                <a:path w="921385" h="548004">
                  <a:moveTo>
                    <a:pt x="0" y="0"/>
                  </a:moveTo>
                  <a:lnTo>
                    <a:pt x="54863" y="97789"/>
                  </a:lnTo>
                  <a:lnTo>
                    <a:pt x="58420" y="104012"/>
                  </a:lnTo>
                  <a:lnTo>
                    <a:pt x="66293" y="106171"/>
                  </a:lnTo>
                  <a:lnTo>
                    <a:pt x="72516" y="102742"/>
                  </a:lnTo>
                  <a:lnTo>
                    <a:pt x="78739" y="99186"/>
                  </a:lnTo>
                  <a:lnTo>
                    <a:pt x="81025" y="91312"/>
                  </a:lnTo>
                  <a:lnTo>
                    <a:pt x="77470" y="85089"/>
                  </a:lnTo>
                  <a:lnTo>
                    <a:pt x="56812" y="48299"/>
                  </a:lnTo>
                  <a:lnTo>
                    <a:pt x="15621" y="24129"/>
                  </a:lnTo>
                  <a:lnTo>
                    <a:pt x="28701" y="1777"/>
                  </a:lnTo>
                  <a:lnTo>
                    <a:pt x="120776" y="1777"/>
                  </a:lnTo>
                  <a:lnTo>
                    <a:pt x="119252" y="253"/>
                  </a:lnTo>
                  <a:lnTo>
                    <a:pt x="112140" y="253"/>
                  </a:lnTo>
                  <a:lnTo>
                    <a:pt x="0" y="0"/>
                  </a:lnTo>
                  <a:close/>
                </a:path>
                <a:path w="921385" h="548004">
                  <a:moveTo>
                    <a:pt x="28701" y="1777"/>
                  </a:moveTo>
                  <a:lnTo>
                    <a:pt x="15621" y="24129"/>
                  </a:lnTo>
                  <a:lnTo>
                    <a:pt x="56812" y="48299"/>
                  </a:lnTo>
                  <a:lnTo>
                    <a:pt x="44275" y="25970"/>
                  </a:lnTo>
                  <a:lnTo>
                    <a:pt x="22098" y="25907"/>
                  </a:lnTo>
                  <a:lnTo>
                    <a:pt x="33400" y="6603"/>
                  </a:lnTo>
                  <a:lnTo>
                    <a:pt x="36927" y="6603"/>
                  </a:lnTo>
                  <a:lnTo>
                    <a:pt x="28701" y="1777"/>
                  </a:lnTo>
                  <a:close/>
                </a:path>
                <a:path w="921385" h="548004">
                  <a:moveTo>
                    <a:pt x="120776" y="1777"/>
                  </a:moveTo>
                  <a:lnTo>
                    <a:pt x="28701" y="1777"/>
                  </a:lnTo>
                  <a:lnTo>
                    <a:pt x="70062" y="26043"/>
                  </a:lnTo>
                  <a:lnTo>
                    <a:pt x="112013" y="26161"/>
                  </a:lnTo>
                  <a:lnTo>
                    <a:pt x="119252" y="26161"/>
                  </a:lnTo>
                  <a:lnTo>
                    <a:pt x="125095" y="20446"/>
                  </a:lnTo>
                  <a:lnTo>
                    <a:pt x="125095" y="6095"/>
                  </a:lnTo>
                  <a:lnTo>
                    <a:pt x="120776" y="1777"/>
                  </a:lnTo>
                  <a:close/>
                </a:path>
                <a:path w="921385" h="548004">
                  <a:moveTo>
                    <a:pt x="36927" y="6603"/>
                  </a:moveTo>
                  <a:lnTo>
                    <a:pt x="33400" y="6603"/>
                  </a:lnTo>
                  <a:lnTo>
                    <a:pt x="44275" y="25970"/>
                  </a:lnTo>
                  <a:lnTo>
                    <a:pt x="70062" y="26043"/>
                  </a:lnTo>
                  <a:lnTo>
                    <a:pt x="36927" y="6603"/>
                  </a:lnTo>
                  <a:close/>
                </a:path>
                <a:path w="921385" h="548004">
                  <a:moveTo>
                    <a:pt x="33400" y="6603"/>
                  </a:moveTo>
                  <a:lnTo>
                    <a:pt x="22098" y="25907"/>
                  </a:lnTo>
                  <a:lnTo>
                    <a:pt x="44275" y="25970"/>
                  </a:lnTo>
                  <a:lnTo>
                    <a:pt x="33400" y="6603"/>
                  </a:lnTo>
                  <a:close/>
                </a:path>
              </a:pathLst>
            </a:custGeom>
            <a:solidFill>
              <a:srgbClr val="00366B"/>
            </a:solidFill>
          </p:spPr>
          <p:txBody>
            <a:bodyPr wrap="square" lIns="0" tIns="0" rIns="0" bIns="0" rtlCol="0"/>
            <a:lstStyle/>
            <a:p>
              <a:endParaRPr/>
            </a:p>
          </p:txBody>
        </p:sp>
      </p:grpSp>
      <p:sp>
        <p:nvSpPr>
          <p:cNvPr id="11" name="object 11"/>
          <p:cNvSpPr/>
          <p:nvPr/>
        </p:nvSpPr>
        <p:spPr>
          <a:xfrm>
            <a:off x="9242450" y="2325014"/>
            <a:ext cx="1027328" cy="835304"/>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7788910" y="2623184"/>
            <a:ext cx="981075" cy="299720"/>
          </a:xfrm>
          <a:prstGeom prst="rect">
            <a:avLst/>
          </a:prstGeom>
        </p:spPr>
        <p:txBody>
          <a:bodyPr vert="horz" wrap="square" lIns="0" tIns="12700" rIns="0" bIns="0" rtlCol="0">
            <a:spAutoFit/>
          </a:bodyPr>
          <a:lstStyle/>
          <a:p>
            <a:pPr marL="12700">
              <a:spcBef>
                <a:spcPts val="100"/>
              </a:spcBef>
            </a:pPr>
            <a:r>
              <a:rPr spc="-5" dirty="0">
                <a:solidFill>
                  <a:srgbClr val="40528F"/>
                </a:solidFill>
                <a:latin typeface="Tahoma"/>
                <a:cs typeface="Tahoma"/>
              </a:rPr>
              <a:t>M</a:t>
            </a:r>
            <a:r>
              <a:rPr dirty="0">
                <a:solidFill>
                  <a:srgbClr val="40528F"/>
                </a:solidFill>
                <a:latin typeface="Tahoma"/>
                <a:cs typeface="Tahoma"/>
              </a:rPr>
              <a:t>ammals</a:t>
            </a:r>
            <a:endParaRPr>
              <a:latin typeface="Tahoma"/>
              <a:cs typeface="Tahoma"/>
            </a:endParaRPr>
          </a:p>
        </p:txBody>
      </p:sp>
      <p:sp>
        <p:nvSpPr>
          <p:cNvPr id="13" name="object 13"/>
          <p:cNvSpPr txBox="1"/>
          <p:nvPr/>
        </p:nvSpPr>
        <p:spPr>
          <a:xfrm>
            <a:off x="1932533" y="1545083"/>
            <a:ext cx="3489960" cy="1050925"/>
          </a:xfrm>
          <a:prstGeom prst="rect">
            <a:avLst/>
          </a:prstGeom>
        </p:spPr>
        <p:txBody>
          <a:bodyPr vert="horz" wrap="square" lIns="0" tIns="23495" rIns="0" bIns="0" rtlCol="0">
            <a:spAutoFit/>
          </a:bodyPr>
          <a:lstStyle/>
          <a:p>
            <a:pPr marL="299085" marR="5080" indent="-287020">
              <a:lnSpc>
                <a:spcPct val="95000"/>
              </a:lnSpc>
              <a:spcBef>
                <a:spcPts val="185"/>
              </a:spcBef>
              <a:buFont typeface="Arial"/>
              <a:buChar char="•"/>
              <a:tabLst>
                <a:tab pos="299085" algn="l"/>
                <a:tab pos="299720" algn="l"/>
              </a:tabLst>
            </a:pPr>
            <a:r>
              <a:rPr sz="1400" spc="-5" dirty="0">
                <a:latin typeface="Tahoma"/>
                <a:cs typeface="Tahoma"/>
              </a:rPr>
              <a:t>These </a:t>
            </a:r>
            <a:r>
              <a:rPr sz="1400" spc="-10" dirty="0">
                <a:latin typeface="Tahoma"/>
                <a:cs typeface="Tahoma"/>
              </a:rPr>
              <a:t>are </a:t>
            </a:r>
            <a:r>
              <a:rPr sz="1400" spc="-5" dirty="0">
                <a:latin typeface="Tahoma"/>
                <a:cs typeface="Tahoma"/>
              </a:rPr>
              <a:t>all mammals and </a:t>
            </a:r>
            <a:r>
              <a:rPr sz="1400" spc="-10" dirty="0">
                <a:latin typeface="Tahoma"/>
                <a:cs typeface="Tahoma"/>
              </a:rPr>
              <a:t>share </a:t>
            </a:r>
            <a:r>
              <a:rPr sz="1400" spc="-5" dirty="0">
                <a:latin typeface="Tahoma"/>
                <a:cs typeface="Tahoma"/>
              </a:rPr>
              <a:t>some  </a:t>
            </a:r>
            <a:r>
              <a:rPr sz="1400" dirty="0">
                <a:latin typeface="Tahoma"/>
                <a:cs typeface="Tahoma"/>
              </a:rPr>
              <a:t>common </a:t>
            </a:r>
            <a:r>
              <a:rPr sz="1400" spc="-5" dirty="0">
                <a:latin typeface="Tahoma"/>
                <a:cs typeface="Tahoma"/>
              </a:rPr>
              <a:t>behavior and properties. Like  they </a:t>
            </a:r>
            <a:r>
              <a:rPr sz="1400" spc="-10" dirty="0">
                <a:latin typeface="Tahoma"/>
                <a:cs typeface="Tahoma"/>
              </a:rPr>
              <a:t>are </a:t>
            </a:r>
            <a:r>
              <a:rPr sz="1400" spc="-5" dirty="0">
                <a:latin typeface="Tahoma"/>
                <a:cs typeface="Tahoma"/>
              </a:rPr>
              <a:t>warm </a:t>
            </a:r>
            <a:r>
              <a:rPr sz="1400" dirty="0">
                <a:latin typeface="Tahoma"/>
                <a:cs typeface="Tahoma"/>
              </a:rPr>
              <a:t>blooded, </a:t>
            </a:r>
            <a:r>
              <a:rPr sz="1400" spc="-5" dirty="0">
                <a:latin typeface="Tahoma"/>
                <a:cs typeface="Tahoma"/>
              </a:rPr>
              <a:t>they can </a:t>
            </a:r>
            <a:r>
              <a:rPr sz="1400" spc="-10" dirty="0">
                <a:latin typeface="Tahoma"/>
                <a:cs typeface="Tahoma"/>
              </a:rPr>
              <a:t>have  </a:t>
            </a:r>
            <a:r>
              <a:rPr sz="1400" spc="-5" dirty="0">
                <a:latin typeface="Tahoma"/>
                <a:cs typeface="Tahoma"/>
              </a:rPr>
              <a:t>fur </a:t>
            </a:r>
            <a:r>
              <a:rPr sz="1400" dirty="0">
                <a:latin typeface="Tahoma"/>
                <a:cs typeface="Tahoma"/>
              </a:rPr>
              <a:t>or </a:t>
            </a:r>
            <a:r>
              <a:rPr sz="1400" spc="-40" dirty="0">
                <a:latin typeface="Tahoma"/>
                <a:cs typeface="Tahoma"/>
              </a:rPr>
              <a:t>hair, </a:t>
            </a:r>
            <a:r>
              <a:rPr sz="1400" spc="-5" dirty="0">
                <a:latin typeface="Tahoma"/>
                <a:cs typeface="Tahoma"/>
              </a:rPr>
              <a:t>they </a:t>
            </a:r>
            <a:r>
              <a:rPr sz="1400" dirty="0">
                <a:latin typeface="Tahoma"/>
                <a:cs typeface="Tahoma"/>
              </a:rPr>
              <a:t>nourish </a:t>
            </a:r>
            <a:r>
              <a:rPr sz="1400" spc="-5" dirty="0">
                <a:latin typeface="Tahoma"/>
                <a:cs typeface="Tahoma"/>
              </a:rPr>
              <a:t>their young with  </a:t>
            </a:r>
            <a:r>
              <a:rPr sz="1400" dirty="0">
                <a:latin typeface="Tahoma"/>
                <a:cs typeface="Tahoma"/>
              </a:rPr>
              <a:t>milk</a:t>
            </a:r>
            <a:r>
              <a:rPr sz="1400" spc="-5" dirty="0">
                <a:latin typeface="Tahoma"/>
                <a:cs typeface="Tahoma"/>
              </a:rPr>
              <a:t> etc.</a:t>
            </a:r>
            <a:endParaRPr sz="1400" dirty="0">
              <a:latin typeface="Tahoma"/>
              <a:cs typeface="Tahoma"/>
            </a:endParaRPr>
          </a:p>
        </p:txBody>
      </p:sp>
      <p:sp>
        <p:nvSpPr>
          <p:cNvPr id="14" name="object 14"/>
          <p:cNvSpPr txBox="1"/>
          <p:nvPr/>
        </p:nvSpPr>
        <p:spPr>
          <a:xfrm>
            <a:off x="1932534" y="2761615"/>
            <a:ext cx="3509645" cy="847725"/>
          </a:xfrm>
          <a:prstGeom prst="rect">
            <a:avLst/>
          </a:prstGeom>
        </p:spPr>
        <p:txBody>
          <a:bodyPr vert="horz" wrap="square" lIns="0" tIns="28575" rIns="0" bIns="0" rtlCol="0">
            <a:spAutoFit/>
          </a:bodyPr>
          <a:lstStyle/>
          <a:p>
            <a:pPr marL="299085" marR="5080" indent="-287020">
              <a:lnSpc>
                <a:spcPts val="1600"/>
              </a:lnSpc>
              <a:spcBef>
                <a:spcPts val="225"/>
              </a:spcBef>
              <a:buFont typeface="Arial"/>
              <a:buChar char="•"/>
              <a:tabLst>
                <a:tab pos="299085" algn="l"/>
                <a:tab pos="299720" algn="l"/>
              </a:tabLst>
            </a:pPr>
            <a:r>
              <a:rPr sz="1400" dirty="0">
                <a:latin typeface="Tahoma"/>
                <a:cs typeface="Tahoma"/>
              </a:rPr>
              <a:t>Bat </a:t>
            </a:r>
            <a:r>
              <a:rPr sz="1400" spc="-5" dirty="0">
                <a:latin typeface="Tahoma"/>
                <a:cs typeface="Tahoma"/>
              </a:rPr>
              <a:t>has </a:t>
            </a:r>
            <a:r>
              <a:rPr sz="1400" dirty="0">
                <a:latin typeface="Tahoma"/>
                <a:cs typeface="Tahoma"/>
              </a:rPr>
              <a:t>a </a:t>
            </a:r>
            <a:r>
              <a:rPr sz="1400" spc="-5" dirty="0">
                <a:latin typeface="Tahoma"/>
                <a:cs typeface="Tahoma"/>
              </a:rPr>
              <a:t>special behavior </a:t>
            </a:r>
            <a:r>
              <a:rPr sz="1400" dirty="0">
                <a:latin typeface="Tahoma"/>
                <a:cs typeface="Tahoma"/>
              </a:rPr>
              <a:t>i.e. </a:t>
            </a:r>
            <a:r>
              <a:rPr sz="1400" spc="-5" dirty="0">
                <a:latin typeface="Tahoma"/>
                <a:cs typeface="Tahoma"/>
              </a:rPr>
              <a:t>that </a:t>
            </a:r>
            <a:r>
              <a:rPr sz="1400" dirty="0">
                <a:latin typeface="Tahoma"/>
                <a:cs typeface="Tahoma"/>
              </a:rPr>
              <a:t>it </a:t>
            </a:r>
            <a:r>
              <a:rPr sz="1400" spc="-5" dirty="0">
                <a:latin typeface="Tahoma"/>
                <a:cs typeface="Tahoma"/>
              </a:rPr>
              <a:t>can  </a:t>
            </a:r>
            <a:r>
              <a:rPr sz="1400" spc="-35" dirty="0">
                <a:latin typeface="Tahoma"/>
                <a:cs typeface="Tahoma"/>
              </a:rPr>
              <a:t>fly. </a:t>
            </a:r>
            <a:r>
              <a:rPr sz="1400" spc="-5" dirty="0">
                <a:latin typeface="Tahoma"/>
                <a:cs typeface="Tahoma"/>
              </a:rPr>
              <a:t>Flying </a:t>
            </a:r>
            <a:r>
              <a:rPr sz="1400" dirty="0">
                <a:latin typeface="Tahoma"/>
                <a:cs typeface="Tahoma"/>
              </a:rPr>
              <a:t>is </a:t>
            </a:r>
            <a:r>
              <a:rPr sz="1400" spc="-5" dirty="0">
                <a:latin typeface="Tahoma"/>
                <a:cs typeface="Tahoma"/>
              </a:rPr>
              <a:t>the behavior which </a:t>
            </a:r>
            <a:r>
              <a:rPr sz="1400" dirty="0">
                <a:latin typeface="Tahoma"/>
                <a:cs typeface="Tahoma"/>
              </a:rPr>
              <a:t>is only  </a:t>
            </a:r>
            <a:r>
              <a:rPr sz="1400" spc="-10" dirty="0">
                <a:latin typeface="Tahoma"/>
                <a:cs typeface="Tahoma"/>
              </a:rPr>
              <a:t>available </a:t>
            </a:r>
            <a:r>
              <a:rPr sz="1400" dirty="0">
                <a:latin typeface="Tahoma"/>
                <a:cs typeface="Tahoma"/>
              </a:rPr>
              <a:t>in Bat </a:t>
            </a:r>
            <a:r>
              <a:rPr sz="1400" spc="-5" dirty="0">
                <a:latin typeface="Tahoma"/>
                <a:cs typeface="Tahoma"/>
              </a:rPr>
              <a:t>and </a:t>
            </a:r>
            <a:r>
              <a:rPr sz="1400" dirty="0">
                <a:latin typeface="Tahoma"/>
                <a:cs typeface="Tahoma"/>
              </a:rPr>
              <a:t>not in other  </a:t>
            </a:r>
            <a:r>
              <a:rPr sz="1400" spc="-5" dirty="0">
                <a:latin typeface="Tahoma"/>
                <a:cs typeface="Tahoma"/>
              </a:rPr>
              <a:t>mammal.</a:t>
            </a:r>
            <a:endParaRPr sz="1400" dirty="0">
              <a:latin typeface="Tahoma"/>
              <a:cs typeface="Tahoma"/>
            </a:endParaRPr>
          </a:p>
        </p:txBody>
      </p:sp>
      <p:sp>
        <p:nvSpPr>
          <p:cNvPr id="15" name="object 15"/>
          <p:cNvSpPr txBox="1"/>
          <p:nvPr/>
        </p:nvSpPr>
        <p:spPr>
          <a:xfrm>
            <a:off x="1932533" y="3775328"/>
            <a:ext cx="1676400" cy="228268"/>
          </a:xfrm>
          <a:prstGeom prst="rect">
            <a:avLst/>
          </a:prstGeom>
        </p:spPr>
        <p:txBody>
          <a:bodyPr vert="horz" wrap="square" lIns="0" tIns="12700" rIns="0" bIns="0" rtlCol="0">
            <a:spAutoFit/>
          </a:bodyPr>
          <a:lstStyle/>
          <a:p>
            <a:pPr marL="299085" indent="-287020">
              <a:spcBef>
                <a:spcPts val="100"/>
              </a:spcBef>
              <a:buFont typeface="Arial"/>
              <a:buChar char="•"/>
              <a:tabLst>
                <a:tab pos="299085" algn="l"/>
                <a:tab pos="299720" algn="l"/>
              </a:tabLst>
            </a:pPr>
            <a:r>
              <a:rPr sz="1400" dirty="0">
                <a:latin typeface="Tahoma"/>
                <a:cs typeface="Tahoma"/>
              </a:rPr>
              <a:t>Birds </a:t>
            </a:r>
            <a:r>
              <a:rPr sz="1400" spc="-5" dirty="0">
                <a:latin typeface="Tahoma"/>
                <a:cs typeface="Tahoma"/>
              </a:rPr>
              <a:t>can also</a:t>
            </a:r>
            <a:r>
              <a:rPr sz="1400" spc="-55" dirty="0">
                <a:latin typeface="Tahoma"/>
                <a:cs typeface="Tahoma"/>
              </a:rPr>
              <a:t> </a:t>
            </a:r>
            <a:r>
              <a:rPr sz="1400" spc="-35" dirty="0">
                <a:latin typeface="Tahoma"/>
                <a:cs typeface="Tahoma"/>
              </a:rPr>
              <a:t>fly</a:t>
            </a:r>
            <a:r>
              <a:rPr sz="1400" spc="-35" dirty="0">
                <a:solidFill>
                  <a:srgbClr val="40528F"/>
                </a:solidFill>
                <a:latin typeface="Tahoma"/>
                <a:cs typeface="Tahoma"/>
              </a:rPr>
              <a:t>.</a:t>
            </a:r>
            <a:endParaRPr sz="1400" dirty="0">
              <a:latin typeface="Tahoma"/>
              <a:cs typeface="Tahoma"/>
            </a:endParaRPr>
          </a:p>
        </p:txBody>
      </p:sp>
      <p:sp>
        <p:nvSpPr>
          <p:cNvPr id="16" name="object 16"/>
          <p:cNvSpPr txBox="1"/>
          <p:nvPr/>
        </p:nvSpPr>
        <p:spPr>
          <a:xfrm>
            <a:off x="1932533" y="4180713"/>
            <a:ext cx="3429000" cy="645160"/>
          </a:xfrm>
          <a:prstGeom prst="rect">
            <a:avLst/>
          </a:prstGeom>
        </p:spPr>
        <p:txBody>
          <a:bodyPr vert="horz" wrap="square" lIns="0" tIns="27940" rIns="0" bIns="0" rtlCol="0">
            <a:spAutoFit/>
          </a:bodyPr>
          <a:lstStyle/>
          <a:p>
            <a:pPr marL="299085" marR="5080" indent="-287020">
              <a:lnSpc>
                <a:spcPts val="1600"/>
              </a:lnSpc>
              <a:spcBef>
                <a:spcPts val="220"/>
              </a:spcBef>
              <a:buFont typeface="Arial"/>
              <a:buChar char="•"/>
              <a:tabLst>
                <a:tab pos="299085" algn="l"/>
                <a:tab pos="299720" algn="l"/>
              </a:tabLst>
            </a:pPr>
            <a:r>
              <a:rPr sz="1400" spc="-5" dirty="0">
                <a:latin typeface="Tahoma"/>
                <a:cs typeface="Tahoma"/>
              </a:rPr>
              <a:t>The </a:t>
            </a:r>
            <a:r>
              <a:rPr sz="1400" dirty="0">
                <a:latin typeface="Tahoma"/>
                <a:cs typeface="Tahoma"/>
              </a:rPr>
              <a:t>Bat </a:t>
            </a:r>
            <a:r>
              <a:rPr sz="1400" spc="-5" dirty="0">
                <a:latin typeface="Tahoma"/>
                <a:cs typeface="Tahoma"/>
              </a:rPr>
              <a:t>and </a:t>
            </a:r>
            <a:r>
              <a:rPr sz="1400" dirty="0">
                <a:latin typeface="Tahoma"/>
                <a:cs typeface="Tahoma"/>
              </a:rPr>
              <a:t>Bird belongs </a:t>
            </a:r>
            <a:r>
              <a:rPr sz="1400" spc="-5" dirty="0">
                <a:latin typeface="Tahoma"/>
                <a:cs typeface="Tahoma"/>
              </a:rPr>
              <a:t>to two  different </a:t>
            </a:r>
            <a:r>
              <a:rPr sz="1400" dirty="0">
                <a:latin typeface="Tahoma"/>
                <a:cs typeface="Tahoma"/>
              </a:rPr>
              <a:t>categories but </a:t>
            </a:r>
            <a:r>
              <a:rPr sz="1400" spc="-5" dirty="0">
                <a:latin typeface="Tahoma"/>
                <a:cs typeface="Tahoma"/>
              </a:rPr>
              <a:t>they </a:t>
            </a:r>
            <a:r>
              <a:rPr sz="1400" spc="-10" dirty="0">
                <a:latin typeface="Tahoma"/>
                <a:cs typeface="Tahoma"/>
              </a:rPr>
              <a:t>have </a:t>
            </a:r>
            <a:r>
              <a:rPr sz="1400" dirty="0">
                <a:latin typeface="Tahoma"/>
                <a:cs typeface="Tahoma"/>
              </a:rPr>
              <a:t>a  common </a:t>
            </a:r>
            <a:r>
              <a:rPr sz="1400" spc="-5" dirty="0">
                <a:latin typeface="Tahoma"/>
                <a:cs typeface="Tahoma"/>
              </a:rPr>
              <a:t>flying behavior </a:t>
            </a:r>
            <a:r>
              <a:rPr sz="1400" dirty="0">
                <a:latin typeface="Tahoma"/>
                <a:cs typeface="Tahoma"/>
              </a:rPr>
              <a:t>between</a:t>
            </a:r>
            <a:r>
              <a:rPr sz="1400" spc="-114" dirty="0">
                <a:latin typeface="Tahoma"/>
                <a:cs typeface="Tahoma"/>
              </a:rPr>
              <a:t> </a:t>
            </a:r>
            <a:r>
              <a:rPr sz="1400" dirty="0">
                <a:latin typeface="Tahoma"/>
                <a:cs typeface="Tahoma"/>
              </a:rPr>
              <a:t>them.</a:t>
            </a:r>
          </a:p>
        </p:txBody>
      </p:sp>
      <p:sp>
        <p:nvSpPr>
          <p:cNvPr id="17" name="object 17"/>
          <p:cNvSpPr txBox="1"/>
          <p:nvPr/>
        </p:nvSpPr>
        <p:spPr>
          <a:xfrm>
            <a:off x="1932534" y="4991861"/>
            <a:ext cx="3452495" cy="645160"/>
          </a:xfrm>
          <a:prstGeom prst="rect">
            <a:avLst/>
          </a:prstGeom>
        </p:spPr>
        <p:txBody>
          <a:bodyPr vert="horz" wrap="square" lIns="0" tIns="27940" rIns="0" bIns="0" rtlCol="0">
            <a:spAutoFit/>
          </a:bodyPr>
          <a:lstStyle/>
          <a:p>
            <a:pPr marL="299085" marR="5080" indent="-287020">
              <a:lnSpc>
                <a:spcPts val="1600"/>
              </a:lnSpc>
              <a:spcBef>
                <a:spcPts val="220"/>
              </a:spcBef>
              <a:buFont typeface="Arial"/>
              <a:buChar char="•"/>
              <a:tabLst>
                <a:tab pos="299085" algn="l"/>
                <a:tab pos="299720" algn="l"/>
              </a:tabLst>
            </a:pPr>
            <a:r>
              <a:rPr sz="1400" spc="-5" dirty="0">
                <a:latin typeface="Tahoma"/>
                <a:cs typeface="Tahoma"/>
              </a:rPr>
              <a:t>In this scenario </a:t>
            </a:r>
            <a:r>
              <a:rPr sz="1400" dirty="0">
                <a:latin typeface="Tahoma"/>
                <a:cs typeface="Tahoma"/>
              </a:rPr>
              <a:t>we </a:t>
            </a:r>
            <a:r>
              <a:rPr sz="1400" spc="-5" dirty="0">
                <a:latin typeface="Tahoma"/>
                <a:cs typeface="Tahoma"/>
              </a:rPr>
              <a:t>can create an  IFlyable interface and make the </a:t>
            </a:r>
            <a:r>
              <a:rPr sz="1400" dirty="0">
                <a:latin typeface="Tahoma"/>
                <a:cs typeface="Tahoma"/>
              </a:rPr>
              <a:t>Bat </a:t>
            </a:r>
            <a:r>
              <a:rPr sz="1400" spc="-5" dirty="0">
                <a:latin typeface="Tahoma"/>
                <a:cs typeface="Tahoma"/>
              </a:rPr>
              <a:t>and  </a:t>
            </a:r>
            <a:r>
              <a:rPr sz="1400" dirty="0">
                <a:latin typeface="Tahoma"/>
                <a:cs typeface="Tahoma"/>
              </a:rPr>
              <a:t>Bird </a:t>
            </a:r>
            <a:r>
              <a:rPr sz="1400" spc="-5" dirty="0">
                <a:latin typeface="Tahoma"/>
                <a:cs typeface="Tahoma"/>
              </a:rPr>
              <a:t>class </a:t>
            </a:r>
            <a:r>
              <a:rPr sz="1400" dirty="0">
                <a:latin typeface="Tahoma"/>
                <a:cs typeface="Tahoma"/>
              </a:rPr>
              <a:t>implement </a:t>
            </a:r>
            <a:r>
              <a:rPr sz="1400" spc="-5" dirty="0">
                <a:latin typeface="Tahoma"/>
                <a:cs typeface="Tahoma"/>
              </a:rPr>
              <a:t>this</a:t>
            </a:r>
            <a:r>
              <a:rPr sz="1400" spc="-45" dirty="0">
                <a:latin typeface="Tahoma"/>
                <a:cs typeface="Tahoma"/>
              </a:rPr>
              <a:t> </a:t>
            </a:r>
            <a:r>
              <a:rPr sz="1400" spc="-5" dirty="0">
                <a:latin typeface="Tahoma"/>
                <a:cs typeface="Tahoma"/>
              </a:rPr>
              <a:t>interface.</a:t>
            </a:r>
            <a:endParaRPr sz="1400" dirty="0">
              <a:latin typeface="Tahoma"/>
              <a:cs typeface="Tahoma"/>
            </a:endParaRPr>
          </a:p>
        </p:txBody>
      </p:sp>
      <p:sp>
        <p:nvSpPr>
          <p:cNvPr id="18" name="object 18"/>
          <p:cNvSpPr/>
          <p:nvPr/>
        </p:nvSpPr>
        <p:spPr>
          <a:xfrm>
            <a:off x="7991886" y="4909243"/>
            <a:ext cx="862525" cy="987112"/>
          </a:xfrm>
          <a:prstGeom prst="rect">
            <a:avLst/>
          </a:prstGeom>
          <a:blipFill>
            <a:blip r:embed="rId8" cstate="print"/>
            <a:stretch>
              <a:fillRect/>
            </a:stretch>
          </a:blipFill>
        </p:spPr>
        <p:txBody>
          <a:bodyPr wrap="square" lIns="0" tIns="0" rIns="0" bIns="0" rtlCol="0"/>
          <a:lstStyle/>
          <a:p>
            <a:endParaRPr/>
          </a:p>
        </p:txBody>
      </p:sp>
      <p:sp>
        <p:nvSpPr>
          <p:cNvPr id="19" name="object 19"/>
          <p:cNvSpPr txBox="1"/>
          <p:nvPr/>
        </p:nvSpPr>
        <p:spPr>
          <a:xfrm>
            <a:off x="6206109" y="4673853"/>
            <a:ext cx="566420" cy="228268"/>
          </a:xfrm>
          <a:prstGeom prst="rect">
            <a:avLst/>
          </a:prstGeom>
        </p:spPr>
        <p:txBody>
          <a:bodyPr vert="horz" wrap="square" lIns="0" tIns="12700" rIns="0" bIns="0" rtlCol="0">
            <a:spAutoFit/>
          </a:bodyPr>
          <a:lstStyle/>
          <a:p>
            <a:pPr marL="12700">
              <a:spcBef>
                <a:spcPts val="100"/>
              </a:spcBef>
            </a:pPr>
            <a:r>
              <a:rPr sz="1400" dirty="0">
                <a:solidFill>
                  <a:srgbClr val="40528F"/>
                </a:solidFill>
                <a:latin typeface="Tahoma"/>
                <a:cs typeface="Tahoma"/>
              </a:rPr>
              <a:t>Can</a:t>
            </a:r>
            <a:r>
              <a:rPr sz="1400" spc="-85" dirty="0">
                <a:solidFill>
                  <a:srgbClr val="40528F"/>
                </a:solidFill>
                <a:latin typeface="Tahoma"/>
                <a:cs typeface="Tahoma"/>
              </a:rPr>
              <a:t> </a:t>
            </a:r>
            <a:r>
              <a:rPr sz="1400" spc="-5" dirty="0">
                <a:solidFill>
                  <a:srgbClr val="40528F"/>
                </a:solidFill>
                <a:latin typeface="Tahoma"/>
                <a:cs typeface="Tahoma"/>
              </a:rPr>
              <a:t>fly</a:t>
            </a:r>
            <a:endParaRPr sz="1400">
              <a:latin typeface="Tahoma"/>
              <a:cs typeface="Tahoma"/>
            </a:endParaRPr>
          </a:p>
        </p:txBody>
      </p:sp>
      <p:sp>
        <p:nvSpPr>
          <p:cNvPr id="20" name="object 20"/>
          <p:cNvSpPr txBox="1"/>
          <p:nvPr/>
        </p:nvSpPr>
        <p:spPr>
          <a:xfrm>
            <a:off x="8159243" y="6114695"/>
            <a:ext cx="522605" cy="300355"/>
          </a:xfrm>
          <a:prstGeom prst="rect">
            <a:avLst/>
          </a:prstGeom>
        </p:spPr>
        <p:txBody>
          <a:bodyPr vert="horz" wrap="square" lIns="0" tIns="12700" rIns="0" bIns="0" rtlCol="0">
            <a:spAutoFit/>
          </a:bodyPr>
          <a:lstStyle/>
          <a:p>
            <a:pPr marL="12700">
              <a:spcBef>
                <a:spcPts val="100"/>
              </a:spcBef>
            </a:pPr>
            <a:r>
              <a:rPr dirty="0">
                <a:solidFill>
                  <a:srgbClr val="40528F"/>
                </a:solidFill>
                <a:latin typeface="Tahoma"/>
                <a:cs typeface="Tahoma"/>
              </a:rPr>
              <a:t>Bi</a:t>
            </a:r>
            <a:r>
              <a:rPr spc="-20" dirty="0">
                <a:solidFill>
                  <a:srgbClr val="40528F"/>
                </a:solidFill>
                <a:latin typeface="Tahoma"/>
                <a:cs typeface="Tahoma"/>
              </a:rPr>
              <a:t>r</a:t>
            </a:r>
            <a:r>
              <a:rPr dirty="0">
                <a:solidFill>
                  <a:srgbClr val="40528F"/>
                </a:solidFill>
                <a:latin typeface="Tahoma"/>
                <a:cs typeface="Tahoma"/>
              </a:rPr>
              <a:t>ds</a:t>
            </a:r>
            <a:endParaRPr>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8900" y="729452"/>
            <a:ext cx="9980682" cy="443711"/>
          </a:xfrm>
          <a:prstGeom prst="rect">
            <a:avLst/>
          </a:prstGeom>
        </p:spPr>
        <p:txBody>
          <a:bodyPr vert="horz" wrap="square" lIns="0" tIns="12700" rIns="0" bIns="0" rtlCol="0" anchor="b">
            <a:spAutoFit/>
          </a:bodyPr>
          <a:lstStyle/>
          <a:p>
            <a:pPr marL="12700">
              <a:lnSpc>
                <a:spcPct val="100000"/>
              </a:lnSpc>
              <a:spcBef>
                <a:spcPts val="100"/>
              </a:spcBef>
            </a:pPr>
            <a:r>
              <a:rPr spc="-5" dirty="0"/>
              <a:t>Interface</a:t>
            </a:r>
          </a:p>
        </p:txBody>
      </p:sp>
      <p:grpSp>
        <p:nvGrpSpPr>
          <p:cNvPr id="3" name="object 3"/>
          <p:cNvGrpSpPr/>
          <p:nvPr/>
        </p:nvGrpSpPr>
        <p:grpSpPr>
          <a:xfrm>
            <a:off x="6461760" y="3368041"/>
            <a:ext cx="3176905" cy="1754505"/>
            <a:chOff x="4937759" y="3368040"/>
            <a:chExt cx="3176905" cy="1754505"/>
          </a:xfrm>
        </p:grpSpPr>
        <p:sp>
          <p:nvSpPr>
            <p:cNvPr id="4" name="object 4"/>
            <p:cNvSpPr/>
            <p:nvPr/>
          </p:nvSpPr>
          <p:spPr>
            <a:xfrm>
              <a:off x="6921943" y="3500056"/>
              <a:ext cx="1192712" cy="90525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947153" y="3505962"/>
              <a:ext cx="1144905" cy="855344"/>
            </a:xfrm>
            <a:custGeom>
              <a:avLst/>
              <a:gdLst/>
              <a:ahLst/>
              <a:cxnLst/>
              <a:rect l="l" t="t" r="r" b="b"/>
              <a:pathLst>
                <a:path w="1144904" h="855345">
                  <a:moveTo>
                    <a:pt x="41243" y="30638"/>
                  </a:moveTo>
                  <a:lnTo>
                    <a:pt x="51314" y="54257"/>
                  </a:lnTo>
                  <a:lnTo>
                    <a:pt x="1129029" y="855218"/>
                  </a:lnTo>
                  <a:lnTo>
                    <a:pt x="1144524" y="834389"/>
                  </a:lnTo>
                  <a:lnTo>
                    <a:pt x="66680" y="33457"/>
                  </a:lnTo>
                  <a:lnTo>
                    <a:pt x="41243" y="30638"/>
                  </a:lnTo>
                  <a:close/>
                </a:path>
                <a:path w="1144904" h="855345">
                  <a:moveTo>
                    <a:pt x="0" y="0"/>
                  </a:moveTo>
                  <a:lnTo>
                    <a:pt x="44069" y="103124"/>
                  </a:lnTo>
                  <a:lnTo>
                    <a:pt x="46863" y="109727"/>
                  </a:lnTo>
                  <a:lnTo>
                    <a:pt x="54482" y="112775"/>
                  </a:lnTo>
                  <a:lnTo>
                    <a:pt x="67564" y="107187"/>
                  </a:lnTo>
                  <a:lnTo>
                    <a:pt x="70612" y="99567"/>
                  </a:lnTo>
                  <a:lnTo>
                    <a:pt x="67818" y="92963"/>
                  </a:lnTo>
                  <a:lnTo>
                    <a:pt x="51314" y="54257"/>
                  </a:lnTo>
                  <a:lnTo>
                    <a:pt x="12826" y="25653"/>
                  </a:lnTo>
                  <a:lnTo>
                    <a:pt x="28321" y="4952"/>
                  </a:lnTo>
                  <a:lnTo>
                    <a:pt x="44374" y="4952"/>
                  </a:lnTo>
                  <a:lnTo>
                    <a:pt x="0" y="0"/>
                  </a:lnTo>
                  <a:close/>
                </a:path>
                <a:path w="1144904" h="855345">
                  <a:moveTo>
                    <a:pt x="28321" y="4952"/>
                  </a:moveTo>
                  <a:lnTo>
                    <a:pt x="12826" y="25653"/>
                  </a:lnTo>
                  <a:lnTo>
                    <a:pt x="51314" y="54257"/>
                  </a:lnTo>
                  <a:lnTo>
                    <a:pt x="41243" y="30638"/>
                  </a:lnTo>
                  <a:lnTo>
                    <a:pt x="19176" y="28193"/>
                  </a:lnTo>
                  <a:lnTo>
                    <a:pt x="32512" y="10160"/>
                  </a:lnTo>
                  <a:lnTo>
                    <a:pt x="35328" y="10160"/>
                  </a:lnTo>
                  <a:lnTo>
                    <a:pt x="28321" y="4952"/>
                  </a:lnTo>
                  <a:close/>
                </a:path>
                <a:path w="1144904" h="855345">
                  <a:moveTo>
                    <a:pt x="44374" y="4952"/>
                  </a:moveTo>
                  <a:lnTo>
                    <a:pt x="28321" y="4952"/>
                  </a:lnTo>
                  <a:lnTo>
                    <a:pt x="66680" y="33457"/>
                  </a:lnTo>
                  <a:lnTo>
                    <a:pt x="108585" y="38100"/>
                  </a:lnTo>
                  <a:lnTo>
                    <a:pt x="115697" y="38988"/>
                  </a:lnTo>
                  <a:lnTo>
                    <a:pt x="122047" y="33782"/>
                  </a:lnTo>
                  <a:lnTo>
                    <a:pt x="122936" y="26670"/>
                  </a:lnTo>
                  <a:lnTo>
                    <a:pt x="123698" y="19558"/>
                  </a:lnTo>
                  <a:lnTo>
                    <a:pt x="118618" y="13208"/>
                  </a:lnTo>
                  <a:lnTo>
                    <a:pt x="44374" y="4952"/>
                  </a:lnTo>
                  <a:close/>
                </a:path>
                <a:path w="1144904" h="855345">
                  <a:moveTo>
                    <a:pt x="35328" y="10160"/>
                  </a:moveTo>
                  <a:lnTo>
                    <a:pt x="32512" y="10160"/>
                  </a:lnTo>
                  <a:lnTo>
                    <a:pt x="41243" y="30638"/>
                  </a:lnTo>
                  <a:lnTo>
                    <a:pt x="66680" y="33457"/>
                  </a:lnTo>
                  <a:lnTo>
                    <a:pt x="35328" y="10160"/>
                  </a:lnTo>
                  <a:close/>
                </a:path>
                <a:path w="1144904" h="855345">
                  <a:moveTo>
                    <a:pt x="32512" y="10160"/>
                  </a:moveTo>
                  <a:lnTo>
                    <a:pt x="19176" y="28193"/>
                  </a:lnTo>
                  <a:lnTo>
                    <a:pt x="41243" y="30638"/>
                  </a:lnTo>
                  <a:lnTo>
                    <a:pt x="32512" y="10160"/>
                  </a:lnTo>
                  <a:close/>
                </a:path>
              </a:pathLst>
            </a:custGeom>
            <a:solidFill>
              <a:srgbClr val="00366B"/>
            </a:solidFill>
          </p:spPr>
          <p:txBody>
            <a:bodyPr wrap="square" lIns="0" tIns="0" rIns="0" bIns="0" rtlCol="0"/>
            <a:lstStyle/>
            <a:p>
              <a:endParaRPr/>
            </a:p>
          </p:txBody>
        </p:sp>
        <p:sp>
          <p:nvSpPr>
            <p:cNvPr id="6" name="object 6"/>
            <p:cNvSpPr/>
            <p:nvPr/>
          </p:nvSpPr>
          <p:spPr>
            <a:xfrm>
              <a:off x="5821679" y="3368040"/>
              <a:ext cx="1283207" cy="105613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864732" y="3505962"/>
              <a:ext cx="1082675" cy="855344"/>
            </a:xfrm>
            <a:custGeom>
              <a:avLst/>
              <a:gdLst/>
              <a:ahLst/>
              <a:cxnLst/>
              <a:rect l="l" t="t" r="r" b="b"/>
              <a:pathLst>
                <a:path w="1082675" h="855345">
                  <a:moveTo>
                    <a:pt x="1041728" y="31776"/>
                  </a:moveTo>
                  <a:lnTo>
                    <a:pt x="1016327" y="35322"/>
                  </a:lnTo>
                  <a:lnTo>
                    <a:pt x="0" y="834644"/>
                  </a:lnTo>
                  <a:lnTo>
                    <a:pt x="16001" y="854963"/>
                  </a:lnTo>
                  <a:lnTo>
                    <a:pt x="1032300" y="55665"/>
                  </a:lnTo>
                  <a:lnTo>
                    <a:pt x="1041728" y="31776"/>
                  </a:lnTo>
                  <a:close/>
                </a:path>
                <a:path w="1082675" h="855345">
                  <a:moveTo>
                    <a:pt x="1079904" y="5714"/>
                  </a:moveTo>
                  <a:lnTo>
                    <a:pt x="1053972" y="5714"/>
                  </a:lnTo>
                  <a:lnTo>
                    <a:pt x="1069974" y="26035"/>
                  </a:lnTo>
                  <a:lnTo>
                    <a:pt x="1032300" y="55665"/>
                  </a:lnTo>
                  <a:lnTo>
                    <a:pt x="1014221" y="101473"/>
                  </a:lnTo>
                  <a:lnTo>
                    <a:pt x="1017523" y="108965"/>
                  </a:lnTo>
                  <a:lnTo>
                    <a:pt x="1024127" y="111632"/>
                  </a:lnTo>
                  <a:lnTo>
                    <a:pt x="1030732" y="114173"/>
                  </a:lnTo>
                  <a:lnTo>
                    <a:pt x="1038351" y="110998"/>
                  </a:lnTo>
                  <a:lnTo>
                    <a:pt x="1040891" y="104267"/>
                  </a:lnTo>
                  <a:lnTo>
                    <a:pt x="1079904" y="5714"/>
                  </a:lnTo>
                  <a:close/>
                </a:path>
                <a:path w="1082675" h="855345">
                  <a:moveTo>
                    <a:pt x="1058173" y="11049"/>
                  </a:moveTo>
                  <a:lnTo>
                    <a:pt x="1049909" y="11049"/>
                  </a:lnTo>
                  <a:lnTo>
                    <a:pt x="1063751" y="28701"/>
                  </a:lnTo>
                  <a:lnTo>
                    <a:pt x="1041728" y="31776"/>
                  </a:lnTo>
                  <a:lnTo>
                    <a:pt x="1032300" y="55665"/>
                  </a:lnTo>
                  <a:lnTo>
                    <a:pt x="1069974" y="26035"/>
                  </a:lnTo>
                  <a:lnTo>
                    <a:pt x="1058173" y="11049"/>
                  </a:lnTo>
                  <a:close/>
                </a:path>
                <a:path w="1082675" h="855345">
                  <a:moveTo>
                    <a:pt x="1082166" y="0"/>
                  </a:moveTo>
                  <a:lnTo>
                    <a:pt x="971041" y="15493"/>
                  </a:lnTo>
                  <a:lnTo>
                    <a:pt x="963930" y="16383"/>
                  </a:lnTo>
                  <a:lnTo>
                    <a:pt x="958976" y="22987"/>
                  </a:lnTo>
                  <a:lnTo>
                    <a:pt x="961009" y="37084"/>
                  </a:lnTo>
                  <a:lnTo>
                    <a:pt x="967486" y="42037"/>
                  </a:lnTo>
                  <a:lnTo>
                    <a:pt x="974597" y="41148"/>
                  </a:lnTo>
                  <a:lnTo>
                    <a:pt x="1016327" y="35322"/>
                  </a:lnTo>
                  <a:lnTo>
                    <a:pt x="1053972" y="5714"/>
                  </a:lnTo>
                  <a:lnTo>
                    <a:pt x="1079904" y="5714"/>
                  </a:lnTo>
                  <a:lnTo>
                    <a:pt x="1082166" y="0"/>
                  </a:lnTo>
                  <a:close/>
                </a:path>
                <a:path w="1082675" h="855345">
                  <a:moveTo>
                    <a:pt x="1053972" y="5714"/>
                  </a:moveTo>
                  <a:lnTo>
                    <a:pt x="1016327" y="35322"/>
                  </a:lnTo>
                  <a:lnTo>
                    <a:pt x="1041728" y="31776"/>
                  </a:lnTo>
                  <a:lnTo>
                    <a:pt x="1049909" y="11049"/>
                  </a:lnTo>
                  <a:lnTo>
                    <a:pt x="1058173" y="11049"/>
                  </a:lnTo>
                  <a:lnTo>
                    <a:pt x="1053972" y="5714"/>
                  </a:lnTo>
                  <a:close/>
                </a:path>
                <a:path w="1082675" h="855345">
                  <a:moveTo>
                    <a:pt x="1049909" y="11049"/>
                  </a:moveTo>
                  <a:lnTo>
                    <a:pt x="1041728" y="31776"/>
                  </a:lnTo>
                  <a:lnTo>
                    <a:pt x="1063751" y="28701"/>
                  </a:lnTo>
                  <a:lnTo>
                    <a:pt x="1049909" y="11049"/>
                  </a:lnTo>
                  <a:close/>
                </a:path>
              </a:pathLst>
            </a:custGeom>
            <a:solidFill>
              <a:srgbClr val="00366B"/>
            </a:solidFill>
          </p:spPr>
          <p:txBody>
            <a:bodyPr wrap="square" lIns="0" tIns="0" rIns="0" bIns="0" rtlCol="0"/>
            <a:lstStyle/>
            <a:p>
              <a:endParaRPr/>
            </a:p>
          </p:txBody>
        </p:sp>
        <p:sp>
          <p:nvSpPr>
            <p:cNvPr id="8" name="object 8"/>
            <p:cNvSpPr/>
            <p:nvPr/>
          </p:nvSpPr>
          <p:spPr>
            <a:xfrm>
              <a:off x="4937759" y="4311396"/>
              <a:ext cx="1924812" cy="81076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976621" y="4350258"/>
              <a:ext cx="1792605" cy="678180"/>
            </a:xfrm>
            <a:custGeom>
              <a:avLst/>
              <a:gdLst/>
              <a:ahLst/>
              <a:cxnLst/>
              <a:rect l="l" t="t" r="r" b="b"/>
              <a:pathLst>
                <a:path w="1792604" h="678179">
                  <a:moveTo>
                    <a:pt x="1792224" y="0"/>
                  </a:moveTo>
                  <a:lnTo>
                    <a:pt x="0" y="0"/>
                  </a:lnTo>
                  <a:lnTo>
                    <a:pt x="0" y="678180"/>
                  </a:lnTo>
                  <a:lnTo>
                    <a:pt x="1792224" y="678180"/>
                  </a:lnTo>
                  <a:lnTo>
                    <a:pt x="1792224" y="0"/>
                  </a:lnTo>
                  <a:close/>
                </a:path>
              </a:pathLst>
            </a:custGeom>
            <a:solidFill>
              <a:srgbClr val="FFFFFF"/>
            </a:solidFill>
          </p:spPr>
          <p:txBody>
            <a:bodyPr wrap="square" lIns="0" tIns="0" rIns="0" bIns="0" rtlCol="0"/>
            <a:lstStyle/>
            <a:p>
              <a:endParaRPr/>
            </a:p>
          </p:txBody>
        </p:sp>
        <p:sp>
          <p:nvSpPr>
            <p:cNvPr id="10" name="object 10"/>
            <p:cNvSpPr/>
            <p:nvPr/>
          </p:nvSpPr>
          <p:spPr>
            <a:xfrm>
              <a:off x="4976621" y="4350258"/>
              <a:ext cx="1792605" cy="678180"/>
            </a:xfrm>
            <a:custGeom>
              <a:avLst/>
              <a:gdLst/>
              <a:ahLst/>
              <a:cxnLst/>
              <a:rect l="l" t="t" r="r" b="b"/>
              <a:pathLst>
                <a:path w="1792604" h="678179">
                  <a:moveTo>
                    <a:pt x="0" y="678180"/>
                  </a:moveTo>
                  <a:lnTo>
                    <a:pt x="1792224" y="678180"/>
                  </a:lnTo>
                  <a:lnTo>
                    <a:pt x="1792224" y="0"/>
                  </a:lnTo>
                  <a:lnTo>
                    <a:pt x="0" y="0"/>
                  </a:lnTo>
                  <a:lnTo>
                    <a:pt x="0" y="678180"/>
                  </a:lnTo>
                  <a:close/>
                </a:path>
              </a:pathLst>
            </a:custGeom>
            <a:ln w="25908">
              <a:solidFill>
                <a:srgbClr val="00366B"/>
              </a:solidFill>
            </a:ln>
          </p:spPr>
          <p:txBody>
            <a:bodyPr wrap="square" lIns="0" tIns="0" rIns="0" bIns="0" rtlCol="0"/>
            <a:lstStyle/>
            <a:p>
              <a:endParaRPr/>
            </a:p>
          </p:txBody>
        </p:sp>
        <p:sp>
          <p:nvSpPr>
            <p:cNvPr id="11" name="object 11"/>
            <p:cNvSpPr/>
            <p:nvPr/>
          </p:nvSpPr>
          <p:spPr>
            <a:xfrm>
              <a:off x="4949951" y="4582668"/>
              <a:ext cx="1911096" cy="132587"/>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4976621" y="4621530"/>
              <a:ext cx="1791970" cy="0"/>
            </a:xfrm>
            <a:custGeom>
              <a:avLst/>
              <a:gdLst/>
              <a:ahLst/>
              <a:cxnLst/>
              <a:rect l="l" t="t" r="r" b="b"/>
              <a:pathLst>
                <a:path w="1791970">
                  <a:moveTo>
                    <a:pt x="0" y="0"/>
                  </a:moveTo>
                  <a:lnTo>
                    <a:pt x="1791716" y="0"/>
                  </a:lnTo>
                </a:path>
              </a:pathLst>
            </a:custGeom>
            <a:ln w="25908">
              <a:solidFill>
                <a:srgbClr val="00366B"/>
              </a:solidFill>
            </a:ln>
          </p:spPr>
          <p:txBody>
            <a:bodyPr wrap="square" lIns="0" tIns="0" rIns="0" bIns="0" rtlCol="0"/>
            <a:lstStyle/>
            <a:p>
              <a:endParaRPr/>
            </a:p>
          </p:txBody>
        </p:sp>
      </p:grpSp>
      <p:sp>
        <p:nvSpPr>
          <p:cNvPr id="13" name="object 13"/>
          <p:cNvSpPr txBox="1"/>
          <p:nvPr/>
        </p:nvSpPr>
        <p:spPr>
          <a:xfrm>
            <a:off x="1995719" y="1312893"/>
            <a:ext cx="3536315" cy="1351915"/>
          </a:xfrm>
          <a:prstGeom prst="rect">
            <a:avLst/>
          </a:prstGeom>
        </p:spPr>
        <p:txBody>
          <a:bodyPr vert="horz" wrap="square" lIns="0" tIns="12700" rIns="0" bIns="0" rtlCol="0">
            <a:spAutoFit/>
          </a:bodyPr>
          <a:lstStyle/>
          <a:p>
            <a:pPr marL="15875">
              <a:spcBef>
                <a:spcPts val="100"/>
              </a:spcBef>
            </a:pPr>
            <a:r>
              <a:rPr b="1" spc="-5" dirty="0">
                <a:latin typeface="Tahoma"/>
                <a:cs typeface="Tahoma"/>
              </a:rPr>
              <a:t>Example</a:t>
            </a:r>
            <a:endParaRPr dirty="0">
              <a:latin typeface="Tahoma"/>
              <a:cs typeface="Tahoma"/>
            </a:endParaRPr>
          </a:p>
          <a:p>
            <a:pPr>
              <a:spcBef>
                <a:spcPts val="60"/>
              </a:spcBef>
            </a:pPr>
            <a:endParaRPr sz="1550" dirty="0">
              <a:latin typeface="Tahoma"/>
              <a:cs typeface="Tahoma"/>
            </a:endParaRPr>
          </a:p>
          <a:p>
            <a:pPr marL="299085" marR="5080" indent="-287020">
              <a:lnSpc>
                <a:spcPts val="1600"/>
              </a:lnSpc>
              <a:buFont typeface="Arial"/>
              <a:buChar char="•"/>
              <a:tabLst>
                <a:tab pos="299085" algn="l"/>
                <a:tab pos="299720" algn="l"/>
              </a:tabLst>
            </a:pPr>
            <a:r>
              <a:rPr sz="1400" spc="-10" dirty="0">
                <a:latin typeface="Tahoma"/>
                <a:cs typeface="Tahoma"/>
              </a:rPr>
              <a:t>Fountain </a:t>
            </a:r>
            <a:r>
              <a:rPr sz="1400" dirty="0">
                <a:latin typeface="Tahoma"/>
                <a:cs typeface="Tahoma"/>
              </a:rPr>
              <a:t>pen </a:t>
            </a:r>
            <a:r>
              <a:rPr sz="1400" spc="-5" dirty="0">
                <a:latin typeface="Tahoma"/>
                <a:cs typeface="Tahoma"/>
              </a:rPr>
              <a:t>and </a:t>
            </a:r>
            <a:r>
              <a:rPr sz="1400" dirty="0">
                <a:latin typeface="Tahoma"/>
                <a:cs typeface="Tahoma"/>
              </a:rPr>
              <a:t>ball point pen </a:t>
            </a:r>
            <a:r>
              <a:rPr sz="1400" spc="-10" dirty="0">
                <a:latin typeface="Tahoma"/>
                <a:cs typeface="Tahoma"/>
              </a:rPr>
              <a:t>are </a:t>
            </a:r>
            <a:r>
              <a:rPr sz="1400" spc="-5" dirty="0">
                <a:latin typeface="Tahoma"/>
                <a:cs typeface="Tahoma"/>
              </a:rPr>
              <a:t>used  for writings, they </a:t>
            </a:r>
            <a:r>
              <a:rPr sz="1400" spc="-10" dirty="0">
                <a:latin typeface="Tahoma"/>
                <a:cs typeface="Tahoma"/>
              </a:rPr>
              <a:t>are </a:t>
            </a:r>
            <a:r>
              <a:rPr sz="1400" spc="-5" dirty="0">
                <a:latin typeface="Tahoma"/>
                <a:cs typeface="Tahoma"/>
              </a:rPr>
              <a:t>related </a:t>
            </a:r>
            <a:r>
              <a:rPr sz="1400" dirty="0">
                <a:latin typeface="Tahoma"/>
                <a:cs typeface="Tahoma"/>
              </a:rPr>
              <a:t>entities.  </a:t>
            </a:r>
            <a:r>
              <a:rPr sz="1400" spc="-5" dirty="0">
                <a:latin typeface="Tahoma"/>
                <a:cs typeface="Tahoma"/>
              </a:rPr>
              <a:t>What should </a:t>
            </a:r>
            <a:r>
              <a:rPr sz="1400" dirty="0">
                <a:latin typeface="Tahoma"/>
                <a:cs typeface="Tahoma"/>
              </a:rPr>
              <a:t>be </a:t>
            </a:r>
            <a:r>
              <a:rPr sz="1400" spc="-5" dirty="0">
                <a:latin typeface="Tahoma"/>
                <a:cs typeface="Tahoma"/>
              </a:rPr>
              <a:t>the abstract class for  these</a:t>
            </a:r>
            <a:r>
              <a:rPr sz="1400" spc="-25" dirty="0">
                <a:latin typeface="Tahoma"/>
                <a:cs typeface="Tahoma"/>
              </a:rPr>
              <a:t> </a:t>
            </a:r>
            <a:r>
              <a:rPr sz="1400" spc="-5" dirty="0">
                <a:latin typeface="Tahoma"/>
                <a:cs typeface="Tahoma"/>
              </a:rPr>
              <a:t>entities?</a:t>
            </a:r>
            <a:endParaRPr sz="1400" dirty="0">
              <a:latin typeface="Tahoma"/>
              <a:cs typeface="Tahoma"/>
            </a:endParaRPr>
          </a:p>
        </p:txBody>
      </p:sp>
      <p:sp>
        <p:nvSpPr>
          <p:cNvPr id="14" name="object 14"/>
          <p:cNvSpPr txBox="1"/>
          <p:nvPr/>
        </p:nvSpPr>
        <p:spPr>
          <a:xfrm>
            <a:off x="1916431" y="2804539"/>
            <a:ext cx="3441065" cy="847725"/>
          </a:xfrm>
          <a:prstGeom prst="rect">
            <a:avLst/>
          </a:prstGeom>
        </p:spPr>
        <p:txBody>
          <a:bodyPr vert="horz" wrap="square" lIns="0" tIns="28575" rIns="0" bIns="0" rtlCol="0">
            <a:spAutoFit/>
          </a:bodyPr>
          <a:lstStyle/>
          <a:p>
            <a:pPr marL="299085" marR="5080" indent="-287020">
              <a:lnSpc>
                <a:spcPts val="1600"/>
              </a:lnSpc>
              <a:spcBef>
                <a:spcPts val="225"/>
              </a:spcBef>
              <a:buFont typeface="Arial"/>
              <a:buChar char="•"/>
              <a:tabLst>
                <a:tab pos="299085" algn="l"/>
                <a:tab pos="299720" algn="l"/>
              </a:tabLst>
            </a:pPr>
            <a:r>
              <a:rPr sz="1400" spc="-20" dirty="0">
                <a:latin typeface="Tahoma"/>
                <a:cs typeface="Tahoma"/>
              </a:rPr>
              <a:t>We </a:t>
            </a:r>
            <a:r>
              <a:rPr sz="1400" spc="-5" dirty="0">
                <a:latin typeface="Tahoma"/>
                <a:cs typeface="Tahoma"/>
              </a:rPr>
              <a:t>can write using </a:t>
            </a:r>
            <a:r>
              <a:rPr sz="1400" dirty="0">
                <a:latin typeface="Tahoma"/>
                <a:cs typeface="Tahoma"/>
              </a:rPr>
              <a:t>pen but we </a:t>
            </a:r>
            <a:r>
              <a:rPr sz="1400" spc="-5" dirty="0">
                <a:latin typeface="Tahoma"/>
                <a:cs typeface="Tahoma"/>
              </a:rPr>
              <a:t>can </a:t>
            </a:r>
            <a:r>
              <a:rPr sz="1400" dirty="0">
                <a:latin typeface="Tahoma"/>
                <a:cs typeface="Tahoma"/>
              </a:rPr>
              <a:t>also  </a:t>
            </a:r>
            <a:r>
              <a:rPr sz="1400" spc="-5" dirty="0">
                <a:latin typeface="Tahoma"/>
                <a:cs typeface="Tahoma"/>
              </a:rPr>
              <a:t>write with charcoal. Over here what </a:t>
            </a:r>
            <a:r>
              <a:rPr sz="1400" dirty="0">
                <a:latin typeface="Tahoma"/>
                <a:cs typeface="Tahoma"/>
              </a:rPr>
              <a:t>is  </a:t>
            </a:r>
            <a:r>
              <a:rPr sz="1400" spc="-5" dirty="0">
                <a:latin typeface="Tahoma"/>
                <a:cs typeface="Tahoma"/>
              </a:rPr>
              <a:t>the </a:t>
            </a:r>
            <a:r>
              <a:rPr sz="1400" dirty="0">
                <a:latin typeface="Tahoma"/>
                <a:cs typeface="Tahoma"/>
              </a:rPr>
              <a:t>common </a:t>
            </a:r>
            <a:r>
              <a:rPr sz="1400" spc="-5" dirty="0">
                <a:latin typeface="Tahoma"/>
                <a:cs typeface="Tahoma"/>
              </a:rPr>
              <a:t>behavior </a:t>
            </a:r>
            <a:r>
              <a:rPr sz="1400" dirty="0">
                <a:latin typeface="Tahoma"/>
                <a:cs typeface="Tahoma"/>
              </a:rPr>
              <a:t>between pen</a:t>
            </a:r>
            <a:r>
              <a:rPr sz="1400" spc="-125" dirty="0">
                <a:latin typeface="Tahoma"/>
                <a:cs typeface="Tahoma"/>
              </a:rPr>
              <a:t> </a:t>
            </a:r>
            <a:r>
              <a:rPr sz="1400" spc="-5" dirty="0">
                <a:latin typeface="Tahoma"/>
                <a:cs typeface="Tahoma"/>
              </a:rPr>
              <a:t>and  charcoal that can </a:t>
            </a:r>
            <a:r>
              <a:rPr sz="1400" dirty="0">
                <a:latin typeface="Tahoma"/>
                <a:cs typeface="Tahoma"/>
              </a:rPr>
              <a:t>be</a:t>
            </a:r>
            <a:r>
              <a:rPr sz="1400" spc="-15" dirty="0">
                <a:latin typeface="Tahoma"/>
                <a:cs typeface="Tahoma"/>
              </a:rPr>
              <a:t> </a:t>
            </a:r>
            <a:r>
              <a:rPr sz="1400" spc="-5" dirty="0">
                <a:latin typeface="Tahoma"/>
                <a:cs typeface="Tahoma"/>
              </a:rPr>
              <a:t>abstracted?</a:t>
            </a:r>
            <a:endParaRPr sz="1400" dirty="0">
              <a:latin typeface="Tahoma"/>
              <a:cs typeface="Tahoma"/>
            </a:endParaRPr>
          </a:p>
        </p:txBody>
      </p:sp>
      <p:sp>
        <p:nvSpPr>
          <p:cNvPr id="15" name="object 15"/>
          <p:cNvSpPr txBox="1"/>
          <p:nvPr/>
        </p:nvSpPr>
        <p:spPr>
          <a:xfrm>
            <a:off x="6500622" y="4375784"/>
            <a:ext cx="1792605" cy="197490"/>
          </a:xfrm>
          <a:prstGeom prst="rect">
            <a:avLst/>
          </a:prstGeom>
        </p:spPr>
        <p:txBody>
          <a:bodyPr vert="horz" wrap="square" lIns="0" tIns="12700" rIns="0" bIns="0" rtlCol="0">
            <a:spAutoFit/>
          </a:bodyPr>
          <a:lstStyle/>
          <a:p>
            <a:pPr marL="346710">
              <a:spcBef>
                <a:spcPts val="100"/>
              </a:spcBef>
            </a:pPr>
            <a:r>
              <a:rPr sz="1200" b="1" dirty="0">
                <a:solidFill>
                  <a:srgbClr val="40528F"/>
                </a:solidFill>
                <a:latin typeface="Tahoma"/>
                <a:cs typeface="Tahoma"/>
              </a:rPr>
              <a:t>Ball </a:t>
            </a:r>
            <a:r>
              <a:rPr sz="1200" b="1" spc="-5" dirty="0">
                <a:solidFill>
                  <a:srgbClr val="40528F"/>
                </a:solidFill>
                <a:latin typeface="Tahoma"/>
                <a:cs typeface="Tahoma"/>
              </a:rPr>
              <a:t>point</a:t>
            </a:r>
            <a:r>
              <a:rPr sz="1200" b="1" spc="-50" dirty="0">
                <a:solidFill>
                  <a:srgbClr val="40528F"/>
                </a:solidFill>
                <a:latin typeface="Tahoma"/>
                <a:cs typeface="Tahoma"/>
              </a:rPr>
              <a:t> </a:t>
            </a:r>
            <a:r>
              <a:rPr sz="1200" b="1" spc="-5" dirty="0">
                <a:solidFill>
                  <a:srgbClr val="40528F"/>
                </a:solidFill>
                <a:latin typeface="Tahoma"/>
                <a:cs typeface="Tahoma"/>
              </a:rPr>
              <a:t>pen</a:t>
            </a:r>
            <a:endParaRPr sz="1200">
              <a:latin typeface="Tahoma"/>
              <a:cs typeface="Tahoma"/>
            </a:endParaRPr>
          </a:p>
        </p:txBody>
      </p:sp>
      <p:sp>
        <p:nvSpPr>
          <p:cNvPr id="16" name="object 16"/>
          <p:cNvSpPr txBox="1"/>
          <p:nvPr/>
        </p:nvSpPr>
        <p:spPr>
          <a:xfrm>
            <a:off x="6500622" y="4631564"/>
            <a:ext cx="1792605" cy="166071"/>
          </a:xfrm>
          <a:prstGeom prst="rect">
            <a:avLst/>
          </a:prstGeom>
        </p:spPr>
        <p:txBody>
          <a:bodyPr vert="horz" wrap="square" lIns="0" tIns="12065" rIns="0" bIns="0" rtlCol="0">
            <a:spAutoFit/>
          </a:bodyPr>
          <a:lstStyle/>
          <a:p>
            <a:pPr marL="60960">
              <a:spcBef>
                <a:spcPts val="95"/>
              </a:spcBef>
            </a:pPr>
            <a:r>
              <a:rPr sz="1000" spc="-5" dirty="0">
                <a:latin typeface="Tahoma"/>
                <a:cs typeface="Tahoma"/>
              </a:rPr>
              <a:t>draw()</a:t>
            </a:r>
            <a:endParaRPr sz="1000">
              <a:latin typeface="Tahoma"/>
              <a:cs typeface="Tahoma"/>
            </a:endParaRPr>
          </a:p>
        </p:txBody>
      </p:sp>
      <p:grpSp>
        <p:nvGrpSpPr>
          <p:cNvPr id="17" name="object 17"/>
          <p:cNvGrpSpPr/>
          <p:nvPr/>
        </p:nvGrpSpPr>
        <p:grpSpPr>
          <a:xfrm>
            <a:off x="8673083" y="4311397"/>
            <a:ext cx="1925320" cy="810895"/>
            <a:chOff x="7149083" y="4311396"/>
            <a:chExt cx="1925320" cy="810895"/>
          </a:xfrm>
        </p:grpSpPr>
        <p:sp>
          <p:nvSpPr>
            <p:cNvPr id="18" name="object 18"/>
            <p:cNvSpPr/>
            <p:nvPr/>
          </p:nvSpPr>
          <p:spPr>
            <a:xfrm>
              <a:off x="7149083" y="4311396"/>
              <a:ext cx="1924812" cy="810768"/>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7187945" y="4350258"/>
              <a:ext cx="1792605" cy="678180"/>
            </a:xfrm>
            <a:custGeom>
              <a:avLst/>
              <a:gdLst/>
              <a:ahLst/>
              <a:cxnLst/>
              <a:rect l="l" t="t" r="r" b="b"/>
              <a:pathLst>
                <a:path w="1792604" h="678179">
                  <a:moveTo>
                    <a:pt x="1792224" y="0"/>
                  </a:moveTo>
                  <a:lnTo>
                    <a:pt x="0" y="0"/>
                  </a:lnTo>
                  <a:lnTo>
                    <a:pt x="0" y="678180"/>
                  </a:lnTo>
                  <a:lnTo>
                    <a:pt x="1792224" y="678180"/>
                  </a:lnTo>
                  <a:lnTo>
                    <a:pt x="1792224" y="0"/>
                  </a:lnTo>
                  <a:close/>
                </a:path>
              </a:pathLst>
            </a:custGeom>
            <a:solidFill>
              <a:srgbClr val="FFFFFF"/>
            </a:solidFill>
          </p:spPr>
          <p:txBody>
            <a:bodyPr wrap="square" lIns="0" tIns="0" rIns="0" bIns="0" rtlCol="0"/>
            <a:lstStyle/>
            <a:p>
              <a:endParaRPr/>
            </a:p>
          </p:txBody>
        </p:sp>
        <p:sp>
          <p:nvSpPr>
            <p:cNvPr id="20" name="object 20"/>
            <p:cNvSpPr/>
            <p:nvPr/>
          </p:nvSpPr>
          <p:spPr>
            <a:xfrm>
              <a:off x="7161275" y="4582668"/>
              <a:ext cx="1911096" cy="132587"/>
            </a:xfrm>
            <a:prstGeom prst="rect">
              <a:avLst/>
            </a:prstGeom>
            <a:blipFill>
              <a:blip r:embed="rId5" cstate="print"/>
              <a:stretch>
                <a:fillRect/>
              </a:stretch>
            </a:blipFill>
          </p:spPr>
          <p:txBody>
            <a:bodyPr wrap="square" lIns="0" tIns="0" rIns="0" bIns="0" rtlCol="0"/>
            <a:lstStyle/>
            <a:p>
              <a:endParaRPr/>
            </a:p>
          </p:txBody>
        </p:sp>
      </p:grpSp>
      <p:sp>
        <p:nvSpPr>
          <p:cNvPr id="21" name="object 21"/>
          <p:cNvSpPr txBox="1"/>
          <p:nvPr/>
        </p:nvSpPr>
        <p:spPr>
          <a:xfrm>
            <a:off x="8711946" y="4350258"/>
            <a:ext cx="1792605" cy="223138"/>
          </a:xfrm>
          <a:prstGeom prst="rect">
            <a:avLst/>
          </a:prstGeom>
          <a:ln w="25907">
            <a:solidFill>
              <a:srgbClr val="00366B"/>
            </a:solidFill>
          </a:ln>
        </p:spPr>
        <p:txBody>
          <a:bodyPr vert="horz" wrap="square" lIns="0" tIns="38100" rIns="0" bIns="0" rtlCol="0">
            <a:spAutoFit/>
          </a:bodyPr>
          <a:lstStyle/>
          <a:p>
            <a:pPr marL="347345">
              <a:spcBef>
                <a:spcPts val="300"/>
              </a:spcBef>
            </a:pPr>
            <a:r>
              <a:rPr sz="1200" b="1" spc="-5" dirty="0">
                <a:solidFill>
                  <a:srgbClr val="40528F"/>
                </a:solidFill>
                <a:latin typeface="Tahoma"/>
                <a:cs typeface="Tahoma"/>
              </a:rPr>
              <a:t>Fountain</a:t>
            </a:r>
            <a:r>
              <a:rPr sz="1200" b="1" spc="-40" dirty="0">
                <a:solidFill>
                  <a:srgbClr val="40528F"/>
                </a:solidFill>
                <a:latin typeface="Tahoma"/>
                <a:cs typeface="Tahoma"/>
              </a:rPr>
              <a:t> </a:t>
            </a:r>
            <a:r>
              <a:rPr sz="1200" b="1" spc="-5" dirty="0">
                <a:solidFill>
                  <a:srgbClr val="40528F"/>
                </a:solidFill>
                <a:latin typeface="Tahoma"/>
                <a:cs typeface="Tahoma"/>
              </a:rPr>
              <a:t>pen</a:t>
            </a:r>
            <a:endParaRPr sz="1200">
              <a:latin typeface="Tahoma"/>
              <a:cs typeface="Tahoma"/>
            </a:endParaRPr>
          </a:p>
        </p:txBody>
      </p:sp>
      <p:sp>
        <p:nvSpPr>
          <p:cNvPr id="22" name="object 22"/>
          <p:cNvSpPr txBox="1"/>
          <p:nvPr/>
        </p:nvSpPr>
        <p:spPr>
          <a:xfrm>
            <a:off x="8711946" y="4621530"/>
            <a:ext cx="1792605" cy="330219"/>
          </a:xfrm>
          <a:prstGeom prst="rect">
            <a:avLst/>
          </a:prstGeom>
          <a:ln w="25907">
            <a:solidFill>
              <a:srgbClr val="00366B"/>
            </a:solidFill>
          </a:ln>
        </p:spPr>
        <p:txBody>
          <a:bodyPr vert="horz" wrap="square" lIns="0" tIns="22225" rIns="0" bIns="0" rtlCol="0">
            <a:spAutoFit/>
          </a:bodyPr>
          <a:lstStyle/>
          <a:p>
            <a:pPr marL="60960">
              <a:spcBef>
                <a:spcPts val="175"/>
              </a:spcBef>
            </a:pPr>
            <a:r>
              <a:rPr sz="1000" spc="-5" dirty="0">
                <a:latin typeface="Tahoma"/>
                <a:cs typeface="Tahoma"/>
              </a:rPr>
              <a:t>draw()</a:t>
            </a:r>
            <a:endParaRPr sz="1000">
              <a:latin typeface="Tahoma"/>
              <a:cs typeface="Tahoma"/>
            </a:endParaRPr>
          </a:p>
          <a:p>
            <a:pPr marL="60960"/>
            <a:r>
              <a:rPr sz="1000" spc="-5" dirty="0">
                <a:latin typeface="Tahoma"/>
                <a:cs typeface="Tahoma"/>
              </a:rPr>
              <a:t>refill()</a:t>
            </a:r>
            <a:endParaRPr sz="1000">
              <a:latin typeface="Tahoma"/>
              <a:cs typeface="Tahoma"/>
            </a:endParaRPr>
          </a:p>
        </p:txBody>
      </p:sp>
      <p:grpSp>
        <p:nvGrpSpPr>
          <p:cNvPr id="23" name="object 23"/>
          <p:cNvGrpSpPr/>
          <p:nvPr/>
        </p:nvGrpSpPr>
        <p:grpSpPr>
          <a:xfrm>
            <a:off x="4195572" y="4331775"/>
            <a:ext cx="1911350" cy="773430"/>
            <a:chOff x="2671572" y="4331775"/>
            <a:chExt cx="1911350" cy="773430"/>
          </a:xfrm>
        </p:grpSpPr>
        <p:sp>
          <p:nvSpPr>
            <p:cNvPr id="24" name="object 24"/>
            <p:cNvSpPr/>
            <p:nvPr/>
          </p:nvSpPr>
          <p:spPr>
            <a:xfrm>
              <a:off x="2678437" y="4331775"/>
              <a:ext cx="1886696" cy="773057"/>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2698242" y="4351782"/>
              <a:ext cx="1792605" cy="678180"/>
            </a:xfrm>
            <a:custGeom>
              <a:avLst/>
              <a:gdLst/>
              <a:ahLst/>
              <a:cxnLst/>
              <a:rect l="l" t="t" r="r" b="b"/>
              <a:pathLst>
                <a:path w="1792604" h="678179">
                  <a:moveTo>
                    <a:pt x="1792224" y="0"/>
                  </a:moveTo>
                  <a:lnTo>
                    <a:pt x="0" y="0"/>
                  </a:lnTo>
                  <a:lnTo>
                    <a:pt x="0" y="678180"/>
                  </a:lnTo>
                  <a:lnTo>
                    <a:pt x="1792224" y="678180"/>
                  </a:lnTo>
                  <a:lnTo>
                    <a:pt x="1792224" y="0"/>
                  </a:lnTo>
                  <a:close/>
                </a:path>
              </a:pathLst>
            </a:custGeom>
            <a:solidFill>
              <a:srgbClr val="FFFFFF"/>
            </a:solidFill>
          </p:spPr>
          <p:txBody>
            <a:bodyPr wrap="square" lIns="0" tIns="0" rIns="0" bIns="0" rtlCol="0"/>
            <a:lstStyle/>
            <a:p>
              <a:endParaRPr/>
            </a:p>
          </p:txBody>
        </p:sp>
        <p:sp>
          <p:nvSpPr>
            <p:cNvPr id="26" name="object 26"/>
            <p:cNvSpPr/>
            <p:nvPr/>
          </p:nvSpPr>
          <p:spPr>
            <a:xfrm>
              <a:off x="2671572" y="4584192"/>
              <a:ext cx="1911096" cy="132587"/>
            </a:xfrm>
            <a:prstGeom prst="rect">
              <a:avLst/>
            </a:prstGeom>
            <a:blipFill>
              <a:blip r:embed="rId5" cstate="print"/>
              <a:stretch>
                <a:fillRect/>
              </a:stretch>
            </a:blipFill>
          </p:spPr>
          <p:txBody>
            <a:bodyPr wrap="square" lIns="0" tIns="0" rIns="0" bIns="0" rtlCol="0"/>
            <a:lstStyle/>
            <a:p>
              <a:endParaRPr/>
            </a:p>
          </p:txBody>
        </p:sp>
      </p:grpSp>
      <p:sp>
        <p:nvSpPr>
          <p:cNvPr id="27" name="object 27"/>
          <p:cNvSpPr txBox="1"/>
          <p:nvPr/>
        </p:nvSpPr>
        <p:spPr>
          <a:xfrm>
            <a:off x="4222243" y="4351782"/>
            <a:ext cx="1792605" cy="221856"/>
          </a:xfrm>
          <a:prstGeom prst="rect">
            <a:avLst/>
          </a:prstGeom>
          <a:ln w="25907">
            <a:solidFill>
              <a:srgbClr val="00366B"/>
            </a:solidFill>
          </a:ln>
        </p:spPr>
        <p:txBody>
          <a:bodyPr vert="horz" wrap="square" lIns="0" tIns="36830" rIns="0" bIns="0" rtlCol="0">
            <a:spAutoFit/>
          </a:bodyPr>
          <a:lstStyle/>
          <a:p>
            <a:pPr marL="517525">
              <a:spcBef>
                <a:spcPts val="290"/>
              </a:spcBef>
            </a:pPr>
            <a:r>
              <a:rPr sz="1200" b="1" spc="-5" dirty="0">
                <a:solidFill>
                  <a:srgbClr val="40528F"/>
                </a:solidFill>
                <a:latin typeface="Tahoma"/>
                <a:cs typeface="Tahoma"/>
              </a:rPr>
              <a:t>Charcoal</a:t>
            </a:r>
            <a:endParaRPr sz="1200">
              <a:latin typeface="Tahoma"/>
              <a:cs typeface="Tahoma"/>
            </a:endParaRPr>
          </a:p>
        </p:txBody>
      </p:sp>
      <p:sp>
        <p:nvSpPr>
          <p:cNvPr id="28" name="object 28"/>
          <p:cNvSpPr txBox="1"/>
          <p:nvPr/>
        </p:nvSpPr>
        <p:spPr>
          <a:xfrm>
            <a:off x="4222243" y="4623054"/>
            <a:ext cx="1792605" cy="330219"/>
          </a:xfrm>
          <a:prstGeom prst="rect">
            <a:avLst/>
          </a:prstGeom>
          <a:ln w="25907">
            <a:solidFill>
              <a:srgbClr val="00366B"/>
            </a:solidFill>
          </a:ln>
        </p:spPr>
        <p:txBody>
          <a:bodyPr vert="horz" wrap="square" lIns="0" tIns="22225" rIns="0" bIns="0" rtlCol="0">
            <a:spAutoFit/>
          </a:bodyPr>
          <a:lstStyle/>
          <a:p>
            <a:pPr marL="60325">
              <a:spcBef>
                <a:spcPts val="175"/>
              </a:spcBef>
            </a:pPr>
            <a:r>
              <a:rPr sz="1000" spc="-10" dirty="0">
                <a:latin typeface="Tahoma"/>
                <a:cs typeface="Tahoma"/>
              </a:rPr>
              <a:t>burn()</a:t>
            </a:r>
            <a:endParaRPr sz="1000">
              <a:latin typeface="Tahoma"/>
              <a:cs typeface="Tahoma"/>
            </a:endParaRPr>
          </a:p>
          <a:p>
            <a:pPr marL="60325"/>
            <a:r>
              <a:rPr sz="1000" spc="-5" dirty="0">
                <a:latin typeface="Tahoma"/>
                <a:cs typeface="Tahoma"/>
              </a:rPr>
              <a:t>draw()</a:t>
            </a:r>
            <a:endParaRPr sz="1000">
              <a:latin typeface="Tahoma"/>
              <a:cs typeface="Tahoma"/>
            </a:endParaRPr>
          </a:p>
        </p:txBody>
      </p:sp>
      <p:grpSp>
        <p:nvGrpSpPr>
          <p:cNvPr id="29" name="object 29"/>
          <p:cNvGrpSpPr/>
          <p:nvPr/>
        </p:nvGrpSpPr>
        <p:grpSpPr>
          <a:xfrm>
            <a:off x="7536179" y="2788921"/>
            <a:ext cx="1925320" cy="810895"/>
            <a:chOff x="6012179" y="2788920"/>
            <a:chExt cx="1925320" cy="810895"/>
          </a:xfrm>
        </p:grpSpPr>
        <p:sp>
          <p:nvSpPr>
            <p:cNvPr id="30" name="object 30"/>
            <p:cNvSpPr/>
            <p:nvPr/>
          </p:nvSpPr>
          <p:spPr>
            <a:xfrm>
              <a:off x="6012179" y="2788920"/>
              <a:ext cx="1924812" cy="810767"/>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6051041" y="2827782"/>
              <a:ext cx="1792605" cy="678180"/>
            </a:xfrm>
            <a:custGeom>
              <a:avLst/>
              <a:gdLst/>
              <a:ahLst/>
              <a:cxnLst/>
              <a:rect l="l" t="t" r="r" b="b"/>
              <a:pathLst>
                <a:path w="1792604" h="678179">
                  <a:moveTo>
                    <a:pt x="1792223" y="0"/>
                  </a:moveTo>
                  <a:lnTo>
                    <a:pt x="0" y="0"/>
                  </a:lnTo>
                  <a:lnTo>
                    <a:pt x="0" y="678179"/>
                  </a:lnTo>
                  <a:lnTo>
                    <a:pt x="1792223" y="678179"/>
                  </a:lnTo>
                  <a:lnTo>
                    <a:pt x="1792223" y="0"/>
                  </a:lnTo>
                  <a:close/>
                </a:path>
              </a:pathLst>
            </a:custGeom>
            <a:solidFill>
              <a:srgbClr val="FFFFFF"/>
            </a:solidFill>
          </p:spPr>
          <p:txBody>
            <a:bodyPr wrap="square" lIns="0" tIns="0" rIns="0" bIns="0" rtlCol="0"/>
            <a:lstStyle/>
            <a:p>
              <a:endParaRPr/>
            </a:p>
          </p:txBody>
        </p:sp>
        <p:sp>
          <p:nvSpPr>
            <p:cNvPr id="32" name="object 32"/>
            <p:cNvSpPr/>
            <p:nvPr/>
          </p:nvSpPr>
          <p:spPr>
            <a:xfrm>
              <a:off x="6024371" y="3060192"/>
              <a:ext cx="1911096" cy="132587"/>
            </a:xfrm>
            <a:prstGeom prst="rect">
              <a:avLst/>
            </a:prstGeom>
            <a:blipFill>
              <a:blip r:embed="rId5" cstate="print"/>
              <a:stretch>
                <a:fillRect/>
              </a:stretch>
            </a:blipFill>
          </p:spPr>
          <p:txBody>
            <a:bodyPr wrap="square" lIns="0" tIns="0" rIns="0" bIns="0" rtlCol="0"/>
            <a:lstStyle/>
            <a:p>
              <a:endParaRPr/>
            </a:p>
          </p:txBody>
        </p:sp>
      </p:grpSp>
      <p:sp>
        <p:nvSpPr>
          <p:cNvPr id="33" name="object 33"/>
          <p:cNvSpPr txBox="1"/>
          <p:nvPr/>
        </p:nvSpPr>
        <p:spPr>
          <a:xfrm>
            <a:off x="7575042" y="2827783"/>
            <a:ext cx="1792605" cy="222497"/>
          </a:xfrm>
          <a:prstGeom prst="rect">
            <a:avLst/>
          </a:prstGeom>
          <a:ln w="25907">
            <a:solidFill>
              <a:srgbClr val="00366B"/>
            </a:solidFill>
          </a:ln>
        </p:spPr>
        <p:txBody>
          <a:bodyPr vert="horz" wrap="square" lIns="0" tIns="29845" rIns="0" bIns="0" rtlCol="0">
            <a:spAutoFit/>
          </a:bodyPr>
          <a:lstStyle/>
          <a:p>
            <a:pPr marR="71755" algn="ctr">
              <a:spcBef>
                <a:spcPts val="235"/>
              </a:spcBef>
            </a:pPr>
            <a:r>
              <a:rPr sz="1250" b="1" i="1" spc="-35" dirty="0">
                <a:solidFill>
                  <a:srgbClr val="40528F"/>
                </a:solidFill>
                <a:latin typeface="Tahoma"/>
                <a:cs typeface="Tahoma"/>
              </a:rPr>
              <a:t>Pen</a:t>
            </a:r>
            <a:endParaRPr sz="1250">
              <a:latin typeface="Tahoma"/>
              <a:cs typeface="Tahoma"/>
            </a:endParaRPr>
          </a:p>
        </p:txBody>
      </p:sp>
      <p:sp>
        <p:nvSpPr>
          <p:cNvPr id="34" name="object 34"/>
          <p:cNvSpPr txBox="1"/>
          <p:nvPr/>
        </p:nvSpPr>
        <p:spPr>
          <a:xfrm>
            <a:off x="7575042" y="3099055"/>
            <a:ext cx="1792605" cy="329577"/>
          </a:xfrm>
          <a:prstGeom prst="rect">
            <a:avLst/>
          </a:prstGeom>
          <a:ln w="25907">
            <a:solidFill>
              <a:srgbClr val="00366B"/>
            </a:solidFill>
          </a:ln>
        </p:spPr>
        <p:txBody>
          <a:bodyPr vert="horz" wrap="square" lIns="0" tIns="21590" rIns="0" bIns="0" rtlCol="0">
            <a:spAutoFit/>
          </a:bodyPr>
          <a:lstStyle/>
          <a:p>
            <a:pPr marL="60960" marR="1002030">
              <a:spcBef>
                <a:spcPts val="170"/>
              </a:spcBef>
            </a:pPr>
            <a:r>
              <a:rPr sz="1000" spc="-5" dirty="0">
                <a:latin typeface="Tahoma"/>
                <a:cs typeface="Tahoma"/>
              </a:rPr>
              <a:t>color :</a:t>
            </a:r>
            <a:r>
              <a:rPr sz="1000" spc="-70" dirty="0">
                <a:latin typeface="Tahoma"/>
                <a:cs typeface="Tahoma"/>
              </a:rPr>
              <a:t> </a:t>
            </a:r>
            <a:r>
              <a:rPr sz="1000" spc="-10" dirty="0">
                <a:latin typeface="Tahoma"/>
                <a:cs typeface="Tahoma"/>
              </a:rPr>
              <a:t>String  </a:t>
            </a:r>
            <a:r>
              <a:rPr sz="1000" spc="-5" dirty="0">
                <a:latin typeface="Tahoma"/>
                <a:cs typeface="Tahoma"/>
              </a:rPr>
              <a:t>draw()</a:t>
            </a:r>
            <a:endParaRPr sz="1000">
              <a:latin typeface="Tahoma"/>
              <a:cs typeface="Tahoma"/>
            </a:endParaRPr>
          </a:p>
        </p:txBody>
      </p:sp>
      <p:grpSp>
        <p:nvGrpSpPr>
          <p:cNvPr id="35" name="object 35"/>
          <p:cNvGrpSpPr/>
          <p:nvPr/>
        </p:nvGrpSpPr>
        <p:grpSpPr>
          <a:xfrm>
            <a:off x="6176771" y="1358391"/>
            <a:ext cx="1911350" cy="695960"/>
            <a:chOff x="4652771" y="1358391"/>
            <a:chExt cx="1911350" cy="695960"/>
          </a:xfrm>
        </p:grpSpPr>
        <p:sp>
          <p:nvSpPr>
            <p:cNvPr id="36" name="object 36"/>
            <p:cNvSpPr/>
            <p:nvPr/>
          </p:nvSpPr>
          <p:spPr>
            <a:xfrm>
              <a:off x="4659637" y="1358391"/>
              <a:ext cx="1886696" cy="695451"/>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4679441" y="1378457"/>
              <a:ext cx="1792605" cy="600710"/>
            </a:xfrm>
            <a:custGeom>
              <a:avLst/>
              <a:gdLst/>
              <a:ahLst/>
              <a:cxnLst/>
              <a:rect l="l" t="t" r="r" b="b"/>
              <a:pathLst>
                <a:path w="1792604" h="600710">
                  <a:moveTo>
                    <a:pt x="1792224" y="0"/>
                  </a:moveTo>
                  <a:lnTo>
                    <a:pt x="0" y="0"/>
                  </a:lnTo>
                  <a:lnTo>
                    <a:pt x="0" y="600456"/>
                  </a:lnTo>
                  <a:lnTo>
                    <a:pt x="1792224" y="600456"/>
                  </a:lnTo>
                  <a:lnTo>
                    <a:pt x="1792224" y="0"/>
                  </a:lnTo>
                  <a:close/>
                </a:path>
              </a:pathLst>
            </a:custGeom>
            <a:solidFill>
              <a:srgbClr val="FFFFFF"/>
            </a:solidFill>
          </p:spPr>
          <p:txBody>
            <a:bodyPr wrap="square" lIns="0" tIns="0" rIns="0" bIns="0" rtlCol="0"/>
            <a:lstStyle/>
            <a:p>
              <a:endParaRPr/>
            </a:p>
          </p:txBody>
        </p:sp>
        <p:sp>
          <p:nvSpPr>
            <p:cNvPr id="38" name="object 38"/>
            <p:cNvSpPr/>
            <p:nvPr/>
          </p:nvSpPr>
          <p:spPr>
            <a:xfrm>
              <a:off x="4652771" y="1610867"/>
              <a:ext cx="1911096" cy="132587"/>
            </a:xfrm>
            <a:prstGeom prst="rect">
              <a:avLst/>
            </a:prstGeom>
            <a:blipFill>
              <a:blip r:embed="rId5" cstate="print"/>
              <a:stretch>
                <a:fillRect/>
              </a:stretch>
            </a:blipFill>
          </p:spPr>
          <p:txBody>
            <a:bodyPr wrap="square" lIns="0" tIns="0" rIns="0" bIns="0" rtlCol="0"/>
            <a:lstStyle/>
            <a:p>
              <a:endParaRPr/>
            </a:p>
          </p:txBody>
        </p:sp>
      </p:grpSp>
      <p:sp>
        <p:nvSpPr>
          <p:cNvPr id="39" name="object 39"/>
          <p:cNvSpPr txBox="1"/>
          <p:nvPr/>
        </p:nvSpPr>
        <p:spPr>
          <a:xfrm>
            <a:off x="6203442" y="1378459"/>
            <a:ext cx="1792605" cy="223779"/>
          </a:xfrm>
          <a:prstGeom prst="rect">
            <a:avLst/>
          </a:prstGeom>
          <a:ln w="25907">
            <a:solidFill>
              <a:srgbClr val="00366B"/>
            </a:solidFill>
          </a:ln>
        </p:spPr>
        <p:txBody>
          <a:bodyPr vert="horz" wrap="square" lIns="0" tIns="31115" rIns="0" bIns="0" rtlCol="0">
            <a:spAutoFit/>
          </a:bodyPr>
          <a:lstStyle/>
          <a:p>
            <a:pPr marL="300355">
              <a:spcBef>
                <a:spcPts val="245"/>
              </a:spcBef>
            </a:pPr>
            <a:r>
              <a:rPr sz="1250" b="1" i="1" spc="-35" dirty="0">
                <a:solidFill>
                  <a:srgbClr val="40528F"/>
                </a:solidFill>
                <a:latin typeface="Tahoma"/>
                <a:cs typeface="Tahoma"/>
              </a:rPr>
              <a:t>&lt;&lt;IWritable&gt;&gt;</a:t>
            </a:r>
            <a:endParaRPr sz="1250">
              <a:latin typeface="Tahoma"/>
              <a:cs typeface="Tahoma"/>
            </a:endParaRPr>
          </a:p>
        </p:txBody>
      </p:sp>
      <p:sp>
        <p:nvSpPr>
          <p:cNvPr id="40" name="object 40"/>
          <p:cNvSpPr txBox="1"/>
          <p:nvPr/>
        </p:nvSpPr>
        <p:spPr>
          <a:xfrm>
            <a:off x="6203442" y="1649729"/>
            <a:ext cx="1792605" cy="234680"/>
          </a:xfrm>
          <a:prstGeom prst="rect">
            <a:avLst/>
          </a:prstGeom>
          <a:ln w="25907">
            <a:solidFill>
              <a:srgbClr val="00366B"/>
            </a:solidFill>
          </a:ln>
        </p:spPr>
        <p:txBody>
          <a:bodyPr vert="horz" wrap="square" lIns="0" tIns="80010" rIns="0" bIns="0" rtlCol="0">
            <a:spAutoFit/>
          </a:bodyPr>
          <a:lstStyle/>
          <a:p>
            <a:pPr marL="60960">
              <a:spcBef>
                <a:spcPts val="630"/>
              </a:spcBef>
            </a:pPr>
            <a:r>
              <a:rPr sz="1000" spc="-5" dirty="0">
                <a:latin typeface="Tahoma"/>
                <a:cs typeface="Tahoma"/>
              </a:rPr>
              <a:t>draw()</a:t>
            </a:r>
            <a:endParaRPr sz="1000">
              <a:latin typeface="Tahoma"/>
              <a:cs typeface="Tahoma"/>
            </a:endParaRPr>
          </a:p>
        </p:txBody>
      </p:sp>
      <p:grpSp>
        <p:nvGrpSpPr>
          <p:cNvPr id="47" name="object 47"/>
          <p:cNvGrpSpPr/>
          <p:nvPr/>
        </p:nvGrpSpPr>
        <p:grpSpPr>
          <a:xfrm>
            <a:off x="5065777" y="1840992"/>
            <a:ext cx="3455035" cy="2581910"/>
            <a:chOff x="3541776" y="1840992"/>
            <a:chExt cx="3455035" cy="2581910"/>
          </a:xfrm>
        </p:grpSpPr>
        <p:sp>
          <p:nvSpPr>
            <p:cNvPr id="48" name="object 48"/>
            <p:cNvSpPr/>
            <p:nvPr/>
          </p:nvSpPr>
          <p:spPr>
            <a:xfrm>
              <a:off x="3541776" y="1840992"/>
              <a:ext cx="2191512" cy="2581655"/>
            </a:xfrm>
            <a:prstGeom prst="rect">
              <a:avLst/>
            </a:prstGeom>
            <a:blipFill>
              <a:blip r:embed="rId8" cstate="print"/>
              <a:stretch>
                <a:fillRect/>
              </a:stretch>
            </a:blipFill>
          </p:spPr>
          <p:txBody>
            <a:bodyPr wrap="square" lIns="0" tIns="0" rIns="0" bIns="0" rtlCol="0"/>
            <a:lstStyle/>
            <a:p>
              <a:endParaRPr/>
            </a:p>
          </p:txBody>
        </p:sp>
        <p:sp>
          <p:nvSpPr>
            <p:cNvPr id="49" name="object 49"/>
            <p:cNvSpPr/>
            <p:nvPr/>
          </p:nvSpPr>
          <p:spPr>
            <a:xfrm>
              <a:off x="3584448" y="1978914"/>
              <a:ext cx="1991360" cy="2381885"/>
            </a:xfrm>
            <a:custGeom>
              <a:avLst/>
              <a:gdLst/>
              <a:ahLst/>
              <a:cxnLst/>
              <a:rect l="l" t="t" r="r" b="b"/>
              <a:pathLst>
                <a:path w="1991360" h="2381885">
                  <a:moveTo>
                    <a:pt x="1958200" y="39418"/>
                  </a:moveTo>
                  <a:lnTo>
                    <a:pt x="1934022" y="48167"/>
                  </a:lnTo>
                  <a:lnTo>
                    <a:pt x="0" y="2364994"/>
                  </a:lnTo>
                  <a:lnTo>
                    <a:pt x="19812" y="2381504"/>
                  </a:lnTo>
                  <a:lnTo>
                    <a:pt x="1953930" y="64712"/>
                  </a:lnTo>
                  <a:lnTo>
                    <a:pt x="1958200" y="39418"/>
                  </a:lnTo>
                  <a:close/>
                </a:path>
                <a:path w="1991360" h="2381885">
                  <a:moveTo>
                    <a:pt x="1989176" y="11430"/>
                  </a:moveTo>
                  <a:lnTo>
                    <a:pt x="1964689" y="11430"/>
                  </a:lnTo>
                  <a:lnTo>
                    <a:pt x="1984628" y="27939"/>
                  </a:lnTo>
                  <a:lnTo>
                    <a:pt x="1953930" y="64712"/>
                  </a:lnTo>
                  <a:lnTo>
                    <a:pt x="1946910" y="106299"/>
                  </a:lnTo>
                  <a:lnTo>
                    <a:pt x="1945639" y="113284"/>
                  </a:lnTo>
                  <a:lnTo>
                    <a:pt x="1950465" y="120014"/>
                  </a:lnTo>
                  <a:lnTo>
                    <a:pt x="1957451" y="121158"/>
                  </a:lnTo>
                  <a:lnTo>
                    <a:pt x="1964563" y="122427"/>
                  </a:lnTo>
                  <a:lnTo>
                    <a:pt x="1971293" y="117601"/>
                  </a:lnTo>
                  <a:lnTo>
                    <a:pt x="1972437" y="110616"/>
                  </a:lnTo>
                  <a:lnTo>
                    <a:pt x="1989176" y="11430"/>
                  </a:lnTo>
                  <a:close/>
                </a:path>
                <a:path w="1991360" h="2381885">
                  <a:moveTo>
                    <a:pt x="1991105" y="0"/>
                  </a:moveTo>
                  <a:lnTo>
                    <a:pt x="1878964" y="40512"/>
                  </a:lnTo>
                  <a:lnTo>
                    <a:pt x="1875409" y="48006"/>
                  </a:lnTo>
                  <a:lnTo>
                    <a:pt x="1877822" y="54737"/>
                  </a:lnTo>
                  <a:lnTo>
                    <a:pt x="1880362" y="61468"/>
                  </a:lnTo>
                  <a:lnTo>
                    <a:pt x="1887727" y="64897"/>
                  </a:lnTo>
                  <a:lnTo>
                    <a:pt x="1934022" y="48167"/>
                  </a:lnTo>
                  <a:lnTo>
                    <a:pt x="1964689" y="11430"/>
                  </a:lnTo>
                  <a:lnTo>
                    <a:pt x="1989176" y="11430"/>
                  </a:lnTo>
                  <a:lnTo>
                    <a:pt x="1991105" y="0"/>
                  </a:lnTo>
                  <a:close/>
                </a:path>
                <a:path w="1991360" h="2381885">
                  <a:moveTo>
                    <a:pt x="1972052" y="17525"/>
                  </a:moveTo>
                  <a:lnTo>
                    <a:pt x="1961896" y="17525"/>
                  </a:lnTo>
                  <a:lnTo>
                    <a:pt x="1979040" y="31876"/>
                  </a:lnTo>
                  <a:lnTo>
                    <a:pt x="1958200" y="39418"/>
                  </a:lnTo>
                  <a:lnTo>
                    <a:pt x="1953930" y="64712"/>
                  </a:lnTo>
                  <a:lnTo>
                    <a:pt x="1984628" y="27939"/>
                  </a:lnTo>
                  <a:lnTo>
                    <a:pt x="1972052" y="17525"/>
                  </a:lnTo>
                  <a:close/>
                </a:path>
                <a:path w="1991360" h="2381885">
                  <a:moveTo>
                    <a:pt x="1964689" y="11430"/>
                  </a:moveTo>
                  <a:lnTo>
                    <a:pt x="1934022" y="48167"/>
                  </a:lnTo>
                  <a:lnTo>
                    <a:pt x="1958200" y="39418"/>
                  </a:lnTo>
                  <a:lnTo>
                    <a:pt x="1961896" y="17525"/>
                  </a:lnTo>
                  <a:lnTo>
                    <a:pt x="1972052" y="17525"/>
                  </a:lnTo>
                  <a:lnTo>
                    <a:pt x="1964689" y="11430"/>
                  </a:lnTo>
                  <a:close/>
                </a:path>
                <a:path w="1991360" h="2381885">
                  <a:moveTo>
                    <a:pt x="1961896" y="17525"/>
                  </a:moveTo>
                  <a:lnTo>
                    <a:pt x="1958200" y="39418"/>
                  </a:lnTo>
                  <a:lnTo>
                    <a:pt x="1979040" y="31876"/>
                  </a:lnTo>
                  <a:lnTo>
                    <a:pt x="1961896" y="17525"/>
                  </a:lnTo>
                  <a:close/>
                </a:path>
              </a:pathLst>
            </a:custGeom>
            <a:solidFill>
              <a:srgbClr val="00366B"/>
            </a:solidFill>
          </p:spPr>
          <p:txBody>
            <a:bodyPr wrap="square" lIns="0" tIns="0" rIns="0" bIns="0" rtlCol="0"/>
            <a:lstStyle/>
            <a:p>
              <a:endParaRPr/>
            </a:p>
          </p:txBody>
        </p:sp>
        <p:sp>
          <p:nvSpPr>
            <p:cNvPr id="50" name="object 50"/>
            <p:cNvSpPr/>
            <p:nvPr/>
          </p:nvSpPr>
          <p:spPr>
            <a:xfrm>
              <a:off x="5417820" y="1840992"/>
              <a:ext cx="1578864" cy="1060703"/>
            </a:xfrm>
            <a:prstGeom prst="rect">
              <a:avLst/>
            </a:prstGeom>
            <a:blipFill>
              <a:blip r:embed="rId9" cstate="print"/>
              <a:stretch>
                <a:fillRect/>
              </a:stretch>
            </a:blipFill>
          </p:spPr>
          <p:txBody>
            <a:bodyPr wrap="square" lIns="0" tIns="0" rIns="0" bIns="0" rtlCol="0"/>
            <a:lstStyle/>
            <a:p>
              <a:endParaRPr/>
            </a:p>
          </p:txBody>
        </p:sp>
        <p:sp>
          <p:nvSpPr>
            <p:cNvPr id="51" name="object 51"/>
            <p:cNvSpPr/>
            <p:nvPr/>
          </p:nvSpPr>
          <p:spPr>
            <a:xfrm>
              <a:off x="5575554" y="1978914"/>
              <a:ext cx="1378585" cy="860425"/>
            </a:xfrm>
            <a:custGeom>
              <a:avLst/>
              <a:gdLst/>
              <a:ahLst/>
              <a:cxnLst/>
              <a:rect l="l" t="t" r="r" b="b"/>
              <a:pathLst>
                <a:path w="1378584" h="860425">
                  <a:moveTo>
                    <a:pt x="43693" y="27012"/>
                  </a:moveTo>
                  <a:lnTo>
                    <a:pt x="55755" y="49756"/>
                  </a:lnTo>
                  <a:lnTo>
                    <a:pt x="1364742" y="860298"/>
                  </a:lnTo>
                  <a:lnTo>
                    <a:pt x="1378457" y="838200"/>
                  </a:lnTo>
                  <a:lnTo>
                    <a:pt x="69213" y="27697"/>
                  </a:lnTo>
                  <a:lnTo>
                    <a:pt x="43693" y="27012"/>
                  </a:lnTo>
                  <a:close/>
                </a:path>
                <a:path w="1378584" h="860425">
                  <a:moveTo>
                    <a:pt x="0" y="0"/>
                  </a:moveTo>
                  <a:lnTo>
                    <a:pt x="52578" y="99060"/>
                  </a:lnTo>
                  <a:lnTo>
                    <a:pt x="55880" y="105410"/>
                  </a:lnTo>
                  <a:lnTo>
                    <a:pt x="63754" y="107823"/>
                  </a:lnTo>
                  <a:lnTo>
                    <a:pt x="70104" y="104394"/>
                  </a:lnTo>
                  <a:lnTo>
                    <a:pt x="76454" y="101091"/>
                  </a:lnTo>
                  <a:lnTo>
                    <a:pt x="78867" y="93218"/>
                  </a:lnTo>
                  <a:lnTo>
                    <a:pt x="75437" y="86868"/>
                  </a:lnTo>
                  <a:lnTo>
                    <a:pt x="55755" y="49756"/>
                  </a:lnTo>
                  <a:lnTo>
                    <a:pt x="14986" y="24511"/>
                  </a:lnTo>
                  <a:lnTo>
                    <a:pt x="28575" y="2539"/>
                  </a:lnTo>
                  <a:lnTo>
                    <a:pt x="97513" y="2539"/>
                  </a:lnTo>
                  <a:lnTo>
                    <a:pt x="0" y="0"/>
                  </a:lnTo>
                  <a:close/>
                </a:path>
                <a:path w="1378584" h="860425">
                  <a:moveTo>
                    <a:pt x="28575" y="2539"/>
                  </a:moveTo>
                  <a:lnTo>
                    <a:pt x="14986" y="24511"/>
                  </a:lnTo>
                  <a:lnTo>
                    <a:pt x="55755" y="49756"/>
                  </a:lnTo>
                  <a:lnTo>
                    <a:pt x="43693" y="27012"/>
                  </a:lnTo>
                  <a:lnTo>
                    <a:pt x="21462" y="26415"/>
                  </a:lnTo>
                  <a:lnTo>
                    <a:pt x="33274" y="7365"/>
                  </a:lnTo>
                  <a:lnTo>
                    <a:pt x="36370" y="7365"/>
                  </a:lnTo>
                  <a:lnTo>
                    <a:pt x="28575" y="2539"/>
                  </a:lnTo>
                  <a:close/>
                </a:path>
                <a:path w="1378584" h="860425">
                  <a:moveTo>
                    <a:pt x="97513" y="2539"/>
                  </a:moveTo>
                  <a:lnTo>
                    <a:pt x="28575" y="2539"/>
                  </a:lnTo>
                  <a:lnTo>
                    <a:pt x="69213" y="27697"/>
                  </a:lnTo>
                  <a:lnTo>
                    <a:pt x="118618" y="28956"/>
                  </a:lnTo>
                  <a:lnTo>
                    <a:pt x="124460" y="23368"/>
                  </a:lnTo>
                  <a:lnTo>
                    <a:pt x="124713" y="16256"/>
                  </a:lnTo>
                  <a:lnTo>
                    <a:pt x="124841" y="9016"/>
                  </a:lnTo>
                  <a:lnTo>
                    <a:pt x="119253" y="3048"/>
                  </a:lnTo>
                  <a:lnTo>
                    <a:pt x="97513" y="2539"/>
                  </a:lnTo>
                  <a:close/>
                </a:path>
                <a:path w="1378584" h="860425">
                  <a:moveTo>
                    <a:pt x="36370" y="7365"/>
                  </a:moveTo>
                  <a:lnTo>
                    <a:pt x="33274" y="7365"/>
                  </a:lnTo>
                  <a:lnTo>
                    <a:pt x="43693" y="27012"/>
                  </a:lnTo>
                  <a:lnTo>
                    <a:pt x="69213" y="27697"/>
                  </a:lnTo>
                  <a:lnTo>
                    <a:pt x="36370" y="7365"/>
                  </a:lnTo>
                  <a:close/>
                </a:path>
                <a:path w="1378584" h="860425">
                  <a:moveTo>
                    <a:pt x="33274" y="7365"/>
                  </a:moveTo>
                  <a:lnTo>
                    <a:pt x="21462" y="26415"/>
                  </a:lnTo>
                  <a:lnTo>
                    <a:pt x="43693" y="27012"/>
                  </a:lnTo>
                  <a:lnTo>
                    <a:pt x="33274" y="7365"/>
                  </a:lnTo>
                  <a:close/>
                </a:path>
              </a:pathLst>
            </a:custGeom>
            <a:solidFill>
              <a:srgbClr val="00366B"/>
            </a:solid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1" y="529991"/>
            <a:ext cx="4823460" cy="444352"/>
          </a:xfrm>
          <a:prstGeom prst="rect">
            <a:avLst/>
          </a:prstGeom>
        </p:spPr>
        <p:txBody>
          <a:bodyPr vert="horz" wrap="square" lIns="0" tIns="13335" rIns="0" bIns="0" rtlCol="0" anchor="b">
            <a:spAutoFit/>
          </a:bodyPr>
          <a:lstStyle/>
          <a:p>
            <a:pPr marL="12700">
              <a:lnSpc>
                <a:spcPct val="100000"/>
              </a:lnSpc>
              <a:spcBef>
                <a:spcPts val="105"/>
              </a:spcBef>
            </a:pPr>
            <a:r>
              <a:rPr dirty="0"/>
              <a:t>When to </a:t>
            </a:r>
            <a:r>
              <a:rPr spc="-5" dirty="0"/>
              <a:t>use</a:t>
            </a:r>
            <a:r>
              <a:rPr spc="-60" dirty="0"/>
              <a:t> </a:t>
            </a:r>
            <a:r>
              <a:rPr spc="-5" dirty="0"/>
              <a:t>Interface?</a:t>
            </a:r>
          </a:p>
        </p:txBody>
      </p:sp>
      <p:sp>
        <p:nvSpPr>
          <p:cNvPr id="3" name="object 3"/>
          <p:cNvSpPr txBox="1"/>
          <p:nvPr/>
        </p:nvSpPr>
        <p:spPr>
          <a:xfrm>
            <a:off x="1600631" y="1898976"/>
            <a:ext cx="7966075" cy="3293850"/>
          </a:xfrm>
          <a:prstGeom prst="rect">
            <a:avLst/>
          </a:prstGeom>
        </p:spPr>
        <p:txBody>
          <a:bodyPr vert="horz" wrap="square" lIns="0" tIns="38735" rIns="0" bIns="0" rtlCol="0">
            <a:spAutoFit/>
          </a:bodyPr>
          <a:lstStyle/>
          <a:p>
            <a:pPr marL="245745" marR="5080" indent="-233679">
              <a:lnSpc>
                <a:spcPts val="2740"/>
              </a:lnSpc>
              <a:spcBef>
                <a:spcPts val="1195"/>
              </a:spcBef>
              <a:buClr>
                <a:srgbClr val="2E6225"/>
              </a:buClr>
              <a:buFont typeface="Arial"/>
              <a:buChar char="•"/>
              <a:tabLst>
                <a:tab pos="246379" algn="l"/>
              </a:tabLst>
            </a:pPr>
            <a:r>
              <a:rPr sz="2400" spc="-5" dirty="0">
                <a:latin typeface="Tahoma"/>
                <a:cs typeface="Tahoma"/>
              </a:rPr>
              <a:t>Interfaces are </a:t>
            </a:r>
            <a:r>
              <a:rPr sz="2400" spc="-10" dirty="0">
                <a:latin typeface="Tahoma"/>
                <a:cs typeface="Tahoma"/>
              </a:rPr>
              <a:t>better </a:t>
            </a:r>
            <a:r>
              <a:rPr sz="2400" spc="-5" dirty="0">
                <a:latin typeface="Tahoma"/>
                <a:cs typeface="Tahoma"/>
              </a:rPr>
              <a:t>suited in situations when your  </a:t>
            </a:r>
            <a:r>
              <a:rPr sz="2400" dirty="0">
                <a:latin typeface="Tahoma"/>
                <a:cs typeface="Tahoma"/>
              </a:rPr>
              <a:t>applications </a:t>
            </a:r>
            <a:r>
              <a:rPr sz="2400" spc="-5" dirty="0">
                <a:latin typeface="Tahoma"/>
                <a:cs typeface="Tahoma"/>
              </a:rPr>
              <a:t>require many possibly unrelated object </a:t>
            </a:r>
            <a:r>
              <a:rPr sz="2400" spc="-10" dirty="0">
                <a:latin typeface="Tahoma"/>
                <a:cs typeface="Tahoma"/>
              </a:rPr>
              <a:t>types  </a:t>
            </a:r>
            <a:r>
              <a:rPr sz="2400" spc="-5" dirty="0">
                <a:latin typeface="Tahoma"/>
                <a:cs typeface="Tahoma"/>
              </a:rPr>
              <a:t>to provide certain</a:t>
            </a:r>
            <a:r>
              <a:rPr sz="2400" spc="-30" dirty="0">
                <a:latin typeface="Tahoma"/>
                <a:cs typeface="Tahoma"/>
              </a:rPr>
              <a:t> </a:t>
            </a:r>
            <a:r>
              <a:rPr sz="2400" spc="-20" dirty="0">
                <a:latin typeface="Tahoma"/>
                <a:cs typeface="Tahoma"/>
              </a:rPr>
              <a:t>functionality.</a:t>
            </a:r>
            <a:endParaRPr lang="en-US" sz="2400" spc="-20" dirty="0">
              <a:latin typeface="Tahoma"/>
              <a:cs typeface="Tahoma"/>
            </a:endParaRPr>
          </a:p>
          <a:p>
            <a:pPr marL="245745" marR="5080" indent="-233679">
              <a:lnSpc>
                <a:spcPts val="2740"/>
              </a:lnSpc>
              <a:spcBef>
                <a:spcPts val="1195"/>
              </a:spcBef>
              <a:buClr>
                <a:srgbClr val="2E6225"/>
              </a:buClr>
              <a:buFont typeface="Arial"/>
              <a:buChar char="•"/>
              <a:tabLst>
                <a:tab pos="246379" algn="l"/>
              </a:tabLst>
            </a:pPr>
            <a:endParaRPr sz="2400" dirty="0">
              <a:latin typeface="Tahoma"/>
              <a:cs typeface="Tahoma"/>
            </a:endParaRPr>
          </a:p>
          <a:p>
            <a:pPr marL="245745" indent="-233679">
              <a:lnSpc>
                <a:spcPts val="2810"/>
              </a:lnSpc>
              <a:spcBef>
                <a:spcPts val="980"/>
              </a:spcBef>
              <a:buClr>
                <a:srgbClr val="2E6225"/>
              </a:buClr>
              <a:buFont typeface="Arial"/>
              <a:buChar char="•"/>
              <a:tabLst>
                <a:tab pos="246379" algn="l"/>
              </a:tabLst>
            </a:pPr>
            <a:r>
              <a:rPr sz="2400" spc="-5" dirty="0">
                <a:latin typeface="Tahoma"/>
                <a:cs typeface="Tahoma"/>
              </a:rPr>
              <a:t>Interfaces are better in situations in which </a:t>
            </a:r>
            <a:r>
              <a:rPr sz="2400" spc="-10" dirty="0">
                <a:latin typeface="Tahoma"/>
                <a:cs typeface="Tahoma"/>
              </a:rPr>
              <a:t>you </a:t>
            </a:r>
            <a:r>
              <a:rPr sz="2400" dirty="0">
                <a:latin typeface="Tahoma"/>
                <a:cs typeface="Tahoma"/>
              </a:rPr>
              <a:t>do not</a:t>
            </a:r>
          </a:p>
          <a:p>
            <a:pPr marL="245745">
              <a:lnSpc>
                <a:spcPts val="2810"/>
              </a:lnSpc>
            </a:pPr>
            <a:r>
              <a:rPr sz="2400" spc="-5" dirty="0">
                <a:latin typeface="Tahoma"/>
                <a:cs typeface="Tahoma"/>
              </a:rPr>
              <a:t>need to inherit </a:t>
            </a:r>
            <a:r>
              <a:rPr sz="2400" dirty="0">
                <a:latin typeface="Tahoma"/>
                <a:cs typeface="Tahoma"/>
              </a:rPr>
              <a:t>implementation </a:t>
            </a:r>
            <a:r>
              <a:rPr sz="2400" spc="-10" dirty="0">
                <a:latin typeface="Tahoma"/>
                <a:cs typeface="Tahoma"/>
              </a:rPr>
              <a:t>from </a:t>
            </a:r>
            <a:r>
              <a:rPr sz="2400" dirty="0">
                <a:latin typeface="Tahoma"/>
                <a:cs typeface="Tahoma"/>
              </a:rPr>
              <a:t>a base</a:t>
            </a:r>
            <a:r>
              <a:rPr sz="2400" spc="-40" dirty="0">
                <a:latin typeface="Tahoma"/>
                <a:cs typeface="Tahoma"/>
              </a:rPr>
              <a:t> </a:t>
            </a:r>
            <a:r>
              <a:rPr sz="2400" spc="-10" dirty="0">
                <a:latin typeface="Tahoma"/>
                <a:cs typeface="Tahoma"/>
              </a:rPr>
              <a:t>class.</a:t>
            </a:r>
            <a:endParaRPr lang="en-US" sz="2400" spc="-10" dirty="0">
              <a:latin typeface="Tahoma"/>
              <a:cs typeface="Tahoma"/>
            </a:endParaRPr>
          </a:p>
          <a:p>
            <a:pPr marL="245745">
              <a:lnSpc>
                <a:spcPts val="2810"/>
              </a:lnSpc>
            </a:pPr>
            <a:endParaRPr sz="2400" dirty="0">
              <a:latin typeface="Tahoma"/>
              <a:cs typeface="Tahoma"/>
            </a:endParaRPr>
          </a:p>
          <a:p>
            <a:pPr marL="245745" indent="-233679">
              <a:spcBef>
                <a:spcPts val="1060"/>
              </a:spcBef>
              <a:buClr>
                <a:srgbClr val="2E6225"/>
              </a:buClr>
              <a:buFont typeface="Arial"/>
              <a:buChar char="•"/>
              <a:tabLst>
                <a:tab pos="246379" algn="l"/>
              </a:tabLst>
            </a:pPr>
            <a:r>
              <a:rPr sz="2400" spc="-5" dirty="0">
                <a:latin typeface="Tahoma"/>
                <a:cs typeface="Tahoma"/>
              </a:rPr>
              <a:t>Interfaces can </a:t>
            </a:r>
            <a:r>
              <a:rPr sz="2400" dirty="0">
                <a:latin typeface="Tahoma"/>
                <a:cs typeface="Tahoma"/>
              </a:rPr>
              <a:t>be </a:t>
            </a:r>
            <a:r>
              <a:rPr sz="2400" spc="-5" dirty="0">
                <a:latin typeface="Tahoma"/>
                <a:cs typeface="Tahoma"/>
              </a:rPr>
              <a:t>used </a:t>
            </a:r>
            <a:r>
              <a:rPr sz="2400" spc="-10" dirty="0">
                <a:latin typeface="Tahoma"/>
                <a:cs typeface="Tahoma"/>
              </a:rPr>
              <a:t>for </a:t>
            </a:r>
            <a:r>
              <a:rPr sz="2400" dirty="0">
                <a:latin typeface="Tahoma"/>
                <a:cs typeface="Tahoma"/>
              </a:rPr>
              <a:t>multiple</a:t>
            </a:r>
            <a:r>
              <a:rPr sz="2400" spc="-15" dirty="0">
                <a:latin typeface="Tahoma"/>
                <a:cs typeface="Tahoma"/>
              </a:rPr>
              <a:t> </a:t>
            </a:r>
            <a:r>
              <a:rPr sz="2400" spc="-5" dirty="0">
                <a:latin typeface="Tahoma"/>
                <a:cs typeface="Tahoma"/>
              </a:rPr>
              <a:t>inheritance.</a:t>
            </a:r>
            <a:endParaRPr sz="2400" dirty="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F4-0A3F-4B01-B9A5-AACB359DE2D9}"/>
              </a:ext>
            </a:extLst>
          </p:cNvPr>
          <p:cNvSpPr>
            <a:spLocks noGrp="1"/>
          </p:cNvSpPr>
          <p:nvPr>
            <p:ph type="title"/>
          </p:nvPr>
        </p:nvSpPr>
        <p:spPr/>
        <p:txBody>
          <a:bodyPr/>
          <a:lstStyle/>
          <a:p>
            <a:r>
              <a:rPr lang="en-US" dirty="0"/>
              <a:t>Building Blocks of OOP: Objects &amp; Classes</a:t>
            </a:r>
          </a:p>
        </p:txBody>
      </p:sp>
      <p:sp>
        <p:nvSpPr>
          <p:cNvPr id="3" name="Content Placeholder 2">
            <a:extLst>
              <a:ext uri="{FF2B5EF4-FFF2-40B4-BE49-F238E27FC236}">
                <a16:creationId xmlns:a16="http://schemas.microsoft.com/office/drawing/2014/main" id="{EC251A0E-810B-4906-B0FB-2A94F9E0F430}"/>
              </a:ext>
            </a:extLst>
          </p:cNvPr>
          <p:cNvSpPr>
            <a:spLocks noGrp="1"/>
          </p:cNvSpPr>
          <p:nvPr>
            <p:ph idx="1"/>
          </p:nvPr>
        </p:nvSpPr>
        <p:spPr/>
        <p:txBody>
          <a:bodyPr/>
          <a:lstStyle/>
          <a:p>
            <a:r>
              <a:rPr lang="en-US" dirty="0"/>
              <a:t>A Class is like a blueprint and objects are like houses built from the blueprint</a:t>
            </a:r>
          </a:p>
          <a:p>
            <a:endParaRPr lang="en-US" dirty="0"/>
          </a:p>
        </p:txBody>
      </p:sp>
      <p:sp>
        <p:nvSpPr>
          <p:cNvPr id="4" name="Slide Number Placeholder 3">
            <a:extLst>
              <a:ext uri="{FF2B5EF4-FFF2-40B4-BE49-F238E27FC236}">
                <a16:creationId xmlns:a16="http://schemas.microsoft.com/office/drawing/2014/main" id="{052D416D-F7B3-4D70-BAE2-343D73699BC1}"/>
              </a:ext>
            </a:extLst>
          </p:cNvPr>
          <p:cNvSpPr>
            <a:spLocks noGrp="1"/>
          </p:cNvSpPr>
          <p:nvPr>
            <p:ph type="sldNum" sz="quarter" idx="12"/>
          </p:nvPr>
        </p:nvSpPr>
        <p:spPr/>
        <p:txBody>
          <a:bodyPr/>
          <a:lstStyle/>
          <a:p>
            <a:fld id="{0FF54DE5-C571-48E8-A5BC-B369434E2F44}" type="slidenum">
              <a:rPr lang="en-US" smtClean="0"/>
              <a:t>5</a:t>
            </a:fld>
            <a:endParaRPr lang="en-US" dirty="0"/>
          </a:p>
        </p:txBody>
      </p:sp>
      <p:pic>
        <p:nvPicPr>
          <p:cNvPr id="5" name="Picture 4" descr="1303sowc copy">
            <a:extLst>
              <a:ext uri="{FF2B5EF4-FFF2-40B4-BE49-F238E27FC236}">
                <a16:creationId xmlns:a16="http://schemas.microsoft.com/office/drawing/2014/main" id="{CEA7C4F7-3727-4169-A042-6DC06AAD8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718" y="2384395"/>
            <a:ext cx="4900472" cy="378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550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1" y="343020"/>
            <a:ext cx="5836920" cy="875240"/>
          </a:xfrm>
          <a:prstGeom prst="rect">
            <a:avLst/>
          </a:prstGeom>
        </p:spPr>
        <p:txBody>
          <a:bodyPr vert="horz" wrap="square" lIns="0" tIns="13335" rIns="0" bIns="0" rtlCol="0" anchor="b">
            <a:spAutoFit/>
          </a:bodyPr>
          <a:lstStyle/>
          <a:p>
            <a:pPr marL="12700" marR="5080">
              <a:lnSpc>
                <a:spcPct val="100000"/>
              </a:lnSpc>
              <a:spcBef>
                <a:spcPts val="105"/>
              </a:spcBef>
            </a:pPr>
            <a:r>
              <a:rPr spc="-5" dirty="0"/>
              <a:t>Difference </a:t>
            </a:r>
            <a:r>
              <a:rPr dirty="0"/>
              <a:t>between</a:t>
            </a:r>
            <a:r>
              <a:rPr spc="-75" dirty="0"/>
              <a:t> </a:t>
            </a:r>
            <a:r>
              <a:rPr dirty="0"/>
              <a:t>abstract  </a:t>
            </a:r>
            <a:r>
              <a:rPr spc="-5" dirty="0"/>
              <a:t>class </a:t>
            </a:r>
            <a:r>
              <a:rPr dirty="0"/>
              <a:t>and</a:t>
            </a:r>
            <a:r>
              <a:rPr spc="-40" dirty="0"/>
              <a:t> </a:t>
            </a:r>
            <a:r>
              <a:rPr dirty="0"/>
              <a:t>interface</a:t>
            </a:r>
          </a:p>
        </p:txBody>
      </p:sp>
      <p:graphicFrame>
        <p:nvGraphicFramePr>
          <p:cNvPr id="3" name="object 3"/>
          <p:cNvGraphicFramePr>
            <a:graphicFrameLocks noGrp="1"/>
          </p:cNvGraphicFramePr>
          <p:nvPr>
            <p:extLst>
              <p:ext uri="{D42A27DB-BD31-4B8C-83A1-F6EECF244321}">
                <p14:modId xmlns:p14="http://schemas.microsoft.com/office/powerpoint/2010/main" val="2197994016"/>
              </p:ext>
            </p:extLst>
          </p:nvPr>
        </p:nvGraphicFramePr>
        <p:xfrm>
          <a:off x="1936191" y="1602421"/>
          <a:ext cx="8229600" cy="3491227"/>
        </p:xfrm>
        <a:graphic>
          <a:graphicData uri="http://schemas.openxmlformats.org/drawingml/2006/table">
            <a:tbl>
              <a:tblPr firstRow="1" bandRow="1">
                <a:tableStyleId>{2D5ABB26-0587-4C30-8999-92F81FD0307C}</a:tableStyleId>
              </a:tblPr>
              <a:tblGrid>
                <a:gridCol w="2105660">
                  <a:extLst>
                    <a:ext uri="{9D8B030D-6E8A-4147-A177-3AD203B41FA5}">
                      <a16:colId xmlns:a16="http://schemas.microsoft.com/office/drawing/2014/main" val="20000"/>
                    </a:ext>
                  </a:extLst>
                </a:gridCol>
                <a:gridCol w="3298825">
                  <a:extLst>
                    <a:ext uri="{9D8B030D-6E8A-4147-A177-3AD203B41FA5}">
                      <a16:colId xmlns:a16="http://schemas.microsoft.com/office/drawing/2014/main" val="20001"/>
                    </a:ext>
                  </a:extLst>
                </a:gridCol>
                <a:gridCol w="2825115">
                  <a:extLst>
                    <a:ext uri="{9D8B030D-6E8A-4147-A177-3AD203B41FA5}">
                      <a16:colId xmlns:a16="http://schemas.microsoft.com/office/drawing/2014/main" val="20002"/>
                    </a:ext>
                  </a:extLst>
                </a:gridCol>
              </a:tblGrid>
              <a:tr h="351790">
                <a:tc>
                  <a:txBody>
                    <a:bodyPr/>
                    <a:lstStyle/>
                    <a:p>
                      <a:pPr marL="91440">
                        <a:lnSpc>
                          <a:spcPct val="100000"/>
                        </a:lnSpc>
                        <a:spcBef>
                          <a:spcPts val="315"/>
                        </a:spcBef>
                      </a:pPr>
                      <a:r>
                        <a:rPr sz="1400" b="1" spc="-5" dirty="0">
                          <a:solidFill>
                            <a:srgbClr val="FFFFFF"/>
                          </a:solidFill>
                          <a:latin typeface="Arial"/>
                          <a:cs typeface="Arial"/>
                        </a:rPr>
                        <a:t>Feature</a:t>
                      </a:r>
                      <a:endParaRPr sz="1400">
                        <a:latin typeface="Arial"/>
                        <a:cs typeface="Arial"/>
                      </a:endParaRPr>
                    </a:p>
                  </a:txBody>
                  <a:tcPr marL="0" marR="0" marT="40005" marB="0">
                    <a:solidFill>
                      <a:srgbClr val="00366B"/>
                    </a:solidFill>
                  </a:tcPr>
                </a:tc>
                <a:tc>
                  <a:txBody>
                    <a:bodyPr/>
                    <a:lstStyle/>
                    <a:p>
                      <a:pPr marL="196215">
                        <a:lnSpc>
                          <a:spcPct val="100000"/>
                        </a:lnSpc>
                        <a:spcBef>
                          <a:spcPts val="315"/>
                        </a:spcBef>
                      </a:pPr>
                      <a:r>
                        <a:rPr sz="1400" b="1" dirty="0">
                          <a:solidFill>
                            <a:srgbClr val="FFFFFF"/>
                          </a:solidFill>
                          <a:latin typeface="Arial"/>
                          <a:cs typeface="Arial"/>
                        </a:rPr>
                        <a:t>Interface</a:t>
                      </a:r>
                      <a:endParaRPr sz="1400">
                        <a:latin typeface="Arial"/>
                        <a:cs typeface="Arial"/>
                      </a:endParaRPr>
                    </a:p>
                  </a:txBody>
                  <a:tcPr marL="0" marR="0" marT="40005" marB="0">
                    <a:solidFill>
                      <a:srgbClr val="00366B"/>
                    </a:solidFill>
                  </a:tcPr>
                </a:tc>
                <a:tc>
                  <a:txBody>
                    <a:bodyPr/>
                    <a:lstStyle/>
                    <a:p>
                      <a:pPr marL="173990">
                        <a:lnSpc>
                          <a:spcPct val="100000"/>
                        </a:lnSpc>
                        <a:spcBef>
                          <a:spcPts val="315"/>
                        </a:spcBef>
                      </a:pPr>
                      <a:r>
                        <a:rPr sz="1400" b="1" spc="-5" dirty="0">
                          <a:solidFill>
                            <a:srgbClr val="FFFFFF"/>
                          </a:solidFill>
                          <a:latin typeface="Arial"/>
                          <a:cs typeface="Arial"/>
                        </a:rPr>
                        <a:t>Abstract</a:t>
                      </a:r>
                      <a:r>
                        <a:rPr sz="1400" b="1" spc="5" dirty="0">
                          <a:solidFill>
                            <a:srgbClr val="FFFFFF"/>
                          </a:solidFill>
                          <a:latin typeface="Arial"/>
                          <a:cs typeface="Arial"/>
                        </a:rPr>
                        <a:t> </a:t>
                      </a:r>
                      <a:r>
                        <a:rPr sz="1400" b="1" dirty="0">
                          <a:solidFill>
                            <a:srgbClr val="FFFFFF"/>
                          </a:solidFill>
                          <a:latin typeface="Arial"/>
                          <a:cs typeface="Arial"/>
                        </a:rPr>
                        <a:t>class</a:t>
                      </a:r>
                      <a:endParaRPr sz="1400">
                        <a:latin typeface="Arial"/>
                        <a:cs typeface="Arial"/>
                      </a:endParaRPr>
                    </a:p>
                  </a:txBody>
                  <a:tcPr marL="0" marR="0" marT="40005" marB="0">
                    <a:solidFill>
                      <a:srgbClr val="00366B"/>
                    </a:solidFill>
                  </a:tcPr>
                </a:tc>
                <a:extLst>
                  <a:ext uri="{0D108BD9-81ED-4DB2-BD59-A6C34878D82A}">
                    <a16:rowId xmlns:a16="http://schemas.microsoft.com/office/drawing/2014/main" val="10000"/>
                  </a:ext>
                </a:extLst>
              </a:tr>
              <a:tr h="518159">
                <a:tc>
                  <a:txBody>
                    <a:bodyPr/>
                    <a:lstStyle/>
                    <a:p>
                      <a:pPr marL="91440">
                        <a:lnSpc>
                          <a:spcPct val="100000"/>
                        </a:lnSpc>
                        <a:spcBef>
                          <a:spcPts val="320"/>
                        </a:spcBef>
                      </a:pPr>
                      <a:r>
                        <a:rPr sz="1400" dirty="0">
                          <a:latin typeface="Arial"/>
                          <a:cs typeface="Arial"/>
                        </a:rPr>
                        <a:t>Multiple</a:t>
                      </a:r>
                      <a:r>
                        <a:rPr sz="1400" spc="-40" dirty="0">
                          <a:latin typeface="Arial"/>
                          <a:cs typeface="Arial"/>
                        </a:rPr>
                        <a:t> </a:t>
                      </a:r>
                      <a:r>
                        <a:rPr sz="1400" dirty="0">
                          <a:latin typeface="Arial"/>
                          <a:cs typeface="Arial"/>
                        </a:rPr>
                        <a:t>Inheritance</a:t>
                      </a:r>
                      <a:endParaRPr sz="1400">
                        <a:latin typeface="Arial"/>
                        <a:cs typeface="Arial"/>
                      </a:endParaRPr>
                    </a:p>
                  </a:txBody>
                  <a:tcPr marL="0" marR="0" marT="40640" marB="0">
                    <a:solidFill>
                      <a:srgbClr val="EEF4D5"/>
                    </a:solidFill>
                  </a:tcPr>
                </a:tc>
                <a:tc>
                  <a:txBody>
                    <a:bodyPr/>
                    <a:lstStyle/>
                    <a:p>
                      <a:pPr marL="196215" marR="659130">
                        <a:lnSpc>
                          <a:spcPct val="100000"/>
                        </a:lnSpc>
                        <a:spcBef>
                          <a:spcPts val="320"/>
                        </a:spcBef>
                      </a:pPr>
                      <a:r>
                        <a:rPr sz="1400" dirty="0">
                          <a:latin typeface="Arial"/>
                          <a:cs typeface="Arial"/>
                        </a:rPr>
                        <a:t>A class </a:t>
                      </a:r>
                      <a:r>
                        <a:rPr sz="1400" spc="-5" dirty="0">
                          <a:latin typeface="Arial"/>
                          <a:cs typeface="Arial"/>
                        </a:rPr>
                        <a:t>may implement</a:t>
                      </a:r>
                      <a:r>
                        <a:rPr sz="1400" spc="-160" dirty="0">
                          <a:latin typeface="Arial"/>
                          <a:cs typeface="Arial"/>
                        </a:rPr>
                        <a:t> </a:t>
                      </a:r>
                      <a:r>
                        <a:rPr sz="1400" spc="-5" dirty="0">
                          <a:latin typeface="Arial"/>
                          <a:cs typeface="Arial"/>
                        </a:rPr>
                        <a:t>several  interfaces.</a:t>
                      </a:r>
                      <a:endParaRPr sz="1400" dirty="0">
                        <a:latin typeface="Arial"/>
                        <a:cs typeface="Arial"/>
                      </a:endParaRPr>
                    </a:p>
                  </a:txBody>
                  <a:tcPr marL="0" marR="0" marT="40640" marB="0">
                    <a:solidFill>
                      <a:srgbClr val="EEF4D5"/>
                    </a:solidFill>
                  </a:tcPr>
                </a:tc>
                <a:tc>
                  <a:txBody>
                    <a:bodyPr/>
                    <a:lstStyle/>
                    <a:p>
                      <a:pPr marL="173990" marR="438784">
                        <a:lnSpc>
                          <a:spcPct val="100000"/>
                        </a:lnSpc>
                        <a:spcBef>
                          <a:spcPts val="320"/>
                        </a:spcBef>
                      </a:pPr>
                      <a:r>
                        <a:rPr sz="1400" dirty="0">
                          <a:latin typeface="Arial"/>
                          <a:cs typeface="Arial"/>
                        </a:rPr>
                        <a:t>A class may inherit only</a:t>
                      </a:r>
                      <a:r>
                        <a:rPr sz="1400" spc="-200" dirty="0">
                          <a:latin typeface="Arial"/>
                          <a:cs typeface="Arial"/>
                        </a:rPr>
                        <a:t> </a:t>
                      </a:r>
                      <a:r>
                        <a:rPr sz="1400" dirty="0">
                          <a:latin typeface="Arial"/>
                          <a:cs typeface="Arial"/>
                        </a:rPr>
                        <a:t>one  abstract</a:t>
                      </a:r>
                      <a:r>
                        <a:rPr sz="1400" spc="-45" dirty="0">
                          <a:latin typeface="Arial"/>
                          <a:cs typeface="Arial"/>
                        </a:rPr>
                        <a:t> </a:t>
                      </a:r>
                      <a:r>
                        <a:rPr sz="1400" dirty="0">
                          <a:latin typeface="Arial"/>
                          <a:cs typeface="Arial"/>
                        </a:rPr>
                        <a:t>class.</a:t>
                      </a:r>
                      <a:endParaRPr sz="1400">
                        <a:latin typeface="Arial"/>
                        <a:cs typeface="Arial"/>
                      </a:endParaRPr>
                    </a:p>
                  </a:txBody>
                  <a:tcPr marL="0" marR="0" marT="40640" marB="0">
                    <a:solidFill>
                      <a:srgbClr val="EEF4D5"/>
                    </a:solidFill>
                  </a:tcPr>
                </a:tc>
                <a:extLst>
                  <a:ext uri="{0D108BD9-81ED-4DB2-BD59-A6C34878D82A}">
                    <a16:rowId xmlns:a16="http://schemas.microsoft.com/office/drawing/2014/main" val="10001"/>
                  </a:ext>
                </a:extLst>
              </a:tr>
              <a:tr h="944879">
                <a:tc>
                  <a:txBody>
                    <a:bodyPr/>
                    <a:lstStyle/>
                    <a:p>
                      <a:pPr marL="91440">
                        <a:lnSpc>
                          <a:spcPct val="100000"/>
                        </a:lnSpc>
                        <a:spcBef>
                          <a:spcPts val="320"/>
                        </a:spcBef>
                      </a:pPr>
                      <a:r>
                        <a:rPr sz="1400" dirty="0">
                          <a:latin typeface="Arial"/>
                          <a:cs typeface="Arial"/>
                        </a:rPr>
                        <a:t>Default</a:t>
                      </a:r>
                      <a:r>
                        <a:rPr sz="1400" spc="-40" dirty="0">
                          <a:latin typeface="Arial"/>
                          <a:cs typeface="Arial"/>
                        </a:rPr>
                        <a:t> </a:t>
                      </a:r>
                      <a:r>
                        <a:rPr sz="1400" spc="-5" dirty="0">
                          <a:latin typeface="Arial"/>
                          <a:cs typeface="Arial"/>
                        </a:rPr>
                        <a:t>implementation</a:t>
                      </a:r>
                      <a:endParaRPr sz="1400">
                        <a:latin typeface="Arial"/>
                        <a:cs typeface="Arial"/>
                      </a:endParaRPr>
                    </a:p>
                  </a:txBody>
                  <a:tcPr marL="0" marR="0" marT="40640" marB="0">
                    <a:solidFill>
                      <a:srgbClr val="F7F8EB"/>
                    </a:solidFill>
                  </a:tcPr>
                </a:tc>
                <a:tc>
                  <a:txBody>
                    <a:bodyPr/>
                    <a:lstStyle/>
                    <a:p>
                      <a:pPr marL="196215" marR="492125">
                        <a:lnSpc>
                          <a:spcPct val="100000"/>
                        </a:lnSpc>
                        <a:spcBef>
                          <a:spcPts val="320"/>
                        </a:spcBef>
                      </a:pPr>
                      <a:r>
                        <a:rPr sz="1400" dirty="0">
                          <a:latin typeface="Arial"/>
                          <a:cs typeface="Arial"/>
                        </a:rPr>
                        <a:t>An interface is purely </a:t>
                      </a:r>
                      <a:r>
                        <a:rPr sz="1400" spc="-5" dirty="0">
                          <a:latin typeface="Arial"/>
                          <a:cs typeface="Arial"/>
                        </a:rPr>
                        <a:t>abstract, </a:t>
                      </a:r>
                      <a:r>
                        <a:rPr sz="1400" dirty="0">
                          <a:latin typeface="Arial"/>
                          <a:cs typeface="Arial"/>
                        </a:rPr>
                        <a:t>it  cannot </a:t>
                      </a:r>
                      <a:r>
                        <a:rPr sz="1400" spc="-5" dirty="0">
                          <a:latin typeface="Arial"/>
                          <a:cs typeface="Arial"/>
                        </a:rPr>
                        <a:t>provide </a:t>
                      </a:r>
                      <a:r>
                        <a:rPr sz="1400" dirty="0">
                          <a:latin typeface="Arial"/>
                          <a:cs typeface="Arial"/>
                        </a:rPr>
                        <a:t>any code, just</a:t>
                      </a:r>
                      <a:r>
                        <a:rPr sz="1400" spc="-150" dirty="0">
                          <a:latin typeface="Arial"/>
                          <a:cs typeface="Arial"/>
                        </a:rPr>
                        <a:t> </a:t>
                      </a:r>
                      <a:r>
                        <a:rPr sz="1400" dirty="0">
                          <a:latin typeface="Arial"/>
                          <a:cs typeface="Arial"/>
                        </a:rPr>
                        <a:t>the  signature.</a:t>
                      </a:r>
                    </a:p>
                  </a:txBody>
                  <a:tcPr marL="0" marR="0" marT="40640" marB="0">
                    <a:solidFill>
                      <a:srgbClr val="F7F8EB"/>
                    </a:solidFill>
                  </a:tcPr>
                </a:tc>
                <a:tc>
                  <a:txBody>
                    <a:bodyPr/>
                    <a:lstStyle/>
                    <a:p>
                      <a:pPr marL="173990" marR="283845" algn="just">
                        <a:lnSpc>
                          <a:spcPct val="100000"/>
                        </a:lnSpc>
                        <a:spcBef>
                          <a:spcPts val="320"/>
                        </a:spcBef>
                      </a:pPr>
                      <a:r>
                        <a:rPr sz="1400" dirty="0">
                          <a:latin typeface="Arial"/>
                          <a:cs typeface="Arial"/>
                        </a:rPr>
                        <a:t>An abstract class can </a:t>
                      </a:r>
                      <a:r>
                        <a:rPr sz="1400" spc="-5" dirty="0">
                          <a:latin typeface="Arial"/>
                          <a:cs typeface="Arial"/>
                        </a:rPr>
                        <a:t>provide  </a:t>
                      </a:r>
                      <a:r>
                        <a:rPr sz="1400" dirty="0">
                          <a:latin typeface="Arial"/>
                          <a:cs typeface="Arial"/>
                        </a:rPr>
                        <a:t>complete, default code and/or  just the details that </a:t>
                      </a:r>
                      <a:r>
                        <a:rPr sz="1400" spc="-5" dirty="0">
                          <a:latin typeface="Arial"/>
                          <a:cs typeface="Arial"/>
                        </a:rPr>
                        <a:t>have </a:t>
                      </a:r>
                      <a:r>
                        <a:rPr sz="1400" dirty="0">
                          <a:latin typeface="Arial"/>
                          <a:cs typeface="Arial"/>
                        </a:rPr>
                        <a:t>to</a:t>
                      </a:r>
                      <a:r>
                        <a:rPr sz="1400" spc="-135" dirty="0">
                          <a:latin typeface="Arial"/>
                          <a:cs typeface="Arial"/>
                        </a:rPr>
                        <a:t> </a:t>
                      </a:r>
                      <a:r>
                        <a:rPr sz="1400" dirty="0">
                          <a:latin typeface="Arial"/>
                          <a:cs typeface="Arial"/>
                        </a:rPr>
                        <a:t>be  overridden.</a:t>
                      </a:r>
                      <a:endParaRPr sz="1400">
                        <a:latin typeface="Arial"/>
                        <a:cs typeface="Arial"/>
                      </a:endParaRPr>
                    </a:p>
                  </a:txBody>
                  <a:tcPr marL="0" marR="0" marT="40640" marB="0">
                    <a:solidFill>
                      <a:srgbClr val="F7F8EB"/>
                    </a:solidFill>
                  </a:tcPr>
                </a:tc>
                <a:extLst>
                  <a:ext uri="{0D108BD9-81ED-4DB2-BD59-A6C34878D82A}">
                    <a16:rowId xmlns:a16="http://schemas.microsoft.com/office/drawing/2014/main" val="10002"/>
                  </a:ext>
                </a:extLst>
              </a:tr>
              <a:tr h="731520">
                <a:tc>
                  <a:txBody>
                    <a:bodyPr/>
                    <a:lstStyle/>
                    <a:p>
                      <a:pPr marL="91440">
                        <a:lnSpc>
                          <a:spcPct val="100000"/>
                        </a:lnSpc>
                        <a:spcBef>
                          <a:spcPts val="320"/>
                        </a:spcBef>
                      </a:pPr>
                      <a:r>
                        <a:rPr sz="1400" dirty="0">
                          <a:latin typeface="Arial"/>
                          <a:cs typeface="Arial"/>
                        </a:rPr>
                        <a:t>Access</a:t>
                      </a:r>
                      <a:r>
                        <a:rPr sz="1400" spc="-50" dirty="0">
                          <a:latin typeface="Arial"/>
                          <a:cs typeface="Arial"/>
                        </a:rPr>
                        <a:t> </a:t>
                      </a:r>
                      <a:r>
                        <a:rPr sz="1400" dirty="0">
                          <a:latin typeface="Arial"/>
                          <a:cs typeface="Arial"/>
                        </a:rPr>
                        <a:t>modifiers</a:t>
                      </a:r>
                      <a:endParaRPr sz="1400">
                        <a:latin typeface="Arial"/>
                        <a:cs typeface="Arial"/>
                      </a:endParaRPr>
                    </a:p>
                  </a:txBody>
                  <a:tcPr marL="0" marR="0" marT="40640" marB="0">
                    <a:solidFill>
                      <a:srgbClr val="EEF4D5"/>
                    </a:solidFill>
                  </a:tcPr>
                </a:tc>
                <a:tc>
                  <a:txBody>
                    <a:bodyPr/>
                    <a:lstStyle/>
                    <a:p>
                      <a:pPr marL="196215" marR="175260">
                        <a:lnSpc>
                          <a:spcPct val="100000"/>
                        </a:lnSpc>
                        <a:spcBef>
                          <a:spcPts val="320"/>
                        </a:spcBef>
                      </a:pPr>
                      <a:r>
                        <a:rPr sz="1400" dirty="0">
                          <a:latin typeface="Arial"/>
                          <a:cs typeface="Arial"/>
                        </a:rPr>
                        <a:t>An interface cannot </a:t>
                      </a:r>
                      <a:r>
                        <a:rPr sz="1400" spc="-5" dirty="0">
                          <a:latin typeface="Arial"/>
                          <a:cs typeface="Arial"/>
                        </a:rPr>
                        <a:t>have </a:t>
                      </a:r>
                      <a:r>
                        <a:rPr sz="1400" dirty="0">
                          <a:latin typeface="Arial"/>
                          <a:cs typeface="Arial"/>
                        </a:rPr>
                        <a:t>access  modifiers for the method, properties  etc. </a:t>
                      </a:r>
                      <a:r>
                        <a:rPr sz="1400" spc="-5" dirty="0">
                          <a:latin typeface="Arial"/>
                          <a:cs typeface="Arial"/>
                        </a:rPr>
                        <a:t>Everything </a:t>
                      </a:r>
                      <a:r>
                        <a:rPr sz="1400" dirty="0">
                          <a:latin typeface="Arial"/>
                          <a:cs typeface="Arial"/>
                        </a:rPr>
                        <a:t>is assumed as</a:t>
                      </a:r>
                      <a:r>
                        <a:rPr sz="1400" spc="-145" dirty="0">
                          <a:latin typeface="Arial"/>
                          <a:cs typeface="Arial"/>
                        </a:rPr>
                        <a:t> </a:t>
                      </a:r>
                      <a:r>
                        <a:rPr sz="1400" dirty="0">
                          <a:latin typeface="Arial"/>
                          <a:cs typeface="Arial"/>
                        </a:rPr>
                        <a:t>public.</a:t>
                      </a:r>
                      <a:endParaRPr sz="1400">
                        <a:latin typeface="Arial"/>
                        <a:cs typeface="Arial"/>
                      </a:endParaRPr>
                    </a:p>
                  </a:txBody>
                  <a:tcPr marL="0" marR="0" marT="40640" marB="0">
                    <a:solidFill>
                      <a:srgbClr val="EEF4D5"/>
                    </a:solidFill>
                  </a:tcPr>
                </a:tc>
                <a:tc>
                  <a:txBody>
                    <a:bodyPr/>
                    <a:lstStyle/>
                    <a:p>
                      <a:pPr marL="173990" marR="327025">
                        <a:lnSpc>
                          <a:spcPct val="100000"/>
                        </a:lnSpc>
                        <a:spcBef>
                          <a:spcPts val="320"/>
                        </a:spcBef>
                      </a:pPr>
                      <a:r>
                        <a:rPr sz="1400" dirty="0">
                          <a:latin typeface="Arial"/>
                          <a:cs typeface="Arial"/>
                        </a:rPr>
                        <a:t>An abstract class can</a:t>
                      </a:r>
                      <a:r>
                        <a:rPr sz="1400" spc="-105" dirty="0">
                          <a:latin typeface="Arial"/>
                          <a:cs typeface="Arial"/>
                        </a:rPr>
                        <a:t> </a:t>
                      </a:r>
                      <a:r>
                        <a:rPr sz="1400" dirty="0">
                          <a:latin typeface="Arial"/>
                          <a:cs typeface="Arial"/>
                        </a:rPr>
                        <a:t>contain  access modifiers for the  methods, properties</a:t>
                      </a:r>
                      <a:r>
                        <a:rPr sz="1400" spc="-105" dirty="0">
                          <a:latin typeface="Arial"/>
                          <a:cs typeface="Arial"/>
                        </a:rPr>
                        <a:t> </a:t>
                      </a:r>
                      <a:r>
                        <a:rPr sz="1400" dirty="0">
                          <a:latin typeface="Arial"/>
                          <a:cs typeface="Arial"/>
                        </a:rPr>
                        <a:t>etc.</a:t>
                      </a:r>
                      <a:endParaRPr sz="1400">
                        <a:latin typeface="Arial"/>
                        <a:cs typeface="Arial"/>
                      </a:endParaRPr>
                    </a:p>
                  </a:txBody>
                  <a:tcPr marL="0" marR="0" marT="40640" marB="0">
                    <a:solidFill>
                      <a:srgbClr val="EEF4D5"/>
                    </a:solidFill>
                  </a:tcPr>
                </a:tc>
                <a:extLst>
                  <a:ext uri="{0D108BD9-81ED-4DB2-BD59-A6C34878D82A}">
                    <a16:rowId xmlns:a16="http://schemas.microsoft.com/office/drawing/2014/main" val="10003"/>
                  </a:ext>
                </a:extLst>
              </a:tr>
              <a:tr h="944879">
                <a:tc>
                  <a:txBody>
                    <a:bodyPr/>
                    <a:lstStyle/>
                    <a:p>
                      <a:pPr marL="91440">
                        <a:lnSpc>
                          <a:spcPct val="100000"/>
                        </a:lnSpc>
                        <a:spcBef>
                          <a:spcPts val="325"/>
                        </a:spcBef>
                      </a:pPr>
                      <a:r>
                        <a:rPr sz="1400" dirty="0">
                          <a:latin typeface="Arial"/>
                          <a:cs typeface="Arial"/>
                        </a:rPr>
                        <a:t>Homogeneity</a:t>
                      </a:r>
                    </a:p>
                  </a:txBody>
                  <a:tcPr marL="0" marR="0" marT="41275" marB="0">
                    <a:solidFill>
                      <a:srgbClr val="F7F8EB"/>
                    </a:solidFill>
                  </a:tcPr>
                </a:tc>
                <a:tc>
                  <a:txBody>
                    <a:bodyPr/>
                    <a:lstStyle/>
                    <a:p>
                      <a:pPr marL="196215" marR="166370">
                        <a:lnSpc>
                          <a:spcPct val="100000"/>
                        </a:lnSpc>
                        <a:spcBef>
                          <a:spcPts val="325"/>
                        </a:spcBef>
                      </a:pPr>
                      <a:r>
                        <a:rPr sz="1400" dirty="0">
                          <a:latin typeface="Arial"/>
                          <a:cs typeface="Arial"/>
                        </a:rPr>
                        <a:t>If </a:t>
                      </a:r>
                      <a:r>
                        <a:rPr sz="1400" spc="-5" dirty="0">
                          <a:latin typeface="Arial"/>
                          <a:cs typeface="Arial"/>
                        </a:rPr>
                        <a:t>various implementations </a:t>
                      </a:r>
                      <a:r>
                        <a:rPr sz="1400" dirty="0">
                          <a:latin typeface="Arial"/>
                          <a:cs typeface="Arial"/>
                        </a:rPr>
                        <a:t>only</a:t>
                      </a:r>
                      <a:r>
                        <a:rPr sz="1400" spc="-75" dirty="0">
                          <a:latin typeface="Arial"/>
                          <a:cs typeface="Arial"/>
                        </a:rPr>
                        <a:t> </a:t>
                      </a:r>
                      <a:r>
                        <a:rPr sz="1400" dirty="0">
                          <a:latin typeface="Arial"/>
                          <a:cs typeface="Arial"/>
                        </a:rPr>
                        <a:t>share  method signatures then it is better to  use</a:t>
                      </a:r>
                      <a:r>
                        <a:rPr sz="1400" spc="-25" dirty="0">
                          <a:latin typeface="Arial"/>
                          <a:cs typeface="Arial"/>
                        </a:rPr>
                        <a:t> </a:t>
                      </a:r>
                      <a:r>
                        <a:rPr sz="1400" spc="-5" dirty="0">
                          <a:latin typeface="Arial"/>
                          <a:cs typeface="Arial"/>
                        </a:rPr>
                        <a:t>Interfaces.</a:t>
                      </a:r>
                      <a:endParaRPr sz="1400">
                        <a:latin typeface="Arial"/>
                        <a:cs typeface="Arial"/>
                      </a:endParaRPr>
                    </a:p>
                  </a:txBody>
                  <a:tcPr marL="0" marR="0" marT="41275" marB="0">
                    <a:solidFill>
                      <a:srgbClr val="F7F8EB"/>
                    </a:solidFill>
                  </a:tcPr>
                </a:tc>
                <a:tc>
                  <a:txBody>
                    <a:bodyPr/>
                    <a:lstStyle/>
                    <a:p>
                      <a:pPr marL="173990" marR="105410">
                        <a:lnSpc>
                          <a:spcPct val="100000"/>
                        </a:lnSpc>
                        <a:spcBef>
                          <a:spcPts val="325"/>
                        </a:spcBef>
                      </a:pPr>
                      <a:r>
                        <a:rPr sz="1400" dirty="0">
                          <a:latin typeface="Arial"/>
                          <a:cs typeface="Arial"/>
                        </a:rPr>
                        <a:t>If </a:t>
                      </a:r>
                      <a:r>
                        <a:rPr sz="1400" spc="-5" dirty="0">
                          <a:latin typeface="Arial"/>
                          <a:cs typeface="Arial"/>
                        </a:rPr>
                        <a:t>various </a:t>
                      </a:r>
                      <a:r>
                        <a:rPr sz="1400" dirty="0">
                          <a:latin typeface="Arial"/>
                          <a:cs typeface="Arial"/>
                        </a:rPr>
                        <a:t>implementations are  of the same kind and use  common </a:t>
                      </a:r>
                      <a:r>
                        <a:rPr sz="1400" spc="-5" dirty="0">
                          <a:latin typeface="Arial"/>
                          <a:cs typeface="Arial"/>
                        </a:rPr>
                        <a:t>behavior </a:t>
                      </a:r>
                      <a:r>
                        <a:rPr sz="1400" dirty="0">
                          <a:latin typeface="Arial"/>
                          <a:cs typeface="Arial"/>
                        </a:rPr>
                        <a:t>or status</a:t>
                      </a:r>
                      <a:r>
                        <a:rPr sz="1400" spc="-105" dirty="0">
                          <a:latin typeface="Arial"/>
                          <a:cs typeface="Arial"/>
                        </a:rPr>
                        <a:t> </a:t>
                      </a:r>
                      <a:r>
                        <a:rPr sz="1400" dirty="0">
                          <a:latin typeface="Arial"/>
                          <a:cs typeface="Arial"/>
                        </a:rPr>
                        <a:t>then  abstract class is better to</a:t>
                      </a:r>
                      <a:r>
                        <a:rPr sz="1400" spc="-140" dirty="0">
                          <a:latin typeface="Arial"/>
                          <a:cs typeface="Arial"/>
                        </a:rPr>
                        <a:t> </a:t>
                      </a:r>
                      <a:r>
                        <a:rPr sz="1400" dirty="0">
                          <a:latin typeface="Arial"/>
                          <a:cs typeface="Arial"/>
                        </a:rPr>
                        <a:t>use.</a:t>
                      </a:r>
                    </a:p>
                  </a:txBody>
                  <a:tcPr marL="0" marR="0" marT="41275" marB="0">
                    <a:solidFill>
                      <a:srgbClr val="F7F8EB"/>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2" y="261950"/>
            <a:ext cx="5296535" cy="910590"/>
          </a:xfrm>
          <a:prstGeom prst="rect">
            <a:avLst/>
          </a:prstGeom>
        </p:spPr>
        <p:txBody>
          <a:bodyPr vert="horz" wrap="square" lIns="0" tIns="13335" rIns="0" bIns="0" rtlCol="0" anchor="b">
            <a:spAutoFit/>
          </a:bodyPr>
          <a:lstStyle/>
          <a:p>
            <a:pPr marL="12700" marR="5080">
              <a:lnSpc>
                <a:spcPct val="100000"/>
              </a:lnSpc>
              <a:spcBef>
                <a:spcPts val="105"/>
              </a:spcBef>
            </a:pPr>
            <a:r>
              <a:rPr sz="2900" spc="-5" dirty="0"/>
              <a:t>Difference </a:t>
            </a:r>
            <a:r>
              <a:rPr sz="2900" dirty="0"/>
              <a:t>between abstract  </a:t>
            </a:r>
            <a:r>
              <a:rPr sz="2900" spc="-5" dirty="0"/>
              <a:t>class </a:t>
            </a:r>
            <a:r>
              <a:rPr sz="2900" dirty="0"/>
              <a:t>and</a:t>
            </a:r>
            <a:r>
              <a:rPr sz="2900" spc="-35" dirty="0"/>
              <a:t> </a:t>
            </a:r>
            <a:r>
              <a:rPr sz="2900" dirty="0"/>
              <a:t>interface</a:t>
            </a:r>
            <a:endParaRPr sz="2900"/>
          </a:p>
        </p:txBody>
      </p:sp>
      <p:graphicFrame>
        <p:nvGraphicFramePr>
          <p:cNvPr id="3" name="object 3"/>
          <p:cNvGraphicFramePr>
            <a:graphicFrameLocks noGrp="1"/>
          </p:cNvGraphicFramePr>
          <p:nvPr>
            <p:extLst>
              <p:ext uri="{D42A27DB-BD31-4B8C-83A1-F6EECF244321}">
                <p14:modId xmlns:p14="http://schemas.microsoft.com/office/powerpoint/2010/main" val="3356401864"/>
              </p:ext>
            </p:extLst>
          </p:nvPr>
        </p:nvGraphicFramePr>
        <p:xfrm>
          <a:off x="1825101" y="1659384"/>
          <a:ext cx="8228964" cy="2241548"/>
        </p:xfrm>
        <a:graphic>
          <a:graphicData uri="http://schemas.openxmlformats.org/drawingml/2006/table">
            <a:tbl>
              <a:tblPr firstRow="1" bandRow="1">
                <a:tableStyleId>{2D5ABB26-0587-4C30-8999-92F81FD0307C}</a:tableStyleId>
              </a:tblPr>
              <a:tblGrid>
                <a:gridCol w="2031364">
                  <a:extLst>
                    <a:ext uri="{9D8B030D-6E8A-4147-A177-3AD203B41FA5}">
                      <a16:colId xmlns:a16="http://schemas.microsoft.com/office/drawing/2014/main" val="20000"/>
                    </a:ext>
                  </a:extLst>
                </a:gridCol>
                <a:gridCol w="3442335">
                  <a:extLst>
                    <a:ext uri="{9D8B030D-6E8A-4147-A177-3AD203B41FA5}">
                      <a16:colId xmlns:a16="http://schemas.microsoft.com/office/drawing/2014/main" val="20001"/>
                    </a:ext>
                  </a:extLst>
                </a:gridCol>
                <a:gridCol w="2755265">
                  <a:extLst>
                    <a:ext uri="{9D8B030D-6E8A-4147-A177-3AD203B41FA5}">
                      <a16:colId xmlns:a16="http://schemas.microsoft.com/office/drawing/2014/main" val="20002"/>
                    </a:ext>
                  </a:extLst>
                </a:gridCol>
              </a:tblGrid>
              <a:tr h="351789">
                <a:tc>
                  <a:txBody>
                    <a:bodyPr/>
                    <a:lstStyle/>
                    <a:p>
                      <a:pPr marL="91440">
                        <a:lnSpc>
                          <a:spcPct val="100000"/>
                        </a:lnSpc>
                        <a:spcBef>
                          <a:spcPts val="315"/>
                        </a:spcBef>
                      </a:pPr>
                      <a:r>
                        <a:rPr sz="1400" b="1" spc="-5" dirty="0">
                          <a:solidFill>
                            <a:srgbClr val="FFFFFF"/>
                          </a:solidFill>
                          <a:latin typeface="Arial"/>
                          <a:cs typeface="Arial"/>
                        </a:rPr>
                        <a:t>Feature</a:t>
                      </a:r>
                      <a:endParaRPr sz="1400">
                        <a:latin typeface="Arial"/>
                        <a:cs typeface="Arial"/>
                      </a:endParaRPr>
                    </a:p>
                  </a:txBody>
                  <a:tcPr marL="0" marR="0" marT="40005" marB="0">
                    <a:solidFill>
                      <a:srgbClr val="00366B"/>
                    </a:solidFill>
                  </a:tcPr>
                </a:tc>
                <a:tc>
                  <a:txBody>
                    <a:bodyPr/>
                    <a:lstStyle/>
                    <a:p>
                      <a:pPr marL="269875">
                        <a:lnSpc>
                          <a:spcPct val="100000"/>
                        </a:lnSpc>
                        <a:spcBef>
                          <a:spcPts val="315"/>
                        </a:spcBef>
                      </a:pPr>
                      <a:r>
                        <a:rPr sz="1400" b="1" dirty="0">
                          <a:solidFill>
                            <a:srgbClr val="FFFFFF"/>
                          </a:solidFill>
                          <a:latin typeface="Arial"/>
                          <a:cs typeface="Arial"/>
                        </a:rPr>
                        <a:t>Interface</a:t>
                      </a:r>
                      <a:endParaRPr sz="1400">
                        <a:latin typeface="Arial"/>
                        <a:cs typeface="Arial"/>
                      </a:endParaRPr>
                    </a:p>
                  </a:txBody>
                  <a:tcPr marL="0" marR="0" marT="40005" marB="0">
                    <a:solidFill>
                      <a:srgbClr val="00366B"/>
                    </a:solidFill>
                  </a:tcPr>
                </a:tc>
                <a:tc>
                  <a:txBody>
                    <a:bodyPr/>
                    <a:lstStyle/>
                    <a:p>
                      <a:pPr marL="104139">
                        <a:lnSpc>
                          <a:spcPct val="100000"/>
                        </a:lnSpc>
                        <a:spcBef>
                          <a:spcPts val="315"/>
                        </a:spcBef>
                      </a:pPr>
                      <a:r>
                        <a:rPr sz="1400" b="1" spc="-5" dirty="0">
                          <a:solidFill>
                            <a:srgbClr val="FFFFFF"/>
                          </a:solidFill>
                          <a:latin typeface="Arial"/>
                          <a:cs typeface="Arial"/>
                        </a:rPr>
                        <a:t>Abstract</a:t>
                      </a:r>
                      <a:r>
                        <a:rPr sz="1400" b="1" spc="5" dirty="0">
                          <a:solidFill>
                            <a:srgbClr val="FFFFFF"/>
                          </a:solidFill>
                          <a:latin typeface="Arial"/>
                          <a:cs typeface="Arial"/>
                        </a:rPr>
                        <a:t> </a:t>
                      </a:r>
                      <a:r>
                        <a:rPr sz="1400" b="1" dirty="0">
                          <a:solidFill>
                            <a:srgbClr val="FFFFFF"/>
                          </a:solidFill>
                          <a:latin typeface="Arial"/>
                          <a:cs typeface="Arial"/>
                        </a:rPr>
                        <a:t>class</a:t>
                      </a:r>
                      <a:endParaRPr sz="1400">
                        <a:latin typeface="Arial"/>
                        <a:cs typeface="Arial"/>
                      </a:endParaRPr>
                    </a:p>
                  </a:txBody>
                  <a:tcPr marL="0" marR="0" marT="40005" marB="0">
                    <a:solidFill>
                      <a:srgbClr val="00366B"/>
                    </a:solidFill>
                  </a:tcPr>
                </a:tc>
                <a:extLst>
                  <a:ext uri="{0D108BD9-81ED-4DB2-BD59-A6C34878D82A}">
                    <a16:rowId xmlns:a16="http://schemas.microsoft.com/office/drawing/2014/main" val="10000"/>
                  </a:ext>
                </a:extLst>
              </a:tr>
              <a:tr h="1371600">
                <a:tc>
                  <a:txBody>
                    <a:bodyPr/>
                    <a:lstStyle/>
                    <a:p>
                      <a:pPr marL="91440">
                        <a:lnSpc>
                          <a:spcPct val="100000"/>
                        </a:lnSpc>
                        <a:spcBef>
                          <a:spcPts val="315"/>
                        </a:spcBef>
                      </a:pPr>
                      <a:r>
                        <a:rPr sz="1400" dirty="0">
                          <a:latin typeface="Arial"/>
                          <a:cs typeface="Arial"/>
                        </a:rPr>
                        <a:t>Adding</a:t>
                      </a:r>
                      <a:r>
                        <a:rPr sz="1400" spc="-35" dirty="0">
                          <a:latin typeface="Arial"/>
                          <a:cs typeface="Arial"/>
                        </a:rPr>
                        <a:t> </a:t>
                      </a:r>
                      <a:r>
                        <a:rPr sz="1400" dirty="0">
                          <a:latin typeface="Arial"/>
                          <a:cs typeface="Arial"/>
                        </a:rPr>
                        <a:t>functionality</a:t>
                      </a:r>
                      <a:endParaRPr sz="1400">
                        <a:latin typeface="Arial"/>
                        <a:cs typeface="Arial"/>
                      </a:endParaRPr>
                    </a:p>
                    <a:p>
                      <a:pPr marL="91440">
                        <a:lnSpc>
                          <a:spcPct val="100000"/>
                        </a:lnSpc>
                        <a:spcBef>
                          <a:spcPts val="5"/>
                        </a:spcBef>
                      </a:pPr>
                      <a:r>
                        <a:rPr sz="1400" spc="-10" dirty="0">
                          <a:latin typeface="Arial"/>
                          <a:cs typeface="Arial"/>
                        </a:rPr>
                        <a:t>(Versioning)</a:t>
                      </a:r>
                      <a:endParaRPr sz="1400">
                        <a:latin typeface="Arial"/>
                        <a:cs typeface="Arial"/>
                      </a:endParaRPr>
                    </a:p>
                  </a:txBody>
                  <a:tcPr marL="0" marR="0" marT="40005" marB="0">
                    <a:solidFill>
                      <a:srgbClr val="EEF4D5"/>
                    </a:solidFill>
                  </a:tcPr>
                </a:tc>
                <a:tc>
                  <a:txBody>
                    <a:bodyPr/>
                    <a:lstStyle/>
                    <a:p>
                      <a:pPr marL="269875" marR="96520">
                        <a:lnSpc>
                          <a:spcPct val="100000"/>
                        </a:lnSpc>
                        <a:spcBef>
                          <a:spcPts val="315"/>
                        </a:spcBef>
                      </a:pPr>
                      <a:r>
                        <a:rPr sz="1400" dirty="0">
                          <a:latin typeface="Arial"/>
                          <a:cs typeface="Arial"/>
                        </a:rPr>
                        <a:t>If </a:t>
                      </a:r>
                      <a:r>
                        <a:rPr sz="1400" spc="-10" dirty="0">
                          <a:latin typeface="Arial"/>
                          <a:cs typeface="Arial"/>
                        </a:rPr>
                        <a:t>we </a:t>
                      </a:r>
                      <a:r>
                        <a:rPr sz="1400" dirty="0">
                          <a:latin typeface="Arial"/>
                          <a:cs typeface="Arial"/>
                        </a:rPr>
                        <a:t>add a new method to an</a:t>
                      </a:r>
                      <a:r>
                        <a:rPr sz="1400" spc="-170" dirty="0">
                          <a:latin typeface="Arial"/>
                          <a:cs typeface="Arial"/>
                        </a:rPr>
                        <a:t> </a:t>
                      </a:r>
                      <a:r>
                        <a:rPr sz="1400" dirty="0">
                          <a:latin typeface="Arial"/>
                          <a:cs typeface="Arial"/>
                        </a:rPr>
                        <a:t>Interface  then </a:t>
                      </a:r>
                      <a:r>
                        <a:rPr sz="1400" spc="-10" dirty="0">
                          <a:latin typeface="Arial"/>
                          <a:cs typeface="Arial"/>
                        </a:rPr>
                        <a:t>we </a:t>
                      </a:r>
                      <a:r>
                        <a:rPr sz="1400" spc="-5" dirty="0">
                          <a:latin typeface="Arial"/>
                          <a:cs typeface="Arial"/>
                        </a:rPr>
                        <a:t>have </a:t>
                      </a:r>
                      <a:r>
                        <a:rPr sz="1400" dirty="0">
                          <a:latin typeface="Arial"/>
                          <a:cs typeface="Arial"/>
                        </a:rPr>
                        <a:t>to track </a:t>
                      </a:r>
                      <a:r>
                        <a:rPr sz="1400" spc="-5" dirty="0">
                          <a:latin typeface="Arial"/>
                          <a:cs typeface="Arial"/>
                        </a:rPr>
                        <a:t>down </a:t>
                      </a:r>
                      <a:r>
                        <a:rPr sz="1400" dirty="0">
                          <a:latin typeface="Arial"/>
                          <a:cs typeface="Arial"/>
                        </a:rPr>
                        <a:t>all the  </a:t>
                      </a:r>
                      <a:r>
                        <a:rPr sz="1400" spc="-5" dirty="0">
                          <a:latin typeface="Arial"/>
                          <a:cs typeface="Arial"/>
                        </a:rPr>
                        <a:t>implementations </a:t>
                      </a:r>
                      <a:r>
                        <a:rPr sz="1400" dirty="0">
                          <a:latin typeface="Arial"/>
                          <a:cs typeface="Arial"/>
                        </a:rPr>
                        <a:t>of the interface and  define </a:t>
                      </a:r>
                      <a:r>
                        <a:rPr sz="1400" spc="-5" dirty="0">
                          <a:latin typeface="Arial"/>
                          <a:cs typeface="Arial"/>
                        </a:rPr>
                        <a:t>implementation </a:t>
                      </a:r>
                      <a:r>
                        <a:rPr sz="1400" dirty="0">
                          <a:latin typeface="Arial"/>
                          <a:cs typeface="Arial"/>
                        </a:rPr>
                        <a:t>for the new  method.</a:t>
                      </a:r>
                    </a:p>
                  </a:txBody>
                  <a:tcPr marL="0" marR="0" marT="40005" marB="0">
                    <a:solidFill>
                      <a:srgbClr val="EEF4D5"/>
                    </a:solidFill>
                  </a:tcPr>
                </a:tc>
                <a:tc>
                  <a:txBody>
                    <a:bodyPr/>
                    <a:lstStyle/>
                    <a:p>
                      <a:pPr marL="104139" marR="106680">
                        <a:lnSpc>
                          <a:spcPct val="100000"/>
                        </a:lnSpc>
                        <a:spcBef>
                          <a:spcPts val="315"/>
                        </a:spcBef>
                      </a:pPr>
                      <a:r>
                        <a:rPr sz="1400" dirty="0">
                          <a:latin typeface="Arial"/>
                          <a:cs typeface="Arial"/>
                        </a:rPr>
                        <a:t>If </a:t>
                      </a:r>
                      <a:r>
                        <a:rPr sz="1400" spc="-10" dirty="0">
                          <a:latin typeface="Arial"/>
                          <a:cs typeface="Arial"/>
                        </a:rPr>
                        <a:t>we </a:t>
                      </a:r>
                      <a:r>
                        <a:rPr sz="1400" dirty="0">
                          <a:latin typeface="Arial"/>
                          <a:cs typeface="Arial"/>
                        </a:rPr>
                        <a:t>add a new method to an  abstract class then </a:t>
                      </a:r>
                      <a:r>
                        <a:rPr sz="1400" spc="-10" dirty="0">
                          <a:latin typeface="Arial"/>
                          <a:cs typeface="Arial"/>
                        </a:rPr>
                        <a:t>we </a:t>
                      </a:r>
                      <a:r>
                        <a:rPr sz="1400" spc="-5" dirty="0">
                          <a:latin typeface="Arial"/>
                          <a:cs typeface="Arial"/>
                        </a:rPr>
                        <a:t>have </a:t>
                      </a:r>
                      <a:r>
                        <a:rPr sz="1400" dirty="0">
                          <a:latin typeface="Arial"/>
                          <a:cs typeface="Arial"/>
                        </a:rPr>
                        <a:t>the  option of providing default  implementation and therefore</a:t>
                      </a:r>
                      <a:r>
                        <a:rPr sz="1400" spc="-145" dirty="0">
                          <a:latin typeface="Arial"/>
                          <a:cs typeface="Arial"/>
                        </a:rPr>
                        <a:t> </a:t>
                      </a:r>
                      <a:r>
                        <a:rPr sz="1400" dirty="0">
                          <a:latin typeface="Arial"/>
                          <a:cs typeface="Arial"/>
                        </a:rPr>
                        <a:t>all  the existing code might </a:t>
                      </a:r>
                      <a:r>
                        <a:rPr sz="1400" spc="-5" dirty="0">
                          <a:latin typeface="Arial"/>
                          <a:cs typeface="Arial"/>
                        </a:rPr>
                        <a:t>work  </a:t>
                      </a:r>
                      <a:r>
                        <a:rPr sz="1400" spc="-15" dirty="0">
                          <a:latin typeface="Arial"/>
                          <a:cs typeface="Arial"/>
                        </a:rPr>
                        <a:t>properly.</a:t>
                      </a:r>
                      <a:endParaRPr sz="1400">
                        <a:latin typeface="Arial"/>
                        <a:cs typeface="Arial"/>
                      </a:endParaRPr>
                    </a:p>
                  </a:txBody>
                  <a:tcPr marL="0" marR="0" marT="40005" marB="0">
                    <a:solidFill>
                      <a:srgbClr val="EEF4D5"/>
                    </a:solidFill>
                  </a:tcPr>
                </a:tc>
                <a:extLst>
                  <a:ext uri="{0D108BD9-81ED-4DB2-BD59-A6C34878D82A}">
                    <a16:rowId xmlns:a16="http://schemas.microsoft.com/office/drawing/2014/main" val="10001"/>
                  </a:ext>
                </a:extLst>
              </a:tr>
              <a:tr h="518159">
                <a:tc>
                  <a:txBody>
                    <a:bodyPr/>
                    <a:lstStyle/>
                    <a:p>
                      <a:pPr marL="91440">
                        <a:lnSpc>
                          <a:spcPct val="100000"/>
                        </a:lnSpc>
                        <a:spcBef>
                          <a:spcPts val="320"/>
                        </a:spcBef>
                      </a:pPr>
                      <a:r>
                        <a:rPr sz="1400" dirty="0">
                          <a:latin typeface="Arial"/>
                          <a:cs typeface="Arial"/>
                        </a:rPr>
                        <a:t>Fields and</a:t>
                      </a:r>
                      <a:r>
                        <a:rPr sz="1400" spc="-65" dirty="0">
                          <a:latin typeface="Arial"/>
                          <a:cs typeface="Arial"/>
                        </a:rPr>
                        <a:t> </a:t>
                      </a:r>
                      <a:r>
                        <a:rPr sz="1400" dirty="0">
                          <a:latin typeface="Arial"/>
                          <a:cs typeface="Arial"/>
                        </a:rPr>
                        <a:t>Constants</a:t>
                      </a:r>
                    </a:p>
                  </a:txBody>
                  <a:tcPr marL="0" marR="0" marT="40640" marB="0">
                    <a:solidFill>
                      <a:srgbClr val="F7F8EB"/>
                    </a:solidFill>
                  </a:tcPr>
                </a:tc>
                <a:tc>
                  <a:txBody>
                    <a:bodyPr/>
                    <a:lstStyle/>
                    <a:p>
                      <a:pPr marL="269875">
                        <a:lnSpc>
                          <a:spcPct val="100000"/>
                        </a:lnSpc>
                        <a:spcBef>
                          <a:spcPts val="320"/>
                        </a:spcBef>
                      </a:pPr>
                      <a:r>
                        <a:rPr sz="1400" spc="-5" dirty="0">
                          <a:latin typeface="Arial"/>
                          <a:cs typeface="Arial"/>
                        </a:rPr>
                        <a:t>No </a:t>
                      </a:r>
                      <a:r>
                        <a:rPr sz="1400" dirty="0">
                          <a:latin typeface="Arial"/>
                          <a:cs typeface="Arial"/>
                        </a:rPr>
                        <a:t>fields can be defined in</a:t>
                      </a:r>
                      <a:r>
                        <a:rPr sz="1400" spc="-145" dirty="0">
                          <a:latin typeface="Arial"/>
                          <a:cs typeface="Arial"/>
                        </a:rPr>
                        <a:t> </a:t>
                      </a:r>
                      <a:r>
                        <a:rPr sz="1400" dirty="0">
                          <a:latin typeface="Arial"/>
                          <a:cs typeface="Arial"/>
                        </a:rPr>
                        <a:t>interfaces</a:t>
                      </a:r>
                      <a:endParaRPr sz="1400">
                        <a:latin typeface="Arial"/>
                        <a:cs typeface="Arial"/>
                      </a:endParaRPr>
                    </a:p>
                  </a:txBody>
                  <a:tcPr marL="0" marR="0" marT="40640" marB="0">
                    <a:solidFill>
                      <a:srgbClr val="F7F8EB"/>
                    </a:solidFill>
                  </a:tcPr>
                </a:tc>
                <a:tc>
                  <a:txBody>
                    <a:bodyPr/>
                    <a:lstStyle/>
                    <a:p>
                      <a:pPr marL="104139">
                        <a:lnSpc>
                          <a:spcPct val="100000"/>
                        </a:lnSpc>
                        <a:spcBef>
                          <a:spcPts val="320"/>
                        </a:spcBef>
                      </a:pPr>
                      <a:r>
                        <a:rPr sz="1400" dirty="0">
                          <a:latin typeface="Arial"/>
                          <a:cs typeface="Arial"/>
                        </a:rPr>
                        <a:t>An abstract class </a:t>
                      </a:r>
                      <a:r>
                        <a:rPr sz="1400" spc="5" dirty="0">
                          <a:latin typeface="Arial"/>
                          <a:cs typeface="Arial"/>
                        </a:rPr>
                        <a:t>can</a:t>
                      </a:r>
                      <a:r>
                        <a:rPr sz="1400" spc="-100" dirty="0">
                          <a:latin typeface="Arial"/>
                          <a:cs typeface="Arial"/>
                        </a:rPr>
                        <a:t> </a:t>
                      </a:r>
                      <a:r>
                        <a:rPr sz="1400" spc="-5" dirty="0">
                          <a:latin typeface="Arial"/>
                          <a:cs typeface="Arial"/>
                        </a:rPr>
                        <a:t>have</a:t>
                      </a:r>
                      <a:endParaRPr sz="1400" dirty="0">
                        <a:latin typeface="Arial"/>
                        <a:cs typeface="Arial"/>
                      </a:endParaRPr>
                    </a:p>
                    <a:p>
                      <a:pPr marL="104139">
                        <a:lnSpc>
                          <a:spcPct val="100000"/>
                        </a:lnSpc>
                      </a:pPr>
                      <a:r>
                        <a:rPr sz="1400" dirty="0">
                          <a:latin typeface="Arial"/>
                          <a:cs typeface="Arial"/>
                        </a:rPr>
                        <a:t>fields and constants</a:t>
                      </a:r>
                      <a:r>
                        <a:rPr sz="1400" spc="-95" dirty="0">
                          <a:latin typeface="Arial"/>
                          <a:cs typeface="Arial"/>
                        </a:rPr>
                        <a:t> </a:t>
                      </a:r>
                      <a:r>
                        <a:rPr sz="1400" dirty="0">
                          <a:latin typeface="Arial"/>
                          <a:cs typeface="Arial"/>
                        </a:rPr>
                        <a:t>defined</a:t>
                      </a:r>
                    </a:p>
                  </a:txBody>
                  <a:tcPr marL="0" marR="0" marT="40640" marB="0">
                    <a:solidFill>
                      <a:srgbClr val="F7F8EB"/>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191" y="529991"/>
            <a:ext cx="4226560" cy="444352"/>
          </a:xfrm>
          <a:prstGeom prst="rect">
            <a:avLst/>
          </a:prstGeom>
        </p:spPr>
        <p:txBody>
          <a:bodyPr vert="horz" wrap="square" lIns="0" tIns="13335" rIns="0" bIns="0" rtlCol="0" anchor="b">
            <a:spAutoFit/>
          </a:bodyPr>
          <a:lstStyle/>
          <a:p>
            <a:pPr marL="12700">
              <a:lnSpc>
                <a:spcPct val="100000"/>
              </a:lnSpc>
              <a:spcBef>
                <a:spcPts val="105"/>
              </a:spcBef>
            </a:pPr>
            <a:r>
              <a:rPr spc="-5" dirty="0"/>
              <a:t>Is-a, can-do</a:t>
            </a:r>
            <a:r>
              <a:rPr spc="-70" dirty="0"/>
              <a:t> </a:t>
            </a:r>
            <a:r>
              <a:rPr dirty="0"/>
              <a:t>analogy</a:t>
            </a:r>
          </a:p>
        </p:txBody>
      </p:sp>
      <p:sp>
        <p:nvSpPr>
          <p:cNvPr id="3" name="object 3"/>
          <p:cNvSpPr txBox="1"/>
          <p:nvPr/>
        </p:nvSpPr>
        <p:spPr>
          <a:xfrm>
            <a:off x="1936191" y="1267032"/>
            <a:ext cx="8027670" cy="4493260"/>
          </a:xfrm>
          <a:prstGeom prst="rect">
            <a:avLst/>
          </a:prstGeom>
        </p:spPr>
        <p:txBody>
          <a:bodyPr vert="horz" wrap="square" lIns="0" tIns="114300" rIns="0" bIns="0" rtlCol="0">
            <a:spAutoFit/>
          </a:bodyPr>
          <a:lstStyle/>
          <a:p>
            <a:pPr marL="245745" indent="-233679">
              <a:spcBef>
                <a:spcPts val="900"/>
              </a:spcBef>
              <a:buClr>
                <a:srgbClr val="2E6225"/>
              </a:buClr>
              <a:buFont typeface="Arial"/>
              <a:buChar char="•"/>
              <a:tabLst>
                <a:tab pos="245745" algn="l"/>
                <a:tab pos="246379" algn="l"/>
              </a:tabLst>
            </a:pPr>
            <a:r>
              <a:rPr sz="2200" spc="-10" dirty="0">
                <a:latin typeface="Tahoma"/>
                <a:cs typeface="Tahoma"/>
              </a:rPr>
              <a:t>Abstract classes are classes that can </a:t>
            </a:r>
            <a:r>
              <a:rPr sz="2200" spc="-5" dirty="0">
                <a:latin typeface="Tahoma"/>
                <a:cs typeface="Tahoma"/>
              </a:rPr>
              <a:t>be </a:t>
            </a:r>
            <a:r>
              <a:rPr sz="2200" spc="-10" dirty="0">
                <a:latin typeface="Tahoma"/>
                <a:cs typeface="Tahoma"/>
              </a:rPr>
              <a:t>purely</a:t>
            </a:r>
            <a:r>
              <a:rPr sz="2200" spc="165" dirty="0">
                <a:latin typeface="Tahoma"/>
                <a:cs typeface="Tahoma"/>
              </a:rPr>
              <a:t> </a:t>
            </a:r>
            <a:r>
              <a:rPr sz="2200" spc="-10" dirty="0">
                <a:latin typeface="Tahoma"/>
                <a:cs typeface="Tahoma"/>
              </a:rPr>
              <a:t>abstract.</a:t>
            </a:r>
            <a:endParaRPr sz="2200" dirty="0">
              <a:latin typeface="Tahoma"/>
              <a:cs typeface="Tahoma"/>
            </a:endParaRPr>
          </a:p>
          <a:p>
            <a:pPr marL="245745" marR="146685" indent="-233679">
              <a:lnSpc>
                <a:spcPct val="85100"/>
              </a:lnSpc>
              <a:spcBef>
                <a:spcPts val="1195"/>
              </a:spcBef>
              <a:buClr>
                <a:srgbClr val="2E6225"/>
              </a:buClr>
              <a:buFont typeface="Arial"/>
              <a:buChar char="•"/>
              <a:tabLst>
                <a:tab pos="245745" algn="l"/>
                <a:tab pos="246379" algn="l"/>
              </a:tabLst>
            </a:pPr>
            <a:r>
              <a:rPr sz="2200" spc="-5" dirty="0">
                <a:latin typeface="Tahoma"/>
                <a:cs typeface="Tahoma"/>
              </a:rPr>
              <a:t>It </a:t>
            </a:r>
            <a:r>
              <a:rPr sz="2200" spc="-10" dirty="0">
                <a:latin typeface="Tahoma"/>
                <a:cs typeface="Tahoma"/>
              </a:rPr>
              <a:t>serves </a:t>
            </a:r>
            <a:r>
              <a:rPr sz="2200" spc="-5" dirty="0">
                <a:latin typeface="Tahoma"/>
                <a:cs typeface="Tahoma"/>
              </a:rPr>
              <a:t>as a base </a:t>
            </a:r>
            <a:r>
              <a:rPr sz="2200" spc="-10" dirty="0">
                <a:latin typeface="Tahoma"/>
                <a:cs typeface="Tahoma"/>
              </a:rPr>
              <a:t>for </a:t>
            </a:r>
            <a:r>
              <a:rPr sz="2200" spc="-5" dirty="0">
                <a:latin typeface="Tahoma"/>
                <a:cs typeface="Tahoma"/>
              </a:rPr>
              <a:t>other classes. When a class is </a:t>
            </a:r>
            <a:r>
              <a:rPr sz="2200" spc="-10" dirty="0">
                <a:latin typeface="Tahoma"/>
                <a:cs typeface="Tahoma"/>
              </a:rPr>
              <a:t>derived  </a:t>
            </a:r>
            <a:r>
              <a:rPr sz="2200" spc="-15" dirty="0">
                <a:latin typeface="Tahoma"/>
                <a:cs typeface="Tahoma"/>
              </a:rPr>
              <a:t>from </a:t>
            </a:r>
            <a:r>
              <a:rPr sz="2200" spc="-5" dirty="0">
                <a:latin typeface="Tahoma"/>
                <a:cs typeface="Tahoma"/>
              </a:rPr>
              <a:t>a base </a:t>
            </a:r>
            <a:r>
              <a:rPr sz="2200" spc="-10" dirty="0">
                <a:latin typeface="Tahoma"/>
                <a:cs typeface="Tahoma"/>
              </a:rPr>
              <a:t>class, that </a:t>
            </a:r>
            <a:r>
              <a:rPr sz="2200" spc="-5" dirty="0">
                <a:latin typeface="Tahoma"/>
                <a:cs typeface="Tahoma"/>
              </a:rPr>
              <a:t>derived </a:t>
            </a:r>
            <a:r>
              <a:rPr sz="2200" spc="-10" dirty="0">
                <a:latin typeface="Tahoma"/>
                <a:cs typeface="Tahoma"/>
              </a:rPr>
              <a:t>class </a:t>
            </a:r>
            <a:r>
              <a:rPr sz="2200" spc="-5" dirty="0">
                <a:latin typeface="Tahoma"/>
                <a:cs typeface="Tahoma"/>
              </a:rPr>
              <a:t>has an </a:t>
            </a:r>
            <a:r>
              <a:rPr sz="2200" spc="-10" dirty="0">
                <a:latin typeface="Tahoma"/>
                <a:cs typeface="Tahoma"/>
              </a:rPr>
              <a:t>"is-a" relationship  with </a:t>
            </a:r>
            <a:r>
              <a:rPr sz="2200" spc="-5" dirty="0">
                <a:latin typeface="Tahoma"/>
                <a:cs typeface="Tahoma"/>
              </a:rPr>
              <a:t>the</a:t>
            </a:r>
            <a:r>
              <a:rPr sz="2200" spc="20" dirty="0">
                <a:latin typeface="Tahoma"/>
                <a:cs typeface="Tahoma"/>
              </a:rPr>
              <a:t> </a:t>
            </a:r>
            <a:r>
              <a:rPr sz="2200" spc="-5" dirty="0">
                <a:latin typeface="Tahoma"/>
                <a:cs typeface="Tahoma"/>
              </a:rPr>
              <a:t>base.</a:t>
            </a:r>
            <a:endParaRPr sz="2200" dirty="0">
              <a:latin typeface="Tahoma"/>
              <a:cs typeface="Tahoma"/>
            </a:endParaRPr>
          </a:p>
          <a:p>
            <a:pPr marL="245745" marR="5080" indent="-233679">
              <a:lnSpc>
                <a:spcPts val="2240"/>
              </a:lnSpc>
              <a:spcBef>
                <a:spcPts val="1215"/>
              </a:spcBef>
              <a:buClr>
                <a:srgbClr val="2E6225"/>
              </a:buClr>
              <a:buFont typeface="Arial"/>
              <a:buChar char="•"/>
              <a:tabLst>
                <a:tab pos="245745" algn="l"/>
                <a:tab pos="246379" algn="l"/>
              </a:tabLst>
            </a:pPr>
            <a:r>
              <a:rPr sz="2200" spc="-20" dirty="0">
                <a:latin typeface="Tahoma"/>
                <a:cs typeface="Tahoma"/>
              </a:rPr>
              <a:t>For </a:t>
            </a:r>
            <a:r>
              <a:rPr sz="2200" spc="-10" dirty="0">
                <a:latin typeface="Tahoma"/>
                <a:cs typeface="Tahoma"/>
              </a:rPr>
              <a:t>example </a:t>
            </a:r>
            <a:r>
              <a:rPr sz="2200" spc="-5" dirty="0">
                <a:latin typeface="Tahoma"/>
                <a:cs typeface="Tahoma"/>
              </a:rPr>
              <a:t>an </a:t>
            </a:r>
            <a:r>
              <a:rPr sz="2200" spc="-10" dirty="0">
                <a:latin typeface="Tahoma"/>
                <a:cs typeface="Tahoma"/>
              </a:rPr>
              <a:t>Employee </a:t>
            </a:r>
            <a:r>
              <a:rPr sz="2200" spc="-5" dirty="0">
                <a:latin typeface="Tahoma"/>
                <a:cs typeface="Tahoma"/>
              </a:rPr>
              <a:t>is a </a:t>
            </a:r>
            <a:r>
              <a:rPr sz="2200" spc="-10" dirty="0">
                <a:latin typeface="Tahoma"/>
                <a:cs typeface="Tahoma"/>
              </a:rPr>
              <a:t>person </a:t>
            </a:r>
            <a:r>
              <a:rPr sz="2200" spc="-5" dirty="0">
                <a:latin typeface="Tahoma"/>
                <a:cs typeface="Tahoma"/>
              </a:rPr>
              <a:t>and a </a:t>
            </a:r>
            <a:r>
              <a:rPr sz="2200" spc="-35" dirty="0">
                <a:latin typeface="Tahoma"/>
                <a:cs typeface="Tahoma"/>
              </a:rPr>
              <a:t>Triangle </a:t>
            </a:r>
            <a:r>
              <a:rPr sz="2200" spc="-5" dirty="0">
                <a:latin typeface="Tahoma"/>
                <a:cs typeface="Tahoma"/>
              </a:rPr>
              <a:t>is a </a:t>
            </a:r>
            <a:r>
              <a:rPr sz="2200" spc="-10" dirty="0">
                <a:latin typeface="Tahoma"/>
                <a:cs typeface="Tahoma"/>
              </a:rPr>
              <a:t>shape  </a:t>
            </a:r>
            <a:r>
              <a:rPr sz="2200" spc="-5" dirty="0">
                <a:latin typeface="Tahoma"/>
                <a:cs typeface="Tahoma"/>
              </a:rPr>
              <a:t>so </a:t>
            </a:r>
            <a:r>
              <a:rPr sz="2200" spc="-10" dirty="0">
                <a:latin typeface="Tahoma"/>
                <a:cs typeface="Tahoma"/>
              </a:rPr>
              <a:t>these cases could easily justify </a:t>
            </a:r>
            <a:r>
              <a:rPr sz="2200" spc="-5" dirty="0">
                <a:latin typeface="Tahoma"/>
                <a:cs typeface="Tahoma"/>
              </a:rPr>
              <a:t>a base </a:t>
            </a:r>
            <a:r>
              <a:rPr sz="2200" spc="-10" dirty="0">
                <a:latin typeface="Tahoma"/>
                <a:cs typeface="Tahoma"/>
              </a:rPr>
              <a:t>class </a:t>
            </a:r>
            <a:r>
              <a:rPr sz="2200" spc="-5" dirty="0">
                <a:latin typeface="Tahoma"/>
                <a:cs typeface="Tahoma"/>
              </a:rPr>
              <a:t>and </a:t>
            </a:r>
            <a:r>
              <a:rPr sz="2200" spc="-10" dirty="0">
                <a:latin typeface="Tahoma"/>
                <a:cs typeface="Tahoma"/>
              </a:rPr>
              <a:t>“is-a”  relationship.</a:t>
            </a:r>
            <a:endParaRPr sz="2200" dirty="0">
              <a:latin typeface="Tahoma"/>
              <a:cs typeface="Tahoma"/>
            </a:endParaRPr>
          </a:p>
          <a:p>
            <a:pPr marL="245745" marR="316230" indent="-233679">
              <a:lnSpc>
                <a:spcPts val="2240"/>
              </a:lnSpc>
              <a:spcBef>
                <a:spcPts val="1215"/>
              </a:spcBef>
              <a:buClr>
                <a:srgbClr val="2E6225"/>
              </a:buClr>
              <a:buFont typeface="Arial"/>
              <a:buChar char="•"/>
              <a:tabLst>
                <a:tab pos="245745" algn="l"/>
                <a:tab pos="246379" algn="l"/>
              </a:tabLst>
            </a:pPr>
            <a:r>
              <a:rPr sz="2200" spc="-10" dirty="0">
                <a:latin typeface="Tahoma"/>
                <a:cs typeface="Tahoma"/>
              </a:rPr>
              <a:t>Interfaces are purely abstract </a:t>
            </a:r>
            <a:r>
              <a:rPr sz="2200" spc="-5" dirty="0">
                <a:latin typeface="Tahoma"/>
                <a:cs typeface="Tahoma"/>
              </a:rPr>
              <a:t>and </a:t>
            </a:r>
            <a:r>
              <a:rPr sz="2200" spc="-10" dirty="0">
                <a:latin typeface="Tahoma"/>
                <a:cs typeface="Tahoma"/>
              </a:rPr>
              <a:t>guarantee </a:t>
            </a:r>
            <a:r>
              <a:rPr sz="2200" spc="-5" dirty="0">
                <a:latin typeface="Tahoma"/>
                <a:cs typeface="Tahoma"/>
              </a:rPr>
              <a:t>member  </a:t>
            </a:r>
            <a:r>
              <a:rPr sz="2200" spc="-10" dirty="0">
                <a:latin typeface="Tahoma"/>
                <a:cs typeface="Tahoma"/>
              </a:rPr>
              <a:t>invariance. </a:t>
            </a:r>
            <a:r>
              <a:rPr sz="2200" spc="-5" dirty="0">
                <a:latin typeface="Tahoma"/>
                <a:cs typeface="Tahoma"/>
              </a:rPr>
              <a:t>They </a:t>
            </a:r>
            <a:r>
              <a:rPr sz="2200" spc="-10" dirty="0">
                <a:latin typeface="Tahoma"/>
                <a:cs typeface="Tahoma"/>
              </a:rPr>
              <a:t>represent "can-do" </a:t>
            </a:r>
            <a:r>
              <a:rPr sz="2200" spc="-5" dirty="0">
                <a:latin typeface="Tahoma"/>
                <a:cs typeface="Tahoma"/>
              </a:rPr>
              <a:t>or an </a:t>
            </a:r>
            <a:r>
              <a:rPr sz="2200" spc="-10" dirty="0">
                <a:latin typeface="Tahoma"/>
                <a:cs typeface="Tahoma"/>
              </a:rPr>
              <a:t>invariant contract  that </a:t>
            </a:r>
            <a:r>
              <a:rPr sz="2200" spc="-5" dirty="0">
                <a:latin typeface="Tahoma"/>
                <a:cs typeface="Tahoma"/>
              </a:rPr>
              <a:t>specifies </a:t>
            </a:r>
            <a:r>
              <a:rPr sz="2200" spc="-10" dirty="0">
                <a:latin typeface="Tahoma"/>
                <a:cs typeface="Tahoma"/>
              </a:rPr>
              <a:t>"can </a:t>
            </a:r>
            <a:r>
              <a:rPr sz="2200" spc="-5" dirty="0">
                <a:latin typeface="Tahoma"/>
                <a:cs typeface="Tahoma"/>
              </a:rPr>
              <a:t>do and will </a:t>
            </a:r>
            <a:r>
              <a:rPr sz="2200" spc="-10" dirty="0">
                <a:latin typeface="Tahoma"/>
                <a:cs typeface="Tahoma"/>
              </a:rPr>
              <a:t>always </a:t>
            </a:r>
            <a:r>
              <a:rPr sz="2200" spc="-5" dirty="0">
                <a:latin typeface="Tahoma"/>
                <a:cs typeface="Tahoma"/>
              </a:rPr>
              <a:t>do as </a:t>
            </a:r>
            <a:r>
              <a:rPr sz="2200" spc="-10" dirty="0">
                <a:latin typeface="Tahoma"/>
                <a:cs typeface="Tahoma"/>
              </a:rPr>
              <a:t>expected </a:t>
            </a:r>
            <a:r>
              <a:rPr sz="2200" spc="-5" dirty="0">
                <a:latin typeface="Tahoma"/>
                <a:cs typeface="Tahoma"/>
              </a:rPr>
              <a:t>to</a:t>
            </a:r>
            <a:r>
              <a:rPr sz="2200" spc="195" dirty="0">
                <a:latin typeface="Tahoma"/>
                <a:cs typeface="Tahoma"/>
              </a:rPr>
              <a:t> </a:t>
            </a:r>
            <a:r>
              <a:rPr sz="2200" spc="-10" dirty="0">
                <a:latin typeface="Tahoma"/>
                <a:cs typeface="Tahoma"/>
              </a:rPr>
              <a:t>do“.</a:t>
            </a:r>
            <a:endParaRPr sz="2200" dirty="0">
              <a:latin typeface="Tahoma"/>
              <a:cs typeface="Tahoma"/>
            </a:endParaRPr>
          </a:p>
          <a:p>
            <a:pPr marL="245745" marR="632460" indent="-233679">
              <a:lnSpc>
                <a:spcPct val="85100"/>
              </a:lnSpc>
              <a:spcBef>
                <a:spcPts val="1195"/>
              </a:spcBef>
              <a:buClr>
                <a:srgbClr val="2E6225"/>
              </a:buClr>
              <a:buFont typeface="Arial"/>
              <a:buChar char="•"/>
              <a:tabLst>
                <a:tab pos="245745" algn="l"/>
                <a:tab pos="246379" algn="l"/>
              </a:tabLst>
            </a:pPr>
            <a:r>
              <a:rPr sz="2200" spc="-5" dirty="0">
                <a:latin typeface="Tahoma"/>
                <a:cs typeface="Tahoma"/>
              </a:rPr>
              <a:t>Its </a:t>
            </a:r>
            <a:r>
              <a:rPr sz="2200" spc="-10" dirty="0">
                <a:latin typeface="Tahoma"/>
                <a:cs typeface="Tahoma"/>
              </a:rPr>
              <a:t>appropriate </a:t>
            </a:r>
            <a:r>
              <a:rPr sz="2200" spc="-5" dirty="0">
                <a:latin typeface="Tahoma"/>
                <a:cs typeface="Tahoma"/>
              </a:rPr>
              <a:t>to use an </a:t>
            </a:r>
            <a:r>
              <a:rPr sz="2200" spc="-10" dirty="0">
                <a:latin typeface="Tahoma"/>
                <a:cs typeface="Tahoma"/>
              </a:rPr>
              <a:t>interface </a:t>
            </a:r>
            <a:r>
              <a:rPr sz="2200" spc="-5" dirty="0">
                <a:latin typeface="Tahoma"/>
                <a:cs typeface="Tahoma"/>
              </a:rPr>
              <a:t>when it </a:t>
            </a:r>
            <a:r>
              <a:rPr sz="2200" dirty="0">
                <a:latin typeface="Tahoma"/>
                <a:cs typeface="Tahoma"/>
              </a:rPr>
              <a:t>will </a:t>
            </a:r>
            <a:r>
              <a:rPr sz="2200" spc="-5" dirty="0">
                <a:latin typeface="Tahoma"/>
                <a:cs typeface="Tahoma"/>
              </a:rPr>
              <a:t>be used by  </a:t>
            </a:r>
            <a:r>
              <a:rPr sz="2200" spc="-50" dirty="0">
                <a:latin typeface="Tahoma"/>
                <a:cs typeface="Tahoma"/>
              </a:rPr>
              <a:t>many, </a:t>
            </a:r>
            <a:r>
              <a:rPr sz="2200" spc="-10" dirty="0">
                <a:latin typeface="Tahoma"/>
                <a:cs typeface="Tahoma"/>
              </a:rPr>
              <a:t>unrelated </a:t>
            </a:r>
            <a:r>
              <a:rPr sz="2200" spc="-15" dirty="0">
                <a:latin typeface="Tahoma"/>
                <a:cs typeface="Tahoma"/>
              </a:rPr>
              <a:t>types </a:t>
            </a:r>
            <a:r>
              <a:rPr sz="2200" spc="-5" dirty="0">
                <a:latin typeface="Tahoma"/>
                <a:cs typeface="Tahoma"/>
              </a:rPr>
              <a:t>or in </a:t>
            </a:r>
            <a:r>
              <a:rPr sz="2200" spc="-10" dirty="0">
                <a:latin typeface="Tahoma"/>
                <a:cs typeface="Tahoma"/>
              </a:rPr>
              <a:t>situations when </a:t>
            </a:r>
            <a:r>
              <a:rPr sz="2200" spc="-5" dirty="0">
                <a:latin typeface="Tahoma"/>
                <a:cs typeface="Tahoma"/>
              </a:rPr>
              <a:t>multiple  inheritance is</a:t>
            </a:r>
            <a:r>
              <a:rPr sz="2200" spc="25" dirty="0">
                <a:latin typeface="Tahoma"/>
                <a:cs typeface="Tahoma"/>
              </a:rPr>
              <a:t> </a:t>
            </a:r>
            <a:r>
              <a:rPr sz="2200" spc="-10" dirty="0">
                <a:latin typeface="Tahoma"/>
                <a:cs typeface="Tahoma"/>
              </a:rPr>
              <a:t>required.</a:t>
            </a:r>
            <a:endParaRPr sz="2200" dirty="0">
              <a:latin typeface="Tahoma"/>
              <a:cs typeface="Tahom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CC89-D0C3-4560-AF51-936FBB71BE2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9FA1CE8-B399-4CF1-AB74-687D7DD558BC}"/>
              </a:ext>
            </a:extLst>
          </p:cNvPr>
          <p:cNvSpPr>
            <a:spLocks noGrp="1"/>
          </p:cNvSpPr>
          <p:nvPr>
            <p:ph idx="1"/>
          </p:nvPr>
        </p:nvSpPr>
        <p:spPr/>
        <p:txBody>
          <a:bodyPr/>
          <a:lstStyle/>
          <a:p>
            <a:pPr marL="0" indent="0">
              <a:buNone/>
            </a:pPr>
            <a:r>
              <a:rPr lang="en-US" dirty="0"/>
              <a:t>	Please ask your queries?</a:t>
            </a:r>
          </a:p>
        </p:txBody>
      </p:sp>
      <p:sp>
        <p:nvSpPr>
          <p:cNvPr id="4" name="Slide Number Placeholder 3">
            <a:extLst>
              <a:ext uri="{FF2B5EF4-FFF2-40B4-BE49-F238E27FC236}">
                <a16:creationId xmlns:a16="http://schemas.microsoft.com/office/drawing/2014/main" id="{A1335665-4A64-429E-A036-DFE87C4FF69C}"/>
              </a:ext>
            </a:extLst>
          </p:cNvPr>
          <p:cNvSpPr>
            <a:spLocks noGrp="1"/>
          </p:cNvSpPr>
          <p:nvPr>
            <p:ph type="sldNum" sz="quarter" idx="12"/>
          </p:nvPr>
        </p:nvSpPr>
        <p:spPr/>
        <p:txBody>
          <a:bodyPr/>
          <a:lstStyle/>
          <a:p>
            <a:fld id="{0FF54DE5-C571-48E8-A5BC-B369434E2F44}" type="slidenum">
              <a:rPr lang="en-US" smtClean="0"/>
              <a:t>53</a:t>
            </a:fld>
            <a:endParaRPr lang="en-US" dirty="0"/>
          </a:p>
        </p:txBody>
      </p:sp>
    </p:spTree>
    <p:extLst>
      <p:ext uri="{BB962C8B-B14F-4D97-AF65-F5344CB8AC3E}">
        <p14:creationId xmlns:p14="http://schemas.microsoft.com/office/powerpoint/2010/main" val="384403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F4-0A3F-4B01-B9A5-AACB359DE2D9}"/>
              </a:ext>
            </a:extLst>
          </p:cNvPr>
          <p:cNvSpPr>
            <a:spLocks noGrp="1"/>
          </p:cNvSpPr>
          <p:nvPr>
            <p:ph type="title"/>
          </p:nvPr>
        </p:nvSpPr>
        <p:spPr/>
        <p:txBody>
          <a:bodyPr/>
          <a:lstStyle/>
          <a:p>
            <a:r>
              <a:rPr lang="en-US" dirty="0"/>
              <a:t>Building Blocks of OOP: Objects &amp; Classes</a:t>
            </a:r>
          </a:p>
        </p:txBody>
      </p:sp>
      <p:sp>
        <p:nvSpPr>
          <p:cNvPr id="3" name="Content Placeholder 2">
            <a:extLst>
              <a:ext uri="{FF2B5EF4-FFF2-40B4-BE49-F238E27FC236}">
                <a16:creationId xmlns:a16="http://schemas.microsoft.com/office/drawing/2014/main" id="{EC251A0E-810B-4906-B0FB-2A94F9E0F430}"/>
              </a:ext>
            </a:extLst>
          </p:cNvPr>
          <p:cNvSpPr>
            <a:spLocks noGrp="1"/>
          </p:cNvSpPr>
          <p:nvPr>
            <p:ph idx="1"/>
          </p:nvPr>
        </p:nvSpPr>
        <p:spPr/>
        <p:txBody>
          <a:bodyPr/>
          <a:lstStyle/>
          <a:p>
            <a:r>
              <a:rPr lang="en-US" dirty="0"/>
              <a:t>Class has</a:t>
            </a:r>
            <a:endParaRPr lang="en-US" sz="1050" dirty="0"/>
          </a:p>
          <a:p>
            <a:pPr lvl="1"/>
            <a:r>
              <a:rPr lang="en-US" dirty="0"/>
              <a:t>Set of attributes or properties that describes every object</a:t>
            </a:r>
            <a:endParaRPr lang="en-US" sz="800" dirty="0"/>
          </a:p>
          <a:p>
            <a:pPr lvl="1"/>
            <a:r>
              <a:rPr lang="en-US" dirty="0"/>
              <a:t>Set of behavior or actions that every object can perform​</a:t>
            </a:r>
          </a:p>
          <a:p>
            <a:r>
              <a:rPr lang="en-US" dirty="0"/>
              <a:t>Object has</a:t>
            </a:r>
            <a:endParaRPr lang="en-US" sz="1050" dirty="0"/>
          </a:p>
          <a:p>
            <a:pPr lvl="1"/>
            <a:r>
              <a:rPr lang="en-US" dirty="0"/>
              <a:t>Set of data (value for each of its attribute)</a:t>
            </a:r>
            <a:endParaRPr lang="en-US" sz="800" dirty="0"/>
          </a:p>
          <a:p>
            <a:pPr lvl="1"/>
            <a:r>
              <a:rPr lang="en-US" dirty="0"/>
              <a:t>Set of actions that it can perform</a:t>
            </a:r>
            <a:endParaRPr lang="en-US" sz="800" dirty="0"/>
          </a:p>
          <a:p>
            <a:pPr lvl="1"/>
            <a:endParaRPr lang="en-US" sz="800" dirty="0"/>
          </a:p>
          <a:p>
            <a:endParaRPr lang="en-US" dirty="0"/>
          </a:p>
        </p:txBody>
      </p:sp>
      <p:sp>
        <p:nvSpPr>
          <p:cNvPr id="4" name="Slide Number Placeholder 3">
            <a:extLst>
              <a:ext uri="{FF2B5EF4-FFF2-40B4-BE49-F238E27FC236}">
                <a16:creationId xmlns:a16="http://schemas.microsoft.com/office/drawing/2014/main" id="{052D416D-F7B3-4D70-BAE2-343D73699BC1}"/>
              </a:ext>
            </a:extLst>
          </p:cNvPr>
          <p:cNvSpPr>
            <a:spLocks noGrp="1"/>
          </p:cNvSpPr>
          <p:nvPr>
            <p:ph type="sldNum" sz="quarter" idx="12"/>
          </p:nvPr>
        </p:nvSpPr>
        <p:spPr/>
        <p:txBody>
          <a:bodyPr/>
          <a:lstStyle/>
          <a:p>
            <a:fld id="{0FF54DE5-C571-48E8-A5BC-B369434E2F44}" type="slidenum">
              <a:rPr lang="en-US" smtClean="0"/>
              <a:t>6</a:t>
            </a:fld>
            <a:endParaRPr lang="en-US" dirty="0"/>
          </a:p>
        </p:txBody>
      </p:sp>
    </p:spTree>
    <p:extLst>
      <p:ext uri="{BB962C8B-B14F-4D97-AF65-F5344CB8AC3E}">
        <p14:creationId xmlns:p14="http://schemas.microsoft.com/office/powerpoint/2010/main" val="205869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Class</a:t>
            </a:r>
          </a:p>
        </p:txBody>
      </p:sp>
      <p:sp>
        <p:nvSpPr>
          <p:cNvPr id="3" name="Content Placeholder 2"/>
          <p:cNvSpPr>
            <a:spLocks noGrp="1"/>
          </p:cNvSpPr>
          <p:nvPr>
            <p:ph idx="1"/>
          </p:nvPr>
        </p:nvSpPr>
        <p:spPr/>
        <p:txBody>
          <a:bodyPr/>
          <a:lstStyle/>
          <a:p>
            <a:r>
              <a:rPr lang="en-US" dirty="0"/>
              <a:t>Objects are created from a </a:t>
            </a:r>
            <a:r>
              <a:rPr lang="en-US" dirty="0">
                <a:latin typeface="Courier New" pitchFamily="112" charset="0"/>
              </a:rPr>
              <a:t>class</a:t>
            </a:r>
            <a:endParaRPr lang="en-US" dirty="0"/>
          </a:p>
          <a:p>
            <a:r>
              <a:rPr lang="en-US" dirty="0"/>
              <a:t>Format:</a:t>
            </a:r>
          </a:p>
          <a:p>
            <a:pPr lvl="1">
              <a:buFontTx/>
              <a:buNone/>
            </a:pPr>
            <a:r>
              <a:rPr lang="en-US" dirty="0"/>
              <a:t>	</a:t>
            </a:r>
            <a:r>
              <a:rPr lang="en-US" dirty="0">
                <a:latin typeface="Courier New" pitchFamily="112" charset="0"/>
              </a:rPr>
              <a:t>class </a:t>
            </a:r>
            <a:r>
              <a:rPr lang="en-US" i="1" dirty="0" err="1">
                <a:latin typeface="Courier New" pitchFamily="112" charset="0"/>
              </a:rPr>
              <a:t>ClassName</a:t>
            </a:r>
            <a:endParaRPr lang="en-US" dirty="0">
              <a:latin typeface="Courier New" pitchFamily="112" charset="0"/>
            </a:endParaRPr>
          </a:p>
          <a:p>
            <a:pPr lvl="1">
              <a:buFontTx/>
              <a:buNone/>
            </a:pPr>
            <a:r>
              <a:rPr lang="en-US" dirty="0">
                <a:latin typeface="Courier New" pitchFamily="112" charset="0"/>
              </a:rPr>
              <a:t>	{</a:t>
            </a:r>
          </a:p>
          <a:p>
            <a:pPr lvl="1">
              <a:buFontTx/>
              <a:buNone/>
            </a:pPr>
            <a:r>
              <a:rPr lang="en-US" dirty="0">
                <a:latin typeface="Courier New" pitchFamily="112" charset="0"/>
              </a:rPr>
              <a:t>			</a:t>
            </a:r>
            <a:r>
              <a:rPr lang="en-US" i="1" dirty="0">
                <a:latin typeface="Courier New" pitchFamily="112" charset="0"/>
              </a:rPr>
              <a:t>declaration;</a:t>
            </a:r>
          </a:p>
          <a:p>
            <a:pPr lvl="1">
              <a:buFontTx/>
              <a:buNone/>
            </a:pPr>
            <a:r>
              <a:rPr lang="en-US" i="1" dirty="0">
                <a:latin typeface="Courier New" pitchFamily="112" charset="0"/>
              </a:rPr>
              <a:t>			declaration</a:t>
            </a:r>
            <a:r>
              <a:rPr lang="en-US" dirty="0">
                <a:latin typeface="Courier New" pitchFamily="112" charset="0"/>
              </a:rPr>
              <a:t>;</a:t>
            </a:r>
          </a:p>
          <a:p>
            <a:pPr lvl="1">
              <a:buFontTx/>
              <a:buNone/>
            </a:pPr>
            <a:r>
              <a:rPr lang="en-US" dirty="0">
                <a:latin typeface="Courier New" pitchFamily="112" charset="0"/>
              </a:rPr>
              <a:t>	};</a:t>
            </a:r>
            <a:endParaRPr lang="en-US" dirty="0"/>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7</a:t>
            </a:fld>
            <a:endParaRPr lang="en-US"/>
          </a:p>
        </p:txBody>
      </p:sp>
    </p:spTree>
    <p:extLst>
      <p:ext uri="{BB962C8B-B14F-4D97-AF65-F5344CB8AC3E}">
        <p14:creationId xmlns:p14="http://schemas.microsoft.com/office/powerpoint/2010/main" val="10379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Class Example</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8</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1800" y="1549354"/>
            <a:ext cx="6324600" cy="468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98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Specifiers</a:t>
            </a:r>
            <a:endParaRPr lang="en-US" dirty="0"/>
          </a:p>
        </p:txBody>
      </p:sp>
      <p:sp>
        <p:nvSpPr>
          <p:cNvPr id="3" name="Content Placeholder 2"/>
          <p:cNvSpPr>
            <a:spLocks noGrp="1"/>
          </p:cNvSpPr>
          <p:nvPr>
            <p:ph idx="1"/>
          </p:nvPr>
        </p:nvSpPr>
        <p:spPr/>
        <p:txBody>
          <a:bodyPr/>
          <a:lstStyle/>
          <a:p>
            <a:pPr>
              <a:lnSpc>
                <a:spcPct val="90000"/>
              </a:lnSpc>
            </a:pPr>
            <a:r>
              <a:rPr lang="en-US" dirty="0"/>
              <a:t>Used to control access to members of the class</a:t>
            </a:r>
          </a:p>
          <a:p>
            <a:pPr>
              <a:lnSpc>
                <a:spcPct val="90000"/>
              </a:lnSpc>
            </a:pPr>
            <a:r>
              <a:rPr lang="en-US" dirty="0">
                <a:latin typeface="Courier New" pitchFamily="112" charset="0"/>
              </a:rPr>
              <a:t>public:</a:t>
            </a:r>
            <a:r>
              <a:rPr lang="en-US" dirty="0"/>
              <a:t>  can be accessed by functions outside of the class</a:t>
            </a:r>
          </a:p>
          <a:p>
            <a:pPr>
              <a:lnSpc>
                <a:spcPct val="90000"/>
              </a:lnSpc>
            </a:pPr>
            <a:r>
              <a:rPr lang="en-US" dirty="0">
                <a:latin typeface="Courier New" pitchFamily="112" charset="0"/>
              </a:rPr>
              <a:t>private:</a:t>
            </a:r>
            <a:r>
              <a:rPr lang="en-US" dirty="0"/>
              <a:t>  can only be called by or accessed by functions that are members of the class</a:t>
            </a:r>
          </a:p>
          <a:p>
            <a:pPr>
              <a:lnSpc>
                <a:spcPct val="90000"/>
              </a:lnSpc>
            </a:pPr>
            <a:r>
              <a:rPr lang="en-US" dirty="0"/>
              <a:t>In the example on the next slide, note that the functions are prototypes only (so far)</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9</a:t>
            </a:fld>
            <a:endParaRPr lang="en-US"/>
          </a:p>
        </p:txBody>
      </p:sp>
    </p:spTree>
    <p:extLst>
      <p:ext uri="{BB962C8B-B14F-4D97-AF65-F5344CB8AC3E}">
        <p14:creationId xmlns:p14="http://schemas.microsoft.com/office/powerpoint/2010/main" val="381552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infopath/2007/PartnerControls"/>
    <ds:schemaRef ds:uri="http://purl.org/dc/dcmitype/"/>
    <ds:schemaRef ds:uri="http://schemas.microsoft.com/office/2006/documentManagement/types"/>
    <ds:schemaRef ds:uri="http://purl.org/dc/terms/"/>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3182</TotalTime>
  <Words>2918</Words>
  <Application>Microsoft Office PowerPoint</Application>
  <PresentationFormat>Widescreen</PresentationFormat>
  <Paragraphs>392</Paragraphs>
  <Slides>53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Courier New</vt:lpstr>
      <vt:lpstr>Euphemia</vt:lpstr>
      <vt:lpstr>Lucida Console</vt:lpstr>
      <vt:lpstr>Plantagenet Cherokee</vt:lpstr>
      <vt:lpstr>Tahoma</vt:lpstr>
      <vt:lpstr>Wingdings</vt:lpstr>
      <vt:lpstr>Academic Literature 16x9</vt:lpstr>
      <vt:lpstr>Introduction to Object Oriented Programming</vt:lpstr>
      <vt:lpstr>Topics</vt:lpstr>
      <vt:lpstr>Why use OOP?</vt:lpstr>
      <vt:lpstr>Building Blocks of OOP: Objects &amp; Classes</vt:lpstr>
      <vt:lpstr>Building Blocks of OOP: Objects &amp; Classes</vt:lpstr>
      <vt:lpstr>Building Blocks of OOP: Objects &amp; Classes</vt:lpstr>
      <vt:lpstr>Creating a Class</vt:lpstr>
      <vt:lpstr>Classic Class Example</vt:lpstr>
      <vt:lpstr>Access Specifiers</vt:lpstr>
      <vt:lpstr>Class Example</vt:lpstr>
      <vt:lpstr>Access Specifiers</vt:lpstr>
      <vt:lpstr>Access Specifiers (continued)</vt:lpstr>
      <vt:lpstr>Constructors</vt:lpstr>
      <vt:lpstr>Overloading Constructors</vt:lpstr>
      <vt:lpstr>Destructors</vt:lpstr>
      <vt:lpstr>Constructors, Destructors, and Dynamically Allocated Objects</vt:lpstr>
      <vt:lpstr>The Unified Modeling Language</vt:lpstr>
      <vt:lpstr>UML Class Diagram</vt:lpstr>
      <vt:lpstr>Example: A Rectangle Class</vt:lpstr>
      <vt:lpstr>UML Access Specification Notation</vt:lpstr>
      <vt:lpstr>UML Data Type Notation</vt:lpstr>
      <vt:lpstr>UML Parameter Type Notation</vt:lpstr>
      <vt:lpstr>UML Function Return Type Notation</vt:lpstr>
      <vt:lpstr>The Rectangle Class</vt:lpstr>
      <vt:lpstr>Showing Constructors and Destructors </vt:lpstr>
      <vt:lpstr>Pillars of OOP</vt:lpstr>
      <vt:lpstr>Inheritance and Polymorphism</vt:lpstr>
      <vt:lpstr>Things and Relationships</vt:lpstr>
      <vt:lpstr>Object Relationship</vt:lpstr>
      <vt:lpstr>Results of Inheritance</vt:lpstr>
      <vt:lpstr>UML Representation of Inheritance </vt:lpstr>
      <vt:lpstr>Overriding methods</vt:lpstr>
      <vt:lpstr>Polymorphism</vt:lpstr>
      <vt:lpstr>Polymorphism</vt:lpstr>
      <vt:lpstr>Types of polymorphism</vt:lpstr>
      <vt:lpstr>Static Polymorphism</vt:lpstr>
      <vt:lpstr>Dynamic Polymorphism</vt:lpstr>
      <vt:lpstr>Abstraction</vt:lpstr>
      <vt:lpstr>Abstraction</vt:lpstr>
      <vt:lpstr>Abstraction Example</vt:lpstr>
      <vt:lpstr>Abstraction Example</vt:lpstr>
      <vt:lpstr>Abstract class</vt:lpstr>
      <vt:lpstr>Abstract class Example</vt:lpstr>
      <vt:lpstr>When to use abstract class?</vt:lpstr>
      <vt:lpstr>Interface</vt:lpstr>
      <vt:lpstr>Interface</vt:lpstr>
      <vt:lpstr>Interface Example</vt:lpstr>
      <vt:lpstr>Interface</vt:lpstr>
      <vt:lpstr>When to use Interface?</vt:lpstr>
      <vt:lpstr>Difference between abstract  class and interface</vt:lpstr>
      <vt:lpstr>Difference between abstract  class and interface</vt:lpstr>
      <vt:lpstr>Is-a, can-do analogy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PSEUDOCODE</dc:title>
  <dc:creator>Muhammad Junaid</dc:creator>
  <cp:lastModifiedBy>Muhammad Junaid</cp:lastModifiedBy>
  <cp:revision>26</cp:revision>
  <dcterms:created xsi:type="dcterms:W3CDTF">2022-06-03T11:53:09Z</dcterms:created>
  <dcterms:modified xsi:type="dcterms:W3CDTF">2022-06-27T11:59:20Z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