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301" r:id="rId5"/>
    <p:sldId id="267" r:id="rId6"/>
    <p:sldId id="303" r:id="rId7"/>
    <p:sldId id="304" r:id="rId8"/>
    <p:sldId id="305" r:id="rId9"/>
    <p:sldId id="302" r:id="rId10"/>
    <p:sldId id="332" r:id="rId11"/>
    <p:sldId id="333" r:id="rId12"/>
    <p:sldId id="276" r:id="rId13"/>
    <p:sldId id="335" r:id="rId14"/>
    <p:sldId id="336" r:id="rId15"/>
    <p:sldId id="337" r:id="rId16"/>
    <p:sldId id="338" r:id="rId17"/>
    <p:sldId id="339" r:id="rId18"/>
    <p:sldId id="284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23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609965" y="1676400"/>
            <a:ext cx="1182370" cy="1135380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5919153" y="2237740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U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2" name="组合 19"/>
          <p:cNvGrpSpPr/>
          <p:nvPr/>
        </p:nvGrpSpPr>
        <p:grpSpPr>
          <a:xfrm rot="0">
            <a:off x="1574483" y="2254885"/>
            <a:ext cx="1331912" cy="1331913"/>
            <a:chOff x="139391" y="1379571"/>
            <a:chExt cx="1651309" cy="1651309"/>
          </a:xfrm>
        </p:grpSpPr>
        <p:sp>
          <p:nvSpPr>
            <p:cNvPr id="21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5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046730" y="2254885"/>
            <a:ext cx="1331913" cy="1331913"/>
            <a:chOff x="-72661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-72661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-609307" y="1540175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-334686" y="1497811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R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4448175" y="225488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T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248920" y="3842385"/>
            <a:ext cx="8807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Calibri" panose="020F0502020204030204" pitchFamily="34" charset="0"/>
              </a:rPr>
              <a:t>By;</a:t>
            </a:r>
            <a:endParaRPr lang="en-US" altLang="zh-CN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1071880" y="4549140"/>
            <a:ext cx="44411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  <a:cs typeface="+mn-lt"/>
              </a:rPr>
              <a:t>TALHA RAUF (2018EE320)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Calibri" panose="020F0502020204030204" pitchFamily="34" charset="0"/>
              <a:cs typeface="+mn-lt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  <a:cs typeface="+mn-lt"/>
              </a:rPr>
              <a:t>SABOOR ZULFQAR (2018EE307)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Calibri" panose="020F0502020204030204" pitchFamily="34" charset="0"/>
              <a:cs typeface="+mn-lt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  <a:cs typeface="+mn-lt"/>
              </a:rPr>
              <a:t>MUHAMMAD HANZLA (2018EE283)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Calibri" panose="020F0502020204030204" pitchFamily="34" charset="0"/>
              <a:cs typeface="+mn-lt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Calibri" panose="020F0502020204030204" pitchFamily="34" charset="0"/>
                <a:cs typeface="+mn-lt"/>
              </a:rPr>
              <a:t>HAFIZ USMAN (2018EE332)</a:t>
            </a:r>
            <a:endParaRPr lang="en-US" altLang="zh-CN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Calibri" panose="020F0502020204030204" pitchFamily="34" charset="0"/>
              <a:cs typeface="+mn-lt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43828" y="2254885"/>
            <a:ext cx="1331912" cy="1331913"/>
            <a:chOff x="139391" y="1379571"/>
            <a:chExt cx="1651309" cy="1651309"/>
          </a:xfrm>
        </p:grpSpPr>
        <p:sp>
          <p:nvSpPr>
            <p:cNvPr id="3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V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19"/>
          <p:cNvGrpSpPr/>
          <p:nvPr/>
        </p:nvGrpSpPr>
        <p:grpSpPr>
          <a:xfrm rot="0">
            <a:off x="7363143" y="2254885"/>
            <a:ext cx="1331912" cy="1331913"/>
            <a:chOff x="139391" y="1379571"/>
            <a:chExt cx="1651309" cy="1651309"/>
          </a:xfrm>
        </p:grpSpPr>
        <p:sp>
          <p:nvSpPr>
            <p:cNvPr id="20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248920" y="1036320"/>
            <a:ext cx="6591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ndara" panose="020E0502030303020204" charset="0"/>
                <a:cs typeface="Candara" panose="020E0502030303020204" charset="0"/>
              </a:rPr>
              <a:t>Explain In Detail About</a:t>
            </a:r>
            <a:endParaRPr 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ndara" panose="020E0502030303020204" charset="0"/>
              <a:cs typeface="Candara" panose="020E0502030303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870"/>
            <a:ext cx="10515600" cy="843915"/>
          </a:xfrm>
        </p:spPr>
        <p:txBody>
          <a:bodyPr/>
          <a:p>
            <a:r>
              <a:rPr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ARISTOTLE’S  VIRTUE</a:t>
            </a:r>
            <a:r>
              <a:rPr b="1" spc="-8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THEORY</a:t>
            </a:r>
            <a:r>
              <a:rPr lang="en-US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Cont.</a:t>
            </a:r>
            <a:br>
              <a:rPr lang="en-US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110000"/>
              </a:lnSpc>
              <a:buNone/>
            </a:pP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Just as individuals develop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other kinds of  practical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abilities through practice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repetition,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 also he argued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humans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acquire 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their moral ability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when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they are </a:t>
            </a:r>
            <a:r>
              <a:rPr sz="3600"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taught </a:t>
            </a:r>
            <a:r>
              <a:rPr sz="3600"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 </a:t>
            </a:r>
            <a:r>
              <a:rPr sz="3600"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habituated by </a:t>
            </a:r>
            <a:r>
              <a:rPr sz="3600"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their </a:t>
            </a:r>
            <a:r>
              <a:rPr sz="3600"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families </a:t>
            </a:r>
            <a:r>
              <a:rPr sz="3600"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 </a:t>
            </a:r>
            <a:r>
              <a:rPr sz="3600"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communities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think feel, and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behave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 morally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appropriate</a:t>
            </a:r>
            <a:r>
              <a:rPr sz="3600" spc="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ways.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5"/>
          <p:cNvSpPr txBox="1"/>
          <p:nvPr/>
        </p:nvSpPr>
        <p:spPr>
          <a:xfrm>
            <a:off x="234950" y="304165"/>
            <a:ext cx="116141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SimSun" panose="02010600030101010101" pitchFamily="2" charset="-122"/>
                <a:cs typeface="+mn-lt"/>
              </a:rPr>
              <a:t>PROFESSIONAL RESPONSIBILITY/TYPES OF VIRTUES</a:t>
            </a:r>
            <a:endParaRPr lang="en-US" altLang="zh-CN" sz="4000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SimSun" panose="02010600030101010101" pitchFamily="2" charset="-122"/>
              <a:cs typeface="+mn-lt"/>
            </a:endParaRPr>
          </a:p>
        </p:txBody>
      </p:sp>
      <p:sp>
        <p:nvSpPr>
          <p:cNvPr id="3" name="Line 29"/>
          <p:cNvSpPr>
            <a:spLocks noChangeShapeType="1"/>
          </p:cNvSpPr>
          <p:nvPr/>
        </p:nvSpPr>
        <p:spPr bwMode="gray">
          <a:xfrm flipH="1">
            <a:off x="-4762" y="6456363"/>
            <a:ext cx="2479675" cy="2000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Line 30"/>
          <p:cNvSpPr>
            <a:spLocks noChangeShapeType="1"/>
          </p:cNvSpPr>
          <p:nvPr/>
        </p:nvSpPr>
        <p:spPr bwMode="gray">
          <a:xfrm flipH="1">
            <a:off x="-4762" y="4311650"/>
            <a:ext cx="536575" cy="23447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gray">
          <a:xfrm>
            <a:off x="1414463" y="3943350"/>
            <a:ext cx="201613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gray">
          <a:xfrm>
            <a:off x="2139950" y="4579938"/>
            <a:ext cx="200025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AutoShape 33"/>
          <p:cNvSpPr>
            <a:spLocks noChangeArrowheads="1"/>
          </p:cNvSpPr>
          <p:nvPr/>
        </p:nvSpPr>
        <p:spPr bwMode="gray">
          <a:xfrm>
            <a:off x="2552700" y="5514975"/>
            <a:ext cx="201613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gray">
          <a:xfrm flipH="1">
            <a:off x="-4762" y="4125913"/>
            <a:ext cx="1465263" cy="253047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gray">
          <a:xfrm flipH="1">
            <a:off x="-4762" y="5648325"/>
            <a:ext cx="2546350" cy="100806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gray">
          <a:xfrm flipH="1">
            <a:off x="-4762" y="2800350"/>
            <a:ext cx="1641475" cy="38560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gray">
          <a:xfrm flipH="1">
            <a:off x="-4762" y="3967163"/>
            <a:ext cx="2030413" cy="26892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gray">
          <a:xfrm flipH="1">
            <a:off x="-4762" y="5081588"/>
            <a:ext cx="2503488" cy="157480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gray">
          <a:xfrm flipH="1">
            <a:off x="-4762" y="6000750"/>
            <a:ext cx="3400425" cy="6556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Arc 41@|5FFC:10921638|FBC:16777215|LFC:6902852|LBC:16777215"/>
          <p:cNvSpPr/>
          <p:nvPr/>
        </p:nvSpPr>
        <p:spPr bwMode="gray">
          <a:xfrm>
            <a:off x="0" y="4681538"/>
            <a:ext cx="2206625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Line 42@|9FFC:0|FBC:0|LFC:10921638|LBC:16777215"/>
          <p:cNvSpPr>
            <a:spLocks noChangeShapeType="1"/>
          </p:cNvSpPr>
          <p:nvPr/>
        </p:nvSpPr>
        <p:spPr bwMode="gray">
          <a:xfrm flipH="1">
            <a:off x="-31750" y="4724400"/>
            <a:ext cx="2211388" cy="20764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Arc 44@|5FFC:14657585|FBC:16777215|LFC:6902852|LBC:16777215"/>
          <p:cNvSpPr/>
          <p:nvPr/>
        </p:nvSpPr>
        <p:spPr bwMode="gray">
          <a:xfrm>
            <a:off x="0" y="5018088"/>
            <a:ext cx="1870075" cy="1835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664" name="Text Box 45@|17FFC:3940327|FBC:16777215|LFC:6902852|LBC:16777215"/>
          <p:cNvSpPr txBox="1"/>
          <p:nvPr/>
        </p:nvSpPr>
        <p:spPr>
          <a:xfrm>
            <a:off x="82550" y="5864225"/>
            <a:ext cx="11477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>
              <a:spcBef>
                <a:spcPct val="50000"/>
              </a:spcBef>
            </a:pPr>
            <a:r>
              <a:rPr lang="en-US" altLang="zh-CN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Types of Virtues</a:t>
            </a: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gray">
          <a:xfrm>
            <a:off x="3359150" y="5657850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gray">
          <a:xfrm>
            <a:off x="1485900" y="2317750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AutoShape 56"/>
          <p:cNvSpPr>
            <a:spLocks noChangeArrowheads="1"/>
          </p:cNvSpPr>
          <p:nvPr/>
        </p:nvSpPr>
        <p:spPr bwMode="gray">
          <a:xfrm>
            <a:off x="1912938" y="3529013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AutoShape 57"/>
          <p:cNvSpPr>
            <a:spLocks noChangeArrowheads="1"/>
          </p:cNvSpPr>
          <p:nvPr/>
        </p:nvSpPr>
        <p:spPr bwMode="gray">
          <a:xfrm>
            <a:off x="2436813" y="4681538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AutoShape 58"/>
          <p:cNvSpPr>
            <a:spLocks noChangeArrowheads="1"/>
          </p:cNvSpPr>
          <p:nvPr/>
        </p:nvSpPr>
        <p:spPr bwMode="gray">
          <a:xfrm>
            <a:off x="454025" y="4110038"/>
            <a:ext cx="200025" cy="2000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AutoShape 59"/>
          <p:cNvSpPr>
            <a:spLocks noChangeArrowheads="1"/>
          </p:cNvSpPr>
          <p:nvPr/>
        </p:nvSpPr>
        <p:spPr bwMode="gray">
          <a:xfrm>
            <a:off x="2495550" y="6367463"/>
            <a:ext cx="201613" cy="2000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671" name="TextBox 13@|17FFC:16777215|FBC:16777215|LFC:16777215|LBC:16777215"/>
          <p:cNvSpPr txBox="1"/>
          <p:nvPr/>
        </p:nvSpPr>
        <p:spPr>
          <a:xfrm>
            <a:off x="2206625" y="2453005"/>
            <a:ext cx="334264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Self Direction Virtues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672" name="TextBox 13@|17FFC:16777215|FBC:16777215|LFC:16777215|LBC:16777215"/>
          <p:cNvSpPr txBox="1"/>
          <p:nvPr/>
        </p:nvSpPr>
        <p:spPr>
          <a:xfrm>
            <a:off x="325120" y="1403985"/>
            <a:ext cx="465709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Based on Responsibilities: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673" name="TextBox 13@|17FFC:16777215|FBC:16777215|LFC:16777215|LBC:16777215"/>
          <p:cNvSpPr txBox="1"/>
          <p:nvPr/>
        </p:nvSpPr>
        <p:spPr>
          <a:xfrm>
            <a:off x="2697480" y="3664585"/>
            <a:ext cx="275018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Public Spirited Virtues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675" name="TextBox 13@|17FFC:16777215|FBC:16777215|LFC:16777215|LBC:16777215"/>
          <p:cNvSpPr txBox="1"/>
          <p:nvPr/>
        </p:nvSpPr>
        <p:spPr>
          <a:xfrm>
            <a:off x="3158490" y="4817110"/>
            <a:ext cx="270319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</a:bodyPr>
          <a:p>
            <a:pPr defTabSz="1216025">
              <a:spcBef>
                <a:spcPct val="20000"/>
              </a:spcBef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Teamwork Virtues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677" name="TextBox 13@|17FFC:16777215|FBC:16777215|LFC:16777215|LBC:16777215"/>
          <p:cNvSpPr txBox="1"/>
          <p:nvPr/>
        </p:nvSpPr>
        <p:spPr>
          <a:xfrm>
            <a:off x="4041140" y="5782310"/>
            <a:ext cx="281114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Proficiency Virtues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152400"/>
            <a:ext cx="10515600" cy="1139825"/>
          </a:xfrm>
        </p:spPr>
        <p:txBody>
          <a:bodyPr/>
          <a:p>
            <a:r>
              <a:rPr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SELF </a:t>
            </a:r>
            <a:r>
              <a:rPr sz="4800"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DIRECTION</a:t>
            </a:r>
            <a:r>
              <a:rPr sz="4800" b="1" spc="-4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sz="4800"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VIRTUES</a:t>
            </a:r>
            <a:br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5701030"/>
          </a:xfrm>
        </p:spPr>
        <p:txBody>
          <a:bodyPr/>
          <a:p>
            <a:pPr marL="520700" marR="94615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520065" algn="l"/>
                <a:tab pos="520700" algn="l"/>
                <a:tab pos="1781810" algn="l"/>
                <a:tab pos="2348230" algn="l"/>
                <a:tab pos="2593340" algn="l"/>
                <a:tab pos="3141980" algn="l"/>
                <a:tab pos="3362325" algn="l"/>
                <a:tab pos="4114165" algn="l"/>
                <a:tab pos="4843145" algn="l"/>
                <a:tab pos="5513070" algn="l"/>
                <a:tab pos="5722620" algn="l"/>
                <a:tab pos="6180455" algn="l"/>
                <a:tab pos="6718300" algn="l"/>
                <a:tab pos="7257415" algn="l"/>
                <a:tab pos="793432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Making your own decisions and organizing your own ​​work rather than being told what to do by managers, colleagues, friends.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20700" marR="94615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520065" algn="l"/>
                <a:tab pos="520700" algn="l"/>
                <a:tab pos="1781810" algn="l"/>
                <a:tab pos="2348230" algn="l"/>
                <a:tab pos="2593340" algn="l"/>
                <a:tab pos="3141980" algn="l"/>
                <a:tab pos="3362325" algn="l"/>
                <a:tab pos="4114165" algn="l"/>
                <a:tab pos="4843145" algn="l"/>
                <a:tab pos="5513070" algn="l"/>
                <a:tab pos="5722620" algn="l"/>
                <a:tab pos="6180455" algn="l"/>
                <a:tab pos="6718300" algn="l"/>
                <a:tab pos="7257415" algn="l"/>
                <a:tab pos="793432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Self-direction is a virtue a quality of strength the development of self responsibility. 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20700" marR="94615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520065" algn="l"/>
                <a:tab pos="520700" algn="l"/>
                <a:tab pos="1781810" algn="l"/>
                <a:tab pos="2348230" algn="l"/>
                <a:tab pos="2593340" algn="l"/>
                <a:tab pos="3141980" algn="l"/>
                <a:tab pos="3362325" algn="l"/>
                <a:tab pos="4114165" algn="l"/>
                <a:tab pos="4843145" algn="l"/>
                <a:tab pos="5513070" algn="l"/>
                <a:tab pos="5722620" algn="l"/>
                <a:tab pos="6180455" algn="l"/>
                <a:tab pos="6718300" algn="l"/>
                <a:tab pos="7257415" algn="l"/>
                <a:tab pos="793432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Fundamental virtues in exercising our moral autonomy and responsibility. 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35000" marR="94615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  <a:tabLst>
                <a:tab pos="520065" algn="l"/>
                <a:tab pos="520700" algn="l"/>
                <a:tab pos="1781810" algn="l"/>
                <a:tab pos="2348230" algn="l"/>
                <a:tab pos="2593340" algn="l"/>
                <a:tab pos="3141980" algn="l"/>
                <a:tab pos="3362325" algn="l"/>
                <a:tab pos="4114165" algn="l"/>
                <a:tab pos="4843145" algn="l"/>
                <a:tab pos="5513070" algn="l"/>
                <a:tab pos="5722620" algn="l"/>
                <a:tab pos="6180455" algn="l"/>
                <a:tab pos="6718300" algn="l"/>
                <a:tab pos="7257415" algn="l"/>
                <a:tab pos="793432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 self understanding, humility(Humbleness), good moraljudgment, courage, self discipline, perseverance, commitments, self-respect and dignity .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35000" marR="94615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ü"/>
              <a:tabLst>
                <a:tab pos="520065" algn="l"/>
                <a:tab pos="520700" algn="l"/>
                <a:tab pos="1781810" algn="l"/>
                <a:tab pos="2348230" algn="l"/>
                <a:tab pos="2593340" algn="l"/>
                <a:tab pos="3141980" algn="l"/>
                <a:tab pos="3362325" algn="l"/>
                <a:tab pos="4114165" algn="l"/>
                <a:tab pos="4843145" algn="l"/>
                <a:tab pos="5513070" algn="l"/>
                <a:tab pos="5722620" algn="l"/>
                <a:tab pos="6180455" algn="l"/>
                <a:tab pos="6718300" algn="l"/>
                <a:tab pos="7257415" algn="l"/>
                <a:tab pos="793432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 Kindness -Humanity[generosity,nurturance(care given to someone), care, compassion, altruistic love, "niceness"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Doing favors and good deeds for others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PUBLIC SPIRITED</a:t>
            </a:r>
            <a:r>
              <a:rPr b="1" spc="-2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VIRTUES</a:t>
            </a:r>
            <a:endParaRPr lang="en-US" b="1" spc="-5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93700" marR="55245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937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Focusing on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good of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clients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public  affected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engineers’ work by . not 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directly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intentionally harming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others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i.e.  ‘non-maleficence(do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harm)’.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0" marR="48260" indent="-457200" algn="just">
              <a:lnSpc>
                <a:spcPct val="100000"/>
              </a:lnSpc>
              <a:buFont typeface="Wingdings" panose="05000000000000000000" charset="0"/>
              <a:buChar char="ü"/>
              <a:tabLst>
                <a:tab pos="3937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Fairness: Treating all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people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same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according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notions of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fairness and justice;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letting personal  feelings </a:t>
            </a:r>
            <a:r>
              <a:rPr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bias </a:t>
            </a:r>
            <a:r>
              <a:rPr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decisions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about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others.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0" marR="43180" indent="-457200" algn="just">
              <a:lnSpc>
                <a:spcPct val="100000"/>
              </a:lnSpc>
              <a:spcBef>
                <a:spcPts val="700"/>
              </a:spcBef>
              <a:buFont typeface="Wingdings" panose="05000000000000000000" charset="0"/>
              <a:buChar char="ü"/>
              <a:tabLst>
                <a:tab pos="3937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 Leadership: </a:t>
            </a:r>
            <a:r>
              <a:rPr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Encouraging </a:t>
            </a:r>
            <a:r>
              <a:rPr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group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which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 is a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member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things done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at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same  maintain time </a:t>
            </a:r>
            <a:r>
              <a:rPr b="1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good </a:t>
            </a:r>
            <a:r>
              <a:rPr b="1" spc="-5" dirty="0">
                <a:solidFill>
                  <a:srgbClr val="006FB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relations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within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group.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</a:rPr>
              <a:t>TEAMWORK VIRTUES</a:t>
            </a:r>
            <a:endParaRPr lang="en-US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Enables professionals to work successfully with others.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E.g. collegiality(cooperative relationship of colleagues), cooperativeness, the ability to communicate, respect for authority, loyalty to employers and leadership qualities.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E.g. Citizenship [social responsibility, loyalty, teamwork]: Working well as a member of a group or team; being loyal to the group.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</a:rPr>
              <a:t>PROFICIENCY VIRTUES</a:t>
            </a:r>
            <a:endParaRPr lang="en-US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Mastery of one’s Profession that characterize good engineering practice e.g. competence, diligence (attentiveness) ,creativity, self-renewal through continuous education.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Open-mindedness [judgment, critical thinking]: Thinking things through and examining them from all sides (Perspective); weighing all evidence fairly.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Creativity [originality, cleverness]: Thinking of novel and productive ways to conceptualize and do things.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499745"/>
            <a:ext cx="10515600" cy="1325563"/>
          </a:xfrm>
        </p:spPr>
        <p:txBody>
          <a:bodyPr/>
          <a:p>
            <a:r>
              <a:rPr lang="en-US" sz="4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</a:rPr>
              <a:t>Summary</a:t>
            </a:r>
            <a:endParaRPr lang="en-US" sz="48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Virtue ethics is not like other ethics in the world of ethics.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It is more than a ethics compare to other nature of ethics, because it is grounded in the human character.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is concerned with the human character from birth to death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reality, it portray one’s character to be recognize by others and gives the sense of reality.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in business wise, it acts as a contributing factors towards business success. That is, in terms of determining one’s ability of thinking.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2043113" y="2459038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613525" y="2871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What is Virtue?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045200" y="29194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613525" y="350170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  <a:sym typeface="+mn-ea"/>
              </a:rPr>
              <a:t>Importance of Virtues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5200" y="35623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27090" y="1908810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SimSun" panose="02010600030101010101" pitchFamily="2" charset="-122"/>
                <a:cs typeface="+mn-lt"/>
              </a:rPr>
              <a:t>CONTENTS</a:t>
            </a:r>
            <a:endParaRPr lang="en-US" altLang="zh-CN" sz="44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SimSun" panose="02010600030101010101" pitchFamily="2" charset="-122"/>
              <a:cs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45200" y="41989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613525" y="479583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Type of Virtues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045200" y="48434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94805" y="4138930"/>
            <a:ext cx="26835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/>
            <a:r>
              <a:rPr lang="en-US" sz="2400"/>
              <a:t>Virtue Theory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05" y="932815"/>
            <a:ext cx="5079365" cy="1071880"/>
          </a:xfrm>
        </p:spPr>
        <p:txBody>
          <a:bodyPr/>
          <a:p>
            <a:r>
              <a:rPr sz="5400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What</a:t>
            </a:r>
            <a:r>
              <a:rPr lang="en-US" sz="5400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sz="5400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is </a:t>
            </a:r>
            <a:r>
              <a:rPr sz="54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a</a:t>
            </a:r>
            <a:r>
              <a:rPr sz="5400" b="1" spc="-8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sz="5400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Virtue?</a:t>
            </a:r>
            <a:br>
              <a:rPr sz="5400" b="1" spc="-5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23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Virtue is from the Greek word “arete” means “excellence”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State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 Character Or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Habit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person.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Morally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Good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Habits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(Excellence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Habit)</a:t>
            </a:r>
            <a:endParaRPr spc="-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Behavior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showing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high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moral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standard</a:t>
            </a:r>
            <a:endParaRPr spc="-5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general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quality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being morally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good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Ex:Patience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i="1" spc="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67665" y="490220"/>
            <a:ext cx="62458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Calibri" panose="020F0502020204030204" pitchFamily="34" charset="0"/>
                <a:cs typeface="Calibri" panose="020F0502020204030204" pitchFamily="34" charset="0"/>
              </a:rPr>
              <a:t>Example of Virtues</a:t>
            </a:r>
            <a:endParaRPr lang="en-US" altLang="zh-CN" sz="4000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eeform 16"/>
          <p:cNvSpPr/>
          <p:nvPr/>
        </p:nvSpPr>
        <p:spPr bwMode="auto">
          <a:xfrm>
            <a:off x="5767388" y="3856038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eform 14"/>
          <p:cNvSpPr/>
          <p:nvPr/>
        </p:nvSpPr>
        <p:spPr bwMode="auto">
          <a:xfrm>
            <a:off x="6357938" y="3744913"/>
            <a:ext cx="1466850" cy="115728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 22"/>
          <p:cNvSpPr/>
          <p:nvPr/>
        </p:nvSpPr>
        <p:spPr bwMode="auto">
          <a:xfrm>
            <a:off x="5205413" y="2290763"/>
            <a:ext cx="973138" cy="1049338"/>
          </a:xfrm>
          <a:custGeom>
            <a:avLst/>
            <a:gdLst>
              <a:gd name="T0" fmla="*/ 62 w 81"/>
              <a:gd name="T1" fmla="*/ 84 h 87"/>
              <a:gd name="T2" fmla="*/ 71 w 81"/>
              <a:gd name="T3" fmla="*/ 45 h 87"/>
              <a:gd name="T4" fmla="*/ 27 w 81"/>
              <a:gd name="T5" fmla="*/ 6 h 87"/>
              <a:gd name="T6" fmla="*/ 8 w 81"/>
              <a:gd name="T7" fmla="*/ 29 h 87"/>
              <a:gd name="T8" fmla="*/ 62 w 81"/>
              <a:gd name="T9" fmla="*/ 8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4017963" y="2435225"/>
            <a:ext cx="1662113" cy="1049338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Freeform 12"/>
          <p:cNvSpPr/>
          <p:nvPr/>
        </p:nvSpPr>
        <p:spPr bwMode="auto">
          <a:xfrm>
            <a:off x="6102350" y="2919413"/>
            <a:ext cx="989013" cy="747713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>
            <a:off x="4152900" y="3532188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10248" name="直接箭头连接符 46"/>
          <p:cNvCxnSpPr/>
          <p:nvPr/>
        </p:nvCxnSpPr>
        <p:spPr>
          <a:xfrm flipV="1">
            <a:off x="6808788" y="2816225"/>
            <a:ext cx="1501775" cy="479425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49" name="直接箭头连接符 50"/>
          <p:cNvCxnSpPr/>
          <p:nvPr/>
        </p:nvCxnSpPr>
        <p:spPr>
          <a:xfrm flipV="1">
            <a:off x="5697538" y="1933575"/>
            <a:ext cx="1403350" cy="51593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0" name="直接箭头连接符 52"/>
          <p:cNvCxnSpPr/>
          <p:nvPr/>
        </p:nvCxnSpPr>
        <p:spPr>
          <a:xfrm flipH="1" flipV="1">
            <a:off x="3435350" y="2328863"/>
            <a:ext cx="1296988" cy="44450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1" name="直接箭头连接符 54"/>
          <p:cNvCxnSpPr/>
          <p:nvPr/>
        </p:nvCxnSpPr>
        <p:spPr>
          <a:xfrm flipH="1">
            <a:off x="3435350" y="4003675"/>
            <a:ext cx="1570038" cy="77628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10252" name="直接箭头连接符 56"/>
          <p:cNvCxnSpPr/>
          <p:nvPr/>
        </p:nvCxnSpPr>
        <p:spPr>
          <a:xfrm>
            <a:off x="6789738" y="53482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sp>
        <p:nvSpPr>
          <p:cNvPr id="10253" name="TextBox 13"/>
          <p:cNvSpPr txBox="1"/>
          <p:nvPr/>
        </p:nvSpPr>
        <p:spPr>
          <a:xfrm>
            <a:off x="1950403" y="2127568"/>
            <a:ext cx="127952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Courage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55" name="TextBox 13"/>
          <p:cNvSpPr txBox="1"/>
          <p:nvPr/>
        </p:nvSpPr>
        <p:spPr>
          <a:xfrm>
            <a:off x="1695450" y="4780280"/>
            <a:ext cx="167005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Self-control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57" name="TextBox 13"/>
          <p:cNvSpPr txBox="1"/>
          <p:nvPr/>
        </p:nvSpPr>
        <p:spPr>
          <a:xfrm>
            <a:off x="7280910" y="1722120"/>
            <a:ext cx="161544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Generosity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59" name="TextBox 13"/>
          <p:cNvSpPr txBox="1"/>
          <p:nvPr/>
        </p:nvSpPr>
        <p:spPr>
          <a:xfrm>
            <a:off x="8445500" y="2570163"/>
            <a:ext cx="127952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Honesty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61" name="TextBox 13"/>
          <p:cNvSpPr txBox="1"/>
          <p:nvPr/>
        </p:nvSpPr>
        <p:spPr>
          <a:xfrm>
            <a:off x="8310880" y="5194935"/>
            <a:ext cx="169545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Temperance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1"/>
          <p:nvPr/>
        </p:nvSpPr>
        <p:spPr>
          <a:xfrm>
            <a:off x="9049703" y="4166235"/>
            <a:ext cx="127952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Justice</a:t>
            </a:r>
            <a:endParaRPr lang="en-US" altLang="zh-C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265" name="直接箭头连接符 56"/>
          <p:cNvCxnSpPr/>
          <p:nvPr/>
        </p:nvCxnSpPr>
        <p:spPr>
          <a:xfrm>
            <a:off x="7493000" y="43195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</a:rPr>
              <a:t>Importance of Virtues;</a:t>
            </a:r>
            <a:endParaRPr lang="en-US" sz="5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importance of virtue ethics cannot be shown or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realized unless and until we understand the moral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rules. However, it’s not only through understanding,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have to apply these moral values in real life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situations in order to become more ethical in decision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making. Furthermore, we will become more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familiarized with the four major moral values and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three theological virtues where all other virtues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flowed out from these seven ethical virtues.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j-lt"/>
              </a:rPr>
              <a:t>The four major moral values are;</a:t>
            </a:r>
            <a:endParaRPr 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Prudence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-is the practical wisdom in living life, where it can be acquired through experience and reflection.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Temperance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–is the appropriateness in the use of passions or desires.It is the quality of character that is dependable because one’s desires have been disciplined to respond to the truly good.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Fortitude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–is the courage needed to overcome obstacles when one grows.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Justice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–is the fairness and equality in dealing with others.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Theological virtues;</a:t>
            </a:r>
            <a:endParaRPr 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lnSpc>
                <a:spcPct val="100000"/>
              </a:lnSpc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Faith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–is the given grace from God.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Hope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–is the advantages of the human will towards final union with God.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–is the experience and expression of the strong desire for those persons or things in which one takes a particulars joy or delight.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10" y="885825"/>
            <a:ext cx="10515600" cy="1325563"/>
          </a:xfrm>
        </p:spPr>
        <p:txBody>
          <a:bodyPr/>
          <a:p>
            <a:r>
              <a:rPr lang="en-US" sz="5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</a:rPr>
              <a:t>VIRTUE THEORY</a:t>
            </a:r>
            <a:endParaRPr lang="en-US" sz="54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9150"/>
            <a:ext cx="10332720" cy="3893820"/>
          </a:xfrm>
        </p:spPr>
        <p:txBody>
          <a:bodyPr/>
          <a:p>
            <a:pPr marL="0" indent="0" algn="ctr">
              <a:lnSpc>
                <a:spcPct val="110000"/>
              </a:lnSpc>
              <a:buNone/>
            </a:pP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Aristotle,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an early Greek Thinker/Philosopher  proposed one of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the most influential theories 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ethics called Virtue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Theory. According </a:t>
            </a:r>
            <a:r>
              <a:rPr sz="4000" spc="-10" dirty="0">
                <a:latin typeface="Times New Roman" panose="02020603050405020304"/>
                <a:cs typeface="Times New Roman" panose="02020603050405020304"/>
                <a:sym typeface="+mn-ea"/>
              </a:rPr>
              <a:t>to 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this theory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“virtues” or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“morally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good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habits”  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develop only </a:t>
            </a:r>
            <a:r>
              <a:rPr sz="4000" spc="-5" dirty="0">
                <a:latin typeface="Times New Roman" panose="02020603050405020304"/>
                <a:cs typeface="Times New Roman" panose="02020603050405020304"/>
                <a:sym typeface="+mn-ea"/>
              </a:rPr>
              <a:t>through </a:t>
            </a:r>
            <a:r>
              <a:rPr sz="4000" spc="-5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 </a:t>
            </a:r>
            <a:r>
              <a:rPr sz="4000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4000" spc="125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4000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repetition</a:t>
            </a:r>
            <a:r>
              <a:rPr sz="400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0" indent="0" algn="ctr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65" y="499745"/>
            <a:ext cx="10515600" cy="1325563"/>
          </a:xfrm>
        </p:spPr>
        <p:txBody>
          <a:bodyPr/>
          <a:p>
            <a:r>
              <a:rPr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ARISTOTLE’S  VIRTUE</a:t>
            </a:r>
            <a:r>
              <a:rPr b="1" spc="-8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 </a:t>
            </a:r>
            <a:r>
              <a:rPr b="1" spc="-5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cs typeface="+mn-lt"/>
                <a:sym typeface="+mn-ea"/>
              </a:rPr>
              <a:t>THEORY</a:t>
            </a:r>
            <a:endParaRPr lang="en-US" b="1" spc="-5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69900" marR="10795" indent="-45720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Aristotle: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 virtue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state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of character by  which 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you ‘</a:t>
            </a:r>
            <a:r>
              <a:rPr b="1" spc="5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stand </a:t>
            </a:r>
            <a:r>
              <a:rPr b="1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well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’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in relation to 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your 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desires, emotions and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choices: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lang="en-US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10795" indent="0" algn="just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endParaRPr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10795" indent="0" algn="ctr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r>
              <a:rPr lang="en-US" spc="-5" dirty="0">
                <a:latin typeface="Times New Roman" panose="02020603050405020304"/>
                <a:cs typeface="Times New Roman" panose="02020603050405020304"/>
                <a:sym typeface="+mn-ea"/>
              </a:rPr>
              <a:t>    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‘to </a:t>
            </a:r>
            <a:r>
              <a:rPr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feel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[desires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emotions] at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the right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times,  with </a:t>
            </a:r>
            <a:r>
              <a:rPr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reference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to the right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objects, towards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the  right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people, with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the right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motive, and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in the right 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way’</a:t>
            </a:r>
            <a:endParaRPr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10795" indent="0" algn="ctr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endParaRPr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10795" indent="0" algn="ctr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endParaRPr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469900" marR="10795" indent="-45720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Virtues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are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traits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that are necessary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‘</a:t>
            </a:r>
            <a:r>
              <a:rPr b="1" spc="15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living  </a:t>
            </a:r>
            <a:r>
              <a:rPr b="1" spc="-5" dirty="0">
                <a:solidFill>
                  <a:srgbClr val="006FB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well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’.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5273</Words>
  <Application>WPS Presentation</Application>
  <PresentationFormat/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Candara</vt:lpstr>
      <vt:lpstr>Times New Roman</vt:lpstr>
      <vt:lpstr>Microsoft YaHei</vt:lpstr>
      <vt:lpstr>Arial Unicode MS</vt:lpstr>
      <vt:lpstr>Calibri Light</vt:lpstr>
      <vt:lpstr>Gulim</vt:lpstr>
      <vt:lpstr>Malgun Gothic</vt:lpstr>
      <vt:lpstr>Calibri</vt:lpstr>
      <vt:lpstr>Arial</vt:lpstr>
      <vt:lpstr>UnDotum</vt:lpstr>
      <vt:lpstr>Segoe Print</vt:lpstr>
      <vt:lpstr>Times New Roman</vt:lpstr>
      <vt:lpstr>Wingdings</vt:lpstr>
      <vt:lpstr>Office 主题</vt:lpstr>
      <vt:lpstr>PowerPoint 演示文稿</vt:lpstr>
      <vt:lpstr>PowerPoint 演示文稿</vt:lpstr>
      <vt:lpstr>What is a Virtue? </vt:lpstr>
      <vt:lpstr>PowerPoint 演示文稿</vt:lpstr>
      <vt:lpstr>Importance of Virtues;</vt:lpstr>
      <vt:lpstr>The four major moral values are;</vt:lpstr>
      <vt:lpstr>Theological virtues;</vt:lpstr>
      <vt:lpstr>VIRTUE THEORY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talha</cp:lastModifiedBy>
  <cp:revision>42</cp:revision>
  <dcterms:created xsi:type="dcterms:W3CDTF">2015-07-04T02:09:00Z</dcterms:created>
  <dcterms:modified xsi:type="dcterms:W3CDTF">2021-07-01T06:03:31Z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