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A5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8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D6190A-F1DA-AF8C-E1FB-28F46A225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A2F09E-DFC2-346C-F83E-DECF51E9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E14AC0-074B-BA4E-8CD5-F374A4A3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7048E6-E288-F226-32F6-AFEF0A55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DCF0CF-02E7-1F22-1451-612DE361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10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9A32AD-DD05-64B3-3097-DA153898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A8C0A5-85DB-803D-CE63-1328169D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2442E4-F3CD-370D-E1C7-CB232364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9AB998-B914-AE2C-AA4D-44BBA010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475811-24F6-FB92-CA09-54596522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2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33DC1B3-54D6-3D39-600C-84D3EBF9A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28A7CA6-9E1F-E975-A2F8-2348830D1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044485-F61E-7FDD-93A4-9D47C161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9EE0CC-6FE7-55BD-52A8-AAAF5EB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4B5554-C07B-44D3-3FF0-D202B861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98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sim Yer Tutucusu 21">
            <a:extLst>
              <a:ext uri="{FF2B5EF4-FFF2-40B4-BE49-F238E27FC236}">
                <a16:creationId xmlns:a16="http://schemas.microsoft.com/office/drawing/2014/main" id="{8A8ADC5B-D9FE-2B85-4598-DA661C3B53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368316" y="1408713"/>
            <a:ext cx="3052000" cy="4040565"/>
          </a:xfrm>
          <a:custGeom>
            <a:avLst/>
            <a:gdLst>
              <a:gd name="connsiteX0" fmla="*/ 314112 w 3052000"/>
              <a:gd name="connsiteY0" fmla="*/ 0 h 4040565"/>
              <a:gd name="connsiteX1" fmla="*/ 2737888 w 3052000"/>
              <a:gd name="connsiteY1" fmla="*/ 0 h 4040565"/>
              <a:gd name="connsiteX2" fmla="*/ 3052000 w 3052000"/>
              <a:gd name="connsiteY2" fmla="*/ 314112 h 4040565"/>
              <a:gd name="connsiteX3" fmla="*/ 3052000 w 3052000"/>
              <a:gd name="connsiteY3" fmla="*/ 3726453 h 4040565"/>
              <a:gd name="connsiteX4" fmla="*/ 2737888 w 3052000"/>
              <a:gd name="connsiteY4" fmla="*/ 4040565 h 4040565"/>
              <a:gd name="connsiteX5" fmla="*/ 314112 w 3052000"/>
              <a:gd name="connsiteY5" fmla="*/ 4040565 h 4040565"/>
              <a:gd name="connsiteX6" fmla="*/ 0 w 3052000"/>
              <a:gd name="connsiteY6" fmla="*/ 3726453 h 4040565"/>
              <a:gd name="connsiteX7" fmla="*/ 0 w 3052000"/>
              <a:gd name="connsiteY7" fmla="*/ 314112 h 4040565"/>
              <a:gd name="connsiteX8" fmla="*/ 314112 w 3052000"/>
              <a:gd name="connsiteY8" fmla="*/ 0 h 404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2000" h="4040565">
                <a:moveTo>
                  <a:pt x="314112" y="0"/>
                </a:moveTo>
                <a:lnTo>
                  <a:pt x="2737888" y="0"/>
                </a:lnTo>
                <a:cubicBezTo>
                  <a:pt x="2911368" y="0"/>
                  <a:pt x="3052000" y="140633"/>
                  <a:pt x="3052000" y="314112"/>
                </a:cubicBezTo>
                <a:lnTo>
                  <a:pt x="3052000" y="3726453"/>
                </a:lnTo>
                <a:cubicBezTo>
                  <a:pt x="3052000" y="3899932"/>
                  <a:pt x="2911368" y="4040565"/>
                  <a:pt x="2737888" y="4040565"/>
                </a:cubicBezTo>
                <a:lnTo>
                  <a:pt x="314112" y="4040565"/>
                </a:lnTo>
                <a:cubicBezTo>
                  <a:pt x="140634" y="4040565"/>
                  <a:pt x="0" y="3899932"/>
                  <a:pt x="0" y="3726453"/>
                </a:cubicBezTo>
                <a:lnTo>
                  <a:pt x="0" y="314112"/>
                </a:lnTo>
                <a:cubicBezTo>
                  <a:pt x="0" y="140633"/>
                  <a:pt x="140634" y="0"/>
                  <a:pt x="31411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tr-TR"/>
          </a:p>
        </p:txBody>
      </p:sp>
      <p:sp>
        <p:nvSpPr>
          <p:cNvPr id="20" name="Resim Yer Tutucusu 19">
            <a:extLst>
              <a:ext uri="{FF2B5EF4-FFF2-40B4-BE49-F238E27FC236}">
                <a16:creationId xmlns:a16="http://schemas.microsoft.com/office/drawing/2014/main" id="{644F281A-63CE-37A6-3B71-DEF2CB5776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68352" y="1408714"/>
            <a:ext cx="3052000" cy="4040565"/>
          </a:xfrm>
          <a:custGeom>
            <a:avLst/>
            <a:gdLst>
              <a:gd name="connsiteX0" fmla="*/ 314112 w 3052000"/>
              <a:gd name="connsiteY0" fmla="*/ 0 h 4040565"/>
              <a:gd name="connsiteX1" fmla="*/ 2737888 w 3052000"/>
              <a:gd name="connsiteY1" fmla="*/ 0 h 4040565"/>
              <a:gd name="connsiteX2" fmla="*/ 3052000 w 3052000"/>
              <a:gd name="connsiteY2" fmla="*/ 314112 h 4040565"/>
              <a:gd name="connsiteX3" fmla="*/ 3052000 w 3052000"/>
              <a:gd name="connsiteY3" fmla="*/ 3726453 h 4040565"/>
              <a:gd name="connsiteX4" fmla="*/ 2737888 w 3052000"/>
              <a:gd name="connsiteY4" fmla="*/ 4040565 h 4040565"/>
              <a:gd name="connsiteX5" fmla="*/ 314112 w 3052000"/>
              <a:gd name="connsiteY5" fmla="*/ 4040565 h 4040565"/>
              <a:gd name="connsiteX6" fmla="*/ 0 w 3052000"/>
              <a:gd name="connsiteY6" fmla="*/ 3726453 h 4040565"/>
              <a:gd name="connsiteX7" fmla="*/ 0 w 3052000"/>
              <a:gd name="connsiteY7" fmla="*/ 314112 h 4040565"/>
              <a:gd name="connsiteX8" fmla="*/ 314112 w 3052000"/>
              <a:gd name="connsiteY8" fmla="*/ 0 h 404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2000" h="4040565">
                <a:moveTo>
                  <a:pt x="314112" y="0"/>
                </a:moveTo>
                <a:lnTo>
                  <a:pt x="2737888" y="0"/>
                </a:lnTo>
                <a:cubicBezTo>
                  <a:pt x="2911368" y="0"/>
                  <a:pt x="3052000" y="140633"/>
                  <a:pt x="3052000" y="314112"/>
                </a:cubicBezTo>
                <a:lnTo>
                  <a:pt x="3052000" y="3726453"/>
                </a:lnTo>
                <a:cubicBezTo>
                  <a:pt x="3052000" y="3899932"/>
                  <a:pt x="2911368" y="4040565"/>
                  <a:pt x="2737888" y="4040565"/>
                </a:cubicBezTo>
                <a:lnTo>
                  <a:pt x="314112" y="4040565"/>
                </a:lnTo>
                <a:cubicBezTo>
                  <a:pt x="140634" y="4040565"/>
                  <a:pt x="0" y="3899932"/>
                  <a:pt x="0" y="3726453"/>
                </a:cubicBezTo>
                <a:lnTo>
                  <a:pt x="0" y="314112"/>
                </a:lnTo>
                <a:cubicBezTo>
                  <a:pt x="0" y="140633"/>
                  <a:pt x="140634" y="0"/>
                  <a:pt x="31411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tr-TR"/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8778AD3-4D32-9991-2EEA-4968630FC5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618534" y="1408715"/>
            <a:ext cx="3051999" cy="4040565"/>
          </a:xfrm>
          <a:custGeom>
            <a:avLst/>
            <a:gdLst>
              <a:gd name="connsiteX0" fmla="*/ 314112 w 3051999"/>
              <a:gd name="connsiteY0" fmla="*/ 0 h 4040565"/>
              <a:gd name="connsiteX1" fmla="*/ 2737887 w 3051999"/>
              <a:gd name="connsiteY1" fmla="*/ 0 h 4040565"/>
              <a:gd name="connsiteX2" fmla="*/ 3051999 w 3051999"/>
              <a:gd name="connsiteY2" fmla="*/ 314112 h 4040565"/>
              <a:gd name="connsiteX3" fmla="*/ 3051999 w 3051999"/>
              <a:gd name="connsiteY3" fmla="*/ 3726453 h 4040565"/>
              <a:gd name="connsiteX4" fmla="*/ 2737887 w 3051999"/>
              <a:gd name="connsiteY4" fmla="*/ 4040565 h 4040565"/>
              <a:gd name="connsiteX5" fmla="*/ 314112 w 3051999"/>
              <a:gd name="connsiteY5" fmla="*/ 4040565 h 4040565"/>
              <a:gd name="connsiteX6" fmla="*/ 0 w 3051999"/>
              <a:gd name="connsiteY6" fmla="*/ 3726453 h 4040565"/>
              <a:gd name="connsiteX7" fmla="*/ 0 w 3051999"/>
              <a:gd name="connsiteY7" fmla="*/ 314112 h 4040565"/>
              <a:gd name="connsiteX8" fmla="*/ 314112 w 3051999"/>
              <a:gd name="connsiteY8" fmla="*/ 0 h 404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1999" h="4040565">
                <a:moveTo>
                  <a:pt x="314112" y="0"/>
                </a:moveTo>
                <a:lnTo>
                  <a:pt x="2737887" y="0"/>
                </a:lnTo>
                <a:cubicBezTo>
                  <a:pt x="2911367" y="0"/>
                  <a:pt x="3051999" y="140633"/>
                  <a:pt x="3051999" y="314112"/>
                </a:cubicBezTo>
                <a:lnTo>
                  <a:pt x="3051999" y="3726453"/>
                </a:lnTo>
                <a:cubicBezTo>
                  <a:pt x="3051999" y="3899932"/>
                  <a:pt x="2911367" y="4040565"/>
                  <a:pt x="2737887" y="4040565"/>
                </a:cubicBezTo>
                <a:lnTo>
                  <a:pt x="314112" y="4040565"/>
                </a:lnTo>
                <a:cubicBezTo>
                  <a:pt x="140633" y="4040565"/>
                  <a:pt x="0" y="3899932"/>
                  <a:pt x="0" y="3726453"/>
                </a:cubicBezTo>
                <a:lnTo>
                  <a:pt x="0" y="314112"/>
                </a:lnTo>
                <a:cubicBezTo>
                  <a:pt x="0" y="140633"/>
                  <a:pt x="140633" y="0"/>
                  <a:pt x="31411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tr-TR"/>
          </a:p>
        </p:txBody>
      </p:sp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889766D4-365D-EFD4-5A1F-92A86171DD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43642" y="1408716"/>
            <a:ext cx="3051999" cy="4040565"/>
          </a:xfrm>
          <a:custGeom>
            <a:avLst/>
            <a:gdLst>
              <a:gd name="connsiteX0" fmla="*/ 314112 w 3051999"/>
              <a:gd name="connsiteY0" fmla="*/ 0 h 4040565"/>
              <a:gd name="connsiteX1" fmla="*/ 2737887 w 3051999"/>
              <a:gd name="connsiteY1" fmla="*/ 0 h 4040565"/>
              <a:gd name="connsiteX2" fmla="*/ 3051999 w 3051999"/>
              <a:gd name="connsiteY2" fmla="*/ 314112 h 4040565"/>
              <a:gd name="connsiteX3" fmla="*/ 3051999 w 3051999"/>
              <a:gd name="connsiteY3" fmla="*/ 3726453 h 4040565"/>
              <a:gd name="connsiteX4" fmla="*/ 2737887 w 3051999"/>
              <a:gd name="connsiteY4" fmla="*/ 4040565 h 4040565"/>
              <a:gd name="connsiteX5" fmla="*/ 314112 w 3051999"/>
              <a:gd name="connsiteY5" fmla="*/ 4040565 h 4040565"/>
              <a:gd name="connsiteX6" fmla="*/ 0 w 3051999"/>
              <a:gd name="connsiteY6" fmla="*/ 3726453 h 4040565"/>
              <a:gd name="connsiteX7" fmla="*/ 0 w 3051999"/>
              <a:gd name="connsiteY7" fmla="*/ 314112 h 4040565"/>
              <a:gd name="connsiteX8" fmla="*/ 314112 w 3051999"/>
              <a:gd name="connsiteY8" fmla="*/ 0 h 404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1999" h="4040565">
                <a:moveTo>
                  <a:pt x="314112" y="0"/>
                </a:moveTo>
                <a:lnTo>
                  <a:pt x="2737887" y="0"/>
                </a:lnTo>
                <a:cubicBezTo>
                  <a:pt x="2911366" y="0"/>
                  <a:pt x="3051999" y="140633"/>
                  <a:pt x="3051999" y="314112"/>
                </a:cubicBezTo>
                <a:lnTo>
                  <a:pt x="3051999" y="3726453"/>
                </a:lnTo>
                <a:cubicBezTo>
                  <a:pt x="3051999" y="3899932"/>
                  <a:pt x="2911366" y="4040565"/>
                  <a:pt x="2737887" y="4040565"/>
                </a:cubicBezTo>
                <a:lnTo>
                  <a:pt x="314112" y="4040565"/>
                </a:lnTo>
                <a:cubicBezTo>
                  <a:pt x="140633" y="4040565"/>
                  <a:pt x="0" y="3899932"/>
                  <a:pt x="0" y="3726453"/>
                </a:cubicBezTo>
                <a:lnTo>
                  <a:pt x="0" y="314112"/>
                </a:lnTo>
                <a:cubicBezTo>
                  <a:pt x="0" y="140633"/>
                  <a:pt x="140633" y="0"/>
                  <a:pt x="31411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tr-TR"/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1F368DC9-F7DE-8093-5A55-EB23A70F6D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897193"/>
            <a:ext cx="3824748" cy="5063613"/>
          </a:xfrm>
          <a:custGeom>
            <a:avLst/>
            <a:gdLst>
              <a:gd name="connsiteX0" fmla="*/ 393643 w 3824748"/>
              <a:gd name="connsiteY0" fmla="*/ 0 h 5063613"/>
              <a:gd name="connsiteX1" fmla="*/ 3431105 w 3824748"/>
              <a:gd name="connsiteY1" fmla="*/ 0 h 5063613"/>
              <a:gd name="connsiteX2" fmla="*/ 3824748 w 3824748"/>
              <a:gd name="connsiteY2" fmla="*/ 393643 h 5063613"/>
              <a:gd name="connsiteX3" fmla="*/ 3824748 w 3824748"/>
              <a:gd name="connsiteY3" fmla="*/ 4669970 h 5063613"/>
              <a:gd name="connsiteX4" fmla="*/ 3431105 w 3824748"/>
              <a:gd name="connsiteY4" fmla="*/ 5063613 h 5063613"/>
              <a:gd name="connsiteX5" fmla="*/ 393643 w 3824748"/>
              <a:gd name="connsiteY5" fmla="*/ 5063613 h 5063613"/>
              <a:gd name="connsiteX6" fmla="*/ 0 w 3824748"/>
              <a:gd name="connsiteY6" fmla="*/ 4669970 h 5063613"/>
              <a:gd name="connsiteX7" fmla="*/ 0 w 3824748"/>
              <a:gd name="connsiteY7" fmla="*/ 393643 h 5063613"/>
              <a:gd name="connsiteX8" fmla="*/ 393643 w 3824748"/>
              <a:gd name="connsiteY8" fmla="*/ 0 h 506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4748" h="5063613">
                <a:moveTo>
                  <a:pt x="393643" y="0"/>
                </a:moveTo>
                <a:lnTo>
                  <a:pt x="3431105" y="0"/>
                </a:lnTo>
                <a:cubicBezTo>
                  <a:pt x="3648508" y="0"/>
                  <a:pt x="3824748" y="176240"/>
                  <a:pt x="3824748" y="393643"/>
                </a:cubicBezTo>
                <a:lnTo>
                  <a:pt x="3824748" y="4669970"/>
                </a:lnTo>
                <a:cubicBezTo>
                  <a:pt x="3824748" y="4887373"/>
                  <a:pt x="3648508" y="5063613"/>
                  <a:pt x="3431105" y="5063613"/>
                </a:cubicBezTo>
                <a:lnTo>
                  <a:pt x="393643" y="5063613"/>
                </a:lnTo>
                <a:cubicBezTo>
                  <a:pt x="176240" y="5063613"/>
                  <a:pt x="0" y="4887373"/>
                  <a:pt x="0" y="4669970"/>
                </a:cubicBezTo>
                <a:lnTo>
                  <a:pt x="0" y="393643"/>
                </a:lnTo>
                <a:cubicBezTo>
                  <a:pt x="0" y="176240"/>
                  <a:pt x="176240" y="0"/>
                  <a:pt x="39364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2667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71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E277D8-5FC9-AC3A-E1CF-B9B04B1F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826294-B496-A853-10D8-6CC442A9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DE44D0-745B-9DC5-2659-0DE2C3FE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DA03EE-4C59-97F8-6772-70CCD4FF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90D32B-1AAF-1050-ACE7-5543D3B9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36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42CB4E-3AF2-488B-6A21-4315468F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8AD13C-F956-AA8F-26D3-EFE78EBC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B90234-9579-7ED3-A560-833CEEB2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189BB0-05FC-735E-C8DE-011A9FE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108D93-6C05-31C2-E868-9952F623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42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CC2AC-D82B-16C9-CF54-8459B111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28C14B-E2D9-0554-B884-BF98FA286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733D8C-73F9-6B79-C913-F37D08665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72B280A-98FB-5E83-9601-FBA60B1E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98AE45-C200-EC7B-2E4E-65E468D4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78A0D9-8689-EAD1-6EC1-FF2284C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2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8FE95D-1A7F-85F3-8FC8-D5DA3BAD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59757B-2698-FDD2-E525-3CFF893F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1A0D13-9CEA-35F0-3056-E760D5AF3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95FEB9D-62BB-7134-25EA-021BAD8A7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876D8CC-21DE-DC67-B002-3FAB0CE58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13054F9-2E9F-FFA6-1B66-A452406E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F1497CB-1D89-E2C4-B759-AC4BFC73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107CC33-1865-0831-A0D0-5419AF4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19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57BF20-8290-7928-ACA6-7E7AB161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3BDBC39-B903-5C0A-A871-0C954559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466DF56-3029-FE7D-A708-F42CBC0A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2505FF2-4C2C-60B6-023F-962CBCE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E9600AD-B7D6-BEEC-503B-CE184D5E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4048F79-76D9-D9FA-76E5-0EC54804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45175C-A47E-9F95-0679-52B8F45B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67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621C03-9D98-6BF1-51DB-8354EE7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9727F0-CD41-1C2F-0C9C-D3B066D7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C7A608C-AE08-DD07-8EC3-08AFC2B3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489AE1-848F-A459-1181-698C117F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45A950C-7FB1-5254-E014-1B38191F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9B14A3-9A60-68E5-4952-25DFA095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4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A065A1-5FA0-6831-9D33-5059912B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63198C6-B14A-4422-B92C-F589B3531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2E6091C-56C1-59C4-8088-64EFC75CB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289D96-1997-9D16-0D32-A1B9947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E2E4CF-2CDE-3BE6-5372-D342899D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4FC9E3-E597-E05B-9C30-1FAFF48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0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71D1D6F-19F7-BA41-270F-8F5F391A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422E88-CAE4-E2F3-CD1A-D02C3C23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B0148A-CF3B-EFE2-DD96-0BC120DCE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BFB-7109-4233-B28E-03E0EBB290EE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4B407A-2B90-194A-E12E-B68982F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3EA375-A525-8E23-938C-A5F469C9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25AB-FC08-40A5-B502-A6B4C0CF5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70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63561-9C21-1D85-9D79-96CB41C6E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B605A8C8-53A2-FD16-9788-348F404AEE43}"/>
              </a:ext>
            </a:extLst>
          </p:cNvPr>
          <p:cNvSpPr/>
          <p:nvPr/>
        </p:nvSpPr>
        <p:spPr>
          <a:xfrm>
            <a:off x="6096000" y="897193"/>
            <a:ext cx="3824748" cy="5063613"/>
          </a:xfrm>
          <a:prstGeom prst="roundRect">
            <a:avLst>
              <a:gd name="adj" fmla="val 1029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Dikdörtgen: Köşeleri Yuvarlatılmış 40">
            <a:extLst>
              <a:ext uri="{FF2B5EF4-FFF2-40B4-BE49-F238E27FC236}">
                <a16:creationId xmlns:a16="http://schemas.microsoft.com/office/drawing/2014/main" id="{6036961A-0F50-4524-57DE-D47769ADC923}"/>
              </a:ext>
            </a:extLst>
          </p:cNvPr>
          <p:cNvSpPr/>
          <p:nvPr/>
        </p:nvSpPr>
        <p:spPr>
          <a:xfrm rot="2035374">
            <a:off x="1199988" y="-5060160"/>
            <a:ext cx="4908684" cy="18028921"/>
          </a:xfrm>
          <a:prstGeom prst="roundRect">
            <a:avLst>
              <a:gd name="adj" fmla="val 50000"/>
            </a:avLst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CAD1BAE6-2310-35CF-A78C-14881A7D5078}"/>
              </a:ext>
            </a:extLst>
          </p:cNvPr>
          <p:cNvGrpSpPr/>
          <p:nvPr/>
        </p:nvGrpSpPr>
        <p:grpSpPr>
          <a:xfrm>
            <a:off x="8008374" y="-7375917"/>
            <a:ext cx="6701296" cy="13485582"/>
            <a:chOff x="7951227" y="-6900324"/>
            <a:chExt cx="6701296" cy="13485582"/>
          </a:xfrm>
          <a:blipFill dpi="0" rotWithShape="0">
            <a:blip r:embed="rId2"/>
            <a:srcRect/>
            <a:stretch>
              <a:fillRect t="44000" r="38000" b="-1000"/>
            </a:stretch>
          </a:blipFill>
        </p:grpSpPr>
        <p:sp>
          <p:nvSpPr>
            <p:cNvPr id="31" name="Dikdörtgen: Köşeleri Yuvarlatılmış 30">
              <a:extLst>
                <a:ext uri="{FF2B5EF4-FFF2-40B4-BE49-F238E27FC236}">
                  <a16:creationId xmlns:a16="http://schemas.microsoft.com/office/drawing/2014/main" id="{D6E55374-FEBE-73B5-7CDB-962B627FB9D4}"/>
                </a:ext>
              </a:extLst>
            </p:cNvPr>
            <p:cNvSpPr/>
            <p:nvPr/>
          </p:nvSpPr>
          <p:spPr>
            <a:xfrm rot="2088920">
              <a:off x="8012035" y="-4095828"/>
              <a:ext cx="2622627" cy="96598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Dikdörtgen: Köşeleri Yuvarlatılmış 31">
              <a:extLst>
                <a:ext uri="{FF2B5EF4-FFF2-40B4-BE49-F238E27FC236}">
                  <a16:creationId xmlns:a16="http://schemas.microsoft.com/office/drawing/2014/main" id="{D5A86621-7E57-2605-94EB-79AC429977AA}"/>
                </a:ext>
              </a:extLst>
            </p:cNvPr>
            <p:cNvSpPr/>
            <p:nvPr/>
          </p:nvSpPr>
          <p:spPr>
            <a:xfrm rot="2077475">
              <a:off x="11698505" y="-4611025"/>
              <a:ext cx="1945912" cy="96598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3" name="Dikdörtgen: Köşeleri Yuvarlatılmış 32">
              <a:extLst>
                <a:ext uri="{FF2B5EF4-FFF2-40B4-BE49-F238E27FC236}">
                  <a16:creationId xmlns:a16="http://schemas.microsoft.com/office/drawing/2014/main" id="{C372DA39-C51F-9CDB-FC2D-59A21D08257C}"/>
                </a:ext>
              </a:extLst>
            </p:cNvPr>
            <p:cNvSpPr/>
            <p:nvPr/>
          </p:nvSpPr>
          <p:spPr>
            <a:xfrm rot="2062106">
              <a:off x="7951227" y="-6900324"/>
              <a:ext cx="1390254" cy="96598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Dikdörtgen: Köşeleri Yuvarlatılmış 33">
              <a:extLst>
                <a:ext uri="{FF2B5EF4-FFF2-40B4-BE49-F238E27FC236}">
                  <a16:creationId xmlns:a16="http://schemas.microsoft.com/office/drawing/2014/main" id="{655934DE-DAAA-3767-8339-86ADEA2841B5}"/>
                </a:ext>
              </a:extLst>
            </p:cNvPr>
            <p:cNvSpPr/>
            <p:nvPr/>
          </p:nvSpPr>
          <p:spPr>
            <a:xfrm rot="2137416">
              <a:off x="13334307" y="-3183728"/>
              <a:ext cx="1318216" cy="96598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Dikdörtgen: Köşeleri Yuvarlatılmış 35">
              <a:extLst>
                <a:ext uri="{FF2B5EF4-FFF2-40B4-BE49-F238E27FC236}">
                  <a16:creationId xmlns:a16="http://schemas.microsoft.com/office/drawing/2014/main" id="{7298C354-2AB2-5151-5E1D-EC59FC7B12E1}"/>
                </a:ext>
              </a:extLst>
            </p:cNvPr>
            <p:cNvSpPr/>
            <p:nvPr/>
          </p:nvSpPr>
          <p:spPr>
            <a:xfrm rot="2315175">
              <a:off x="8059184" y="4158760"/>
              <a:ext cx="1945912" cy="235650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Dikdörtgen: Köşeleri Yuvarlatılmış 37">
              <a:extLst>
                <a:ext uri="{FF2B5EF4-FFF2-40B4-BE49-F238E27FC236}">
                  <a16:creationId xmlns:a16="http://schemas.microsoft.com/office/drawing/2014/main" id="{745CA606-0EBF-5655-BA9A-C023A3B35A28}"/>
                </a:ext>
              </a:extLst>
            </p:cNvPr>
            <p:cNvSpPr/>
            <p:nvPr/>
          </p:nvSpPr>
          <p:spPr>
            <a:xfrm rot="2315175">
              <a:off x="10017162" y="5505258"/>
              <a:ext cx="1080000" cy="10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41B93F48-BFC7-55DF-3804-B675ACCDB97A}"/>
              </a:ext>
            </a:extLst>
          </p:cNvPr>
          <p:cNvSpPr txBox="1"/>
          <p:nvPr/>
        </p:nvSpPr>
        <p:spPr>
          <a:xfrm>
            <a:off x="185544" y="2909701"/>
            <a:ext cx="6613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Erişim</a:t>
            </a:r>
          </a:p>
          <a:p>
            <a:pPr algn="ctr"/>
            <a:r>
              <a:rPr lang="tr-TR" sz="5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Belirleyiciler</a:t>
            </a:r>
          </a:p>
        </p:txBody>
      </p: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EDF6D511-9097-ABE1-F78F-A34C2609D903}"/>
              </a:ext>
            </a:extLst>
          </p:cNvPr>
          <p:cNvSpPr/>
          <p:nvPr/>
        </p:nvSpPr>
        <p:spPr>
          <a:xfrm rot="2035374">
            <a:off x="4303701" y="4176386"/>
            <a:ext cx="1326234" cy="9098201"/>
          </a:xfrm>
          <a:prstGeom prst="roundRect">
            <a:avLst>
              <a:gd name="adj" fmla="val 50000"/>
            </a:avLst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: Köşeleri Yuvarlatılmış 45">
            <a:extLst>
              <a:ext uri="{FF2B5EF4-FFF2-40B4-BE49-F238E27FC236}">
                <a16:creationId xmlns:a16="http://schemas.microsoft.com/office/drawing/2014/main" id="{1935BDB9-C6C9-3F6A-CF9A-4F182069A82D}"/>
              </a:ext>
            </a:extLst>
          </p:cNvPr>
          <p:cNvSpPr/>
          <p:nvPr/>
        </p:nvSpPr>
        <p:spPr>
          <a:xfrm rot="2035374">
            <a:off x="3013404" y="-6966808"/>
            <a:ext cx="961493" cy="9098201"/>
          </a:xfrm>
          <a:prstGeom prst="roundRect">
            <a:avLst>
              <a:gd name="adj" fmla="val 50000"/>
            </a:avLst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4F474172-75C9-0454-5AA5-5363DC4442AD}"/>
              </a:ext>
            </a:extLst>
          </p:cNvPr>
          <p:cNvSpPr txBox="1"/>
          <p:nvPr/>
        </p:nvSpPr>
        <p:spPr>
          <a:xfrm>
            <a:off x="-13298239" y="180975"/>
            <a:ext cx="127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PUBLİC</a:t>
            </a:r>
            <a:endParaRPr lang="tr-TR" sz="2000" dirty="0"/>
          </a:p>
        </p:txBody>
      </p:sp>
      <p:cxnSp>
        <p:nvCxnSpPr>
          <p:cNvPr id="58" name="Düz Bağlayıcı 57">
            <a:extLst>
              <a:ext uri="{FF2B5EF4-FFF2-40B4-BE49-F238E27FC236}">
                <a16:creationId xmlns:a16="http://schemas.microsoft.com/office/drawing/2014/main" id="{F50F4571-B1F1-74CD-25A8-265F26CF71B8}"/>
              </a:ext>
            </a:extLst>
          </p:cNvPr>
          <p:cNvCxnSpPr/>
          <p:nvPr/>
        </p:nvCxnSpPr>
        <p:spPr>
          <a:xfrm>
            <a:off x="-13386468" y="5810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 61">
            <a:extLst>
              <a:ext uri="{FF2B5EF4-FFF2-40B4-BE49-F238E27FC236}">
                <a16:creationId xmlns:a16="http://schemas.microsoft.com/office/drawing/2014/main" id="{A30B7E00-8E86-85B4-8C8F-F11ED7F5C5C4}"/>
              </a:ext>
            </a:extLst>
          </p:cNvPr>
          <p:cNvGrpSpPr/>
          <p:nvPr/>
        </p:nvGrpSpPr>
        <p:grpSpPr>
          <a:xfrm>
            <a:off x="-11312672" y="897193"/>
            <a:ext cx="5432981" cy="4310506"/>
            <a:chOff x="936397" y="1993618"/>
            <a:chExt cx="4103802" cy="5341654"/>
          </a:xfrm>
        </p:grpSpPr>
        <p:sp>
          <p:nvSpPr>
            <p:cNvPr id="63" name="Dikdörtgen: Köşeleri Yuvarlatılmış 62">
              <a:extLst>
                <a:ext uri="{FF2B5EF4-FFF2-40B4-BE49-F238E27FC236}">
                  <a16:creationId xmlns:a16="http://schemas.microsoft.com/office/drawing/2014/main" id="{71DE6805-313A-F42D-999A-402581B7E490}"/>
                </a:ext>
              </a:extLst>
            </p:cNvPr>
            <p:cNvSpPr/>
            <p:nvPr/>
          </p:nvSpPr>
          <p:spPr>
            <a:xfrm>
              <a:off x="936397" y="1993618"/>
              <a:ext cx="4103802" cy="534165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275B8EEB-AA92-99B2-BEF2-7DD92736B428}"/>
                </a:ext>
              </a:extLst>
            </p:cNvPr>
            <p:cNvSpPr txBox="1"/>
            <p:nvPr/>
          </p:nvSpPr>
          <p:spPr>
            <a:xfrm>
              <a:off x="1178352" y="2581738"/>
              <a:ext cx="361989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şehir parkını düşünelim. Parka herkes girebilir, yürüyebilir, oyun oynayabilir, piknik yapabilir. Yani park herkese açık bir alandır. Burada herhangi bir kısıtlama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yoktur.Kod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public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erişim belirleyicisi de aynen böyledir. Bir sınıftaki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public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metot, programın herhangi bir yerinden erişilebilir.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51141799-16FA-F077-F4C7-3556FD6AFC42}"/>
              </a:ext>
            </a:extLst>
          </p:cNvPr>
          <p:cNvSpPr/>
          <p:nvPr/>
        </p:nvSpPr>
        <p:spPr>
          <a:xfrm>
            <a:off x="19681054" y="897193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3"/>
            <a:srcRect/>
            <a:tile tx="-241300" ty="-292100" sx="40000" sy="65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9BD060B5-60FA-E0C1-0F49-205AB6BDFC7D}"/>
              </a:ext>
            </a:extLst>
          </p:cNvPr>
          <p:cNvSpPr/>
          <p:nvPr/>
        </p:nvSpPr>
        <p:spPr>
          <a:xfrm>
            <a:off x="24819111" y="897192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9DE3D3B5-4025-E0D8-A461-22E84B918B37}"/>
              </a:ext>
            </a:extLst>
          </p:cNvPr>
          <p:cNvSpPr/>
          <p:nvPr/>
        </p:nvSpPr>
        <p:spPr>
          <a:xfrm rot="2035374">
            <a:off x="-3331497" y="-4177190"/>
            <a:ext cx="16700408" cy="18028921"/>
          </a:xfrm>
          <a:prstGeom prst="roundRect">
            <a:avLst>
              <a:gd name="adj" fmla="val 50000"/>
            </a:avLst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0889FA19-E639-8A7E-964E-C38696BDAC7C}"/>
              </a:ext>
            </a:extLst>
          </p:cNvPr>
          <p:cNvGrpSpPr/>
          <p:nvPr/>
        </p:nvGrpSpPr>
        <p:grpSpPr>
          <a:xfrm>
            <a:off x="663018" y="1406899"/>
            <a:ext cx="5432981" cy="4310506"/>
            <a:chOff x="936397" y="1993618"/>
            <a:chExt cx="4103802" cy="5341654"/>
          </a:xfrm>
        </p:grpSpPr>
        <p:sp>
          <p:nvSpPr>
            <p:cNvPr id="3" name="Dikdörtgen: Köşeleri Yuvarlatılmış 2">
              <a:extLst>
                <a:ext uri="{FF2B5EF4-FFF2-40B4-BE49-F238E27FC236}">
                  <a16:creationId xmlns:a16="http://schemas.microsoft.com/office/drawing/2014/main" id="{6F5C9FCE-EDBD-1417-F5F8-E535C28AAA8C}"/>
                </a:ext>
              </a:extLst>
            </p:cNvPr>
            <p:cNvSpPr/>
            <p:nvPr/>
          </p:nvSpPr>
          <p:spPr>
            <a:xfrm>
              <a:off x="936397" y="1993618"/>
              <a:ext cx="4103802" cy="534165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BC1E0FA1-84EF-89ED-27BD-E9E81E748575}"/>
                </a:ext>
              </a:extLst>
            </p:cNvPr>
            <p:cNvSpPr txBox="1"/>
            <p:nvPr/>
          </p:nvSpPr>
          <p:spPr>
            <a:xfrm>
              <a:off x="1178352" y="2581738"/>
              <a:ext cx="361989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şehir parkını düşünelim. Parka herkes girebilir, yürüyebilir, oyun oynayabilir, piknik yapabilir. Yani park herkese açık bir alandır. Burada herhangi bir kısıtlama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yoktur.Kod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public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erişim belirleyicisi de aynen böyledir. Bir sınıftaki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public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metot, programın herhangi bir yerinden erişilebilir.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43FBCDAC-1E33-461F-EE2F-2A8252A4FF86}"/>
              </a:ext>
            </a:extLst>
          </p:cNvPr>
          <p:cNvSpPr/>
          <p:nvPr/>
        </p:nvSpPr>
        <p:spPr>
          <a:xfrm>
            <a:off x="7600245" y="897193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2"/>
            <a:srcRect/>
            <a:tile tx="-241300" ty="-292100" sx="40000" sy="65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17C369D5-FBA0-F017-7582-358D78B52D27}"/>
              </a:ext>
            </a:extLst>
          </p:cNvPr>
          <p:cNvSpPr txBox="1"/>
          <p:nvPr/>
        </p:nvSpPr>
        <p:spPr>
          <a:xfrm>
            <a:off x="176457" y="180975"/>
            <a:ext cx="127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PUBLİC</a:t>
            </a:r>
            <a:endParaRPr lang="tr-TR" sz="2000" dirty="0"/>
          </a:p>
        </p:txBody>
      </p: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30517CDA-5347-357B-4EAF-030F18AAF874}"/>
              </a:ext>
            </a:extLst>
          </p:cNvPr>
          <p:cNvCxnSpPr/>
          <p:nvPr/>
        </p:nvCxnSpPr>
        <p:spPr>
          <a:xfrm>
            <a:off x="88228" y="5810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05E48244-44F6-7141-95DB-C619553C6515}"/>
              </a:ext>
            </a:extLst>
          </p:cNvPr>
          <p:cNvSpPr/>
          <p:nvPr/>
        </p:nvSpPr>
        <p:spPr>
          <a:xfrm>
            <a:off x="12738302" y="897192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0C410384-9051-2840-2B72-73FA25B3FC58}"/>
              </a:ext>
            </a:extLst>
          </p:cNvPr>
          <p:cNvGrpSpPr/>
          <p:nvPr/>
        </p:nvGrpSpPr>
        <p:grpSpPr>
          <a:xfrm>
            <a:off x="663015" y="8064948"/>
            <a:ext cx="5432981" cy="4310506"/>
            <a:chOff x="936397" y="3967150"/>
            <a:chExt cx="4103802" cy="5341654"/>
          </a:xfrm>
        </p:grpSpPr>
        <p:sp>
          <p:nvSpPr>
            <p:cNvPr id="13" name="Dikdörtgen: Köşeleri Yuvarlatılmış 12">
              <a:extLst>
                <a:ext uri="{FF2B5EF4-FFF2-40B4-BE49-F238E27FC236}">
                  <a16:creationId xmlns:a16="http://schemas.microsoft.com/office/drawing/2014/main" id="{4A194AFF-BC74-A53A-C27D-258ED34C07E1}"/>
                </a:ext>
              </a:extLst>
            </p:cNvPr>
            <p:cNvSpPr/>
            <p:nvPr/>
          </p:nvSpPr>
          <p:spPr>
            <a:xfrm>
              <a:off x="936397" y="3967150"/>
              <a:ext cx="4103802" cy="534165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368198E0-183F-A051-636A-EC66E2C23B77}"/>
                </a:ext>
              </a:extLst>
            </p:cNvPr>
            <p:cNvSpPr txBox="1"/>
            <p:nvPr/>
          </p:nvSpPr>
          <p:spPr>
            <a:xfrm>
              <a:off x="1178351" y="4349564"/>
              <a:ext cx="3619892" cy="457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evi düşünelim. Evin kapısı kilitliyse herkes içeri giremez, sadece evin anahtarına sahip olan kişiler içeri girebilir. Evin içindeki özel odalar veya kasa gibi özel alanlar yalnızca belirli kişilerin erişimine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açıktır.Kod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private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 da aynı şekilde sadece tanımlandığı sınıf içinde erişilebilir. Dışarıdan doğrudan erişim mümkün değildir.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D1BE14D-280F-A29B-B1EF-E34DCFC37AD0}"/>
              </a:ext>
            </a:extLst>
          </p:cNvPr>
          <p:cNvSpPr txBox="1"/>
          <p:nvPr/>
        </p:nvSpPr>
        <p:spPr>
          <a:xfrm>
            <a:off x="-12966471" y="180975"/>
            <a:ext cx="127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PRIVATE</a:t>
            </a:r>
            <a:endParaRPr lang="tr-TR" sz="2000" dirty="0"/>
          </a:p>
        </p:txBody>
      </p: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1183635-7578-8340-8667-09F26C69CF70}"/>
              </a:ext>
            </a:extLst>
          </p:cNvPr>
          <p:cNvCxnSpPr/>
          <p:nvPr/>
        </p:nvCxnSpPr>
        <p:spPr>
          <a:xfrm>
            <a:off x="-13054700" y="5810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1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39B37-6DA0-8FE8-6AE7-97DE6E45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A272EE60-2976-868D-23F4-389771E9AB28}"/>
              </a:ext>
            </a:extLst>
          </p:cNvPr>
          <p:cNvSpPr/>
          <p:nvPr/>
        </p:nvSpPr>
        <p:spPr>
          <a:xfrm rot="2035374">
            <a:off x="-3331497" y="-4177190"/>
            <a:ext cx="16700408" cy="18028921"/>
          </a:xfrm>
          <a:prstGeom prst="roundRect">
            <a:avLst>
              <a:gd name="adj" fmla="val 50000"/>
            </a:avLst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4169F15B-335E-01F3-E2B2-5B17AB8D0142}"/>
              </a:ext>
            </a:extLst>
          </p:cNvPr>
          <p:cNvGrpSpPr/>
          <p:nvPr/>
        </p:nvGrpSpPr>
        <p:grpSpPr>
          <a:xfrm>
            <a:off x="663018" y="1406899"/>
            <a:ext cx="5432981" cy="4310506"/>
            <a:chOff x="936397" y="1993618"/>
            <a:chExt cx="4103802" cy="5341654"/>
          </a:xfrm>
        </p:grpSpPr>
        <p:sp>
          <p:nvSpPr>
            <p:cNvPr id="3" name="Dikdörtgen: Köşeleri Yuvarlatılmış 2">
              <a:extLst>
                <a:ext uri="{FF2B5EF4-FFF2-40B4-BE49-F238E27FC236}">
                  <a16:creationId xmlns:a16="http://schemas.microsoft.com/office/drawing/2014/main" id="{88A0A872-83E1-3BB1-5032-AF69AFFA72DC}"/>
                </a:ext>
              </a:extLst>
            </p:cNvPr>
            <p:cNvSpPr/>
            <p:nvPr/>
          </p:nvSpPr>
          <p:spPr>
            <a:xfrm>
              <a:off x="936397" y="1993618"/>
              <a:ext cx="4103802" cy="534165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B2AEDBFD-0D88-A098-0F9C-7179F139A262}"/>
                </a:ext>
              </a:extLst>
            </p:cNvPr>
            <p:cNvSpPr txBox="1"/>
            <p:nvPr/>
          </p:nvSpPr>
          <p:spPr>
            <a:xfrm>
              <a:off x="1178351" y="2376032"/>
              <a:ext cx="3619892" cy="457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evi düşünelim. Evin kapısı kilitliyse herkes içeri giremez, sadece evin anahtarına sahip olan kişiler içeri girebilir. Evin içindeki özel odalar veya kasa gibi özel alanlar yalnızca belirli kişilerin erişimine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açıktır.Kod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private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 da aynı şekilde sadece tanımlandığı sınıf içinde erişilebilir. Dışarıdan doğrudan erişim mümkün değildir.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1B012BC0-6A68-C813-EAB4-DD73E1A07C7D}"/>
              </a:ext>
            </a:extLst>
          </p:cNvPr>
          <p:cNvSpPr/>
          <p:nvPr/>
        </p:nvSpPr>
        <p:spPr>
          <a:xfrm>
            <a:off x="7600245" y="897193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17AC1F20-95A0-A953-1C64-4568A8B466C3}"/>
              </a:ext>
            </a:extLst>
          </p:cNvPr>
          <p:cNvSpPr txBox="1"/>
          <p:nvPr/>
        </p:nvSpPr>
        <p:spPr>
          <a:xfrm>
            <a:off x="176457" y="180975"/>
            <a:ext cx="127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PRIVATE</a:t>
            </a:r>
            <a:endParaRPr lang="tr-TR" sz="2000" dirty="0"/>
          </a:p>
        </p:txBody>
      </p: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CF96B123-EF4A-3E81-0382-F746329F1CA9}"/>
              </a:ext>
            </a:extLst>
          </p:cNvPr>
          <p:cNvCxnSpPr/>
          <p:nvPr/>
        </p:nvCxnSpPr>
        <p:spPr>
          <a:xfrm>
            <a:off x="88228" y="5810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 8">
            <a:extLst>
              <a:ext uri="{FF2B5EF4-FFF2-40B4-BE49-F238E27FC236}">
                <a16:creationId xmlns:a16="http://schemas.microsoft.com/office/drawing/2014/main" id="{3E60AADA-5DBC-285B-2C52-3FE4E3D8D8C0}"/>
              </a:ext>
            </a:extLst>
          </p:cNvPr>
          <p:cNvGrpSpPr/>
          <p:nvPr/>
        </p:nvGrpSpPr>
        <p:grpSpPr>
          <a:xfrm>
            <a:off x="-6940964" y="1406899"/>
            <a:ext cx="5432981" cy="4310506"/>
            <a:chOff x="-4807269" y="9565618"/>
            <a:chExt cx="4103802" cy="5341654"/>
          </a:xfrm>
        </p:grpSpPr>
        <p:sp>
          <p:nvSpPr>
            <p:cNvPr id="10" name="Dikdörtgen: Köşeleri Yuvarlatılmış 9">
              <a:extLst>
                <a:ext uri="{FF2B5EF4-FFF2-40B4-BE49-F238E27FC236}">
                  <a16:creationId xmlns:a16="http://schemas.microsoft.com/office/drawing/2014/main" id="{4E9A3651-2232-B498-1362-B4AC4FAF20C5}"/>
                </a:ext>
              </a:extLst>
            </p:cNvPr>
            <p:cNvSpPr/>
            <p:nvPr/>
          </p:nvSpPr>
          <p:spPr>
            <a:xfrm>
              <a:off x="-4807269" y="9565618"/>
              <a:ext cx="4103802" cy="534165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B466867A-7A7A-6F9B-D366-9E233CB4640F}"/>
                </a:ext>
              </a:extLst>
            </p:cNvPr>
            <p:cNvSpPr txBox="1"/>
            <p:nvPr/>
          </p:nvSpPr>
          <p:spPr>
            <a:xfrm>
              <a:off x="-4565315" y="10153738"/>
              <a:ext cx="361989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şehir parkını düşünelim. Parka herkes girebilir, yürüyebilir, oyun oynayabilir, piknik yapabilir. Yani park herkese açık bir alandır. Burada herhangi bir kısıtlama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yoktur.Kod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public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erişim belirleyicisi de aynen böyledir. Bir sınıftaki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public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metot, programın herhangi bir yerinden erişilebilir.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682A3C6-47D7-AF3C-3564-9AFAB86E659C}"/>
              </a:ext>
            </a:extLst>
          </p:cNvPr>
          <p:cNvSpPr txBox="1"/>
          <p:nvPr/>
        </p:nvSpPr>
        <p:spPr>
          <a:xfrm>
            <a:off x="14870767" y="333375"/>
            <a:ext cx="127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PUBLİC</a:t>
            </a:r>
            <a:endParaRPr lang="tr-TR" sz="2000" dirty="0"/>
          </a:p>
        </p:txBody>
      </p: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7D8E10D1-425E-C72D-FE97-AA3A7E51E58B}"/>
              </a:ext>
            </a:extLst>
          </p:cNvPr>
          <p:cNvCxnSpPr/>
          <p:nvPr/>
        </p:nvCxnSpPr>
        <p:spPr>
          <a:xfrm>
            <a:off x="14782538" y="7334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 17">
            <a:extLst>
              <a:ext uri="{FF2B5EF4-FFF2-40B4-BE49-F238E27FC236}">
                <a16:creationId xmlns:a16="http://schemas.microsoft.com/office/drawing/2014/main" id="{38021C7D-2786-9B50-5AF5-3561AE87D5C6}"/>
              </a:ext>
            </a:extLst>
          </p:cNvPr>
          <p:cNvGrpSpPr/>
          <p:nvPr/>
        </p:nvGrpSpPr>
        <p:grpSpPr>
          <a:xfrm>
            <a:off x="713818" y="8587986"/>
            <a:ext cx="6434468" cy="5695827"/>
            <a:chOff x="936397" y="1993618"/>
            <a:chExt cx="4860275" cy="6625841"/>
          </a:xfrm>
        </p:grpSpPr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1947F9F5-43D2-3C1E-45CF-BF5DFAAF4BD3}"/>
                </a:ext>
              </a:extLst>
            </p:cNvPr>
            <p:cNvSpPr/>
            <p:nvPr/>
          </p:nvSpPr>
          <p:spPr>
            <a:xfrm>
              <a:off x="936397" y="1993618"/>
              <a:ext cx="4860275" cy="662584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4CE8C82-A863-1D1D-C5B5-3BA5FE9D8CA5}"/>
                </a:ext>
              </a:extLst>
            </p:cNvPr>
            <p:cNvSpPr txBox="1"/>
            <p:nvPr/>
          </p:nvSpPr>
          <p:spPr>
            <a:xfrm>
              <a:off x="1169971" y="2352788"/>
              <a:ext cx="4393127" cy="5907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okul kampüsünü düşünelim. Kampüsteki bazı alanlar sadece okul öğrencileri ve öğretmenleri tarafından kullanılabilir.</a:t>
              </a:r>
            </a:p>
            <a:p>
              <a:endParaRPr lang="tr-TR" b="0" i="0" dirty="0">
                <a:solidFill>
                  <a:schemeClr val="bg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Öğrenciler ve öğretmenler okulun spor salonuna, kütüphanesine veya öğretmenler odasına erişebilir.</a:t>
              </a:r>
            </a:p>
            <a:p>
              <a:endParaRPr lang="tr-TR" b="0" i="0" dirty="0">
                <a:solidFill>
                  <a:schemeClr val="bg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Ancak dışarıdan gelen herhangi bir kişi bu alanlara izinsiz giremez.</a:t>
              </a:r>
            </a:p>
            <a:p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Kod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protected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erişim belirleyicisi de aynen böyledir. Bir sınıftaki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protected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metot, aynı paketteki diğer sınıflar veya o sınıftan türeyen alt sınıflar tarafından erişilebilir, ancak tamamen dışarıdan erişim engellenmiştir.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21" name="Dikdörtgen: Köşeleri Yuvarlatılmış 20">
            <a:extLst>
              <a:ext uri="{FF2B5EF4-FFF2-40B4-BE49-F238E27FC236}">
                <a16:creationId xmlns:a16="http://schemas.microsoft.com/office/drawing/2014/main" id="{4495015C-EFDB-BA93-FEC0-5BD8AA49E89D}"/>
              </a:ext>
            </a:extLst>
          </p:cNvPr>
          <p:cNvSpPr/>
          <p:nvPr/>
        </p:nvSpPr>
        <p:spPr>
          <a:xfrm>
            <a:off x="17332442" y="1133596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90B3925E-A2DC-02FE-15BE-18AD0D23C5C9}"/>
              </a:ext>
            </a:extLst>
          </p:cNvPr>
          <p:cNvSpPr txBox="1"/>
          <p:nvPr/>
        </p:nvSpPr>
        <p:spPr>
          <a:xfrm>
            <a:off x="-12381081" y="113131"/>
            <a:ext cx="156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PROTECTED</a:t>
            </a:r>
            <a:endParaRPr lang="tr-TR" sz="2000" dirty="0"/>
          </a:p>
        </p:txBody>
      </p: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189AA04-2F96-58E8-A488-BDD0F745D22C}"/>
              </a:ext>
            </a:extLst>
          </p:cNvPr>
          <p:cNvCxnSpPr/>
          <p:nvPr/>
        </p:nvCxnSpPr>
        <p:spPr>
          <a:xfrm>
            <a:off x="-12469310" y="513241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68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9B80E-4046-2320-B082-25939C6C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C026F54A-6623-1F40-15CC-E64F62CE75FB}"/>
              </a:ext>
            </a:extLst>
          </p:cNvPr>
          <p:cNvSpPr/>
          <p:nvPr/>
        </p:nvSpPr>
        <p:spPr>
          <a:xfrm rot="2035374">
            <a:off x="-3331497" y="-4177190"/>
            <a:ext cx="16700408" cy="18028921"/>
          </a:xfrm>
          <a:prstGeom prst="roundRect">
            <a:avLst>
              <a:gd name="adj" fmla="val 50000"/>
            </a:avLst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EE256E18-7D47-E125-67DB-F30BAA999720}"/>
              </a:ext>
            </a:extLst>
          </p:cNvPr>
          <p:cNvGrpSpPr/>
          <p:nvPr/>
        </p:nvGrpSpPr>
        <p:grpSpPr>
          <a:xfrm>
            <a:off x="561418" y="897193"/>
            <a:ext cx="6434468" cy="5695827"/>
            <a:chOff x="936397" y="1993618"/>
            <a:chExt cx="4860275" cy="6625841"/>
          </a:xfrm>
        </p:grpSpPr>
        <p:sp>
          <p:nvSpPr>
            <p:cNvPr id="3" name="Dikdörtgen: Köşeleri Yuvarlatılmış 2">
              <a:extLst>
                <a:ext uri="{FF2B5EF4-FFF2-40B4-BE49-F238E27FC236}">
                  <a16:creationId xmlns:a16="http://schemas.microsoft.com/office/drawing/2014/main" id="{306801D6-4F3A-9CBF-0D7E-1F06F25C6FFF}"/>
                </a:ext>
              </a:extLst>
            </p:cNvPr>
            <p:cNvSpPr/>
            <p:nvPr/>
          </p:nvSpPr>
          <p:spPr>
            <a:xfrm>
              <a:off x="936397" y="1993618"/>
              <a:ext cx="4860275" cy="662584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11AED274-C76A-355C-A8AA-2FAD3550DADA}"/>
                </a:ext>
              </a:extLst>
            </p:cNvPr>
            <p:cNvSpPr txBox="1"/>
            <p:nvPr/>
          </p:nvSpPr>
          <p:spPr>
            <a:xfrm>
              <a:off x="1169971" y="2352788"/>
              <a:ext cx="4393127" cy="5907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okul kampüsünü düşünelim. Kampüsteki bazı alanlar sadece okul öğrencileri ve öğretmenleri tarafından kullanılabilir.</a:t>
              </a:r>
            </a:p>
            <a:p>
              <a:endParaRPr lang="tr-TR" b="0" i="0" dirty="0">
                <a:solidFill>
                  <a:schemeClr val="bg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Öğrenciler ve öğretmenler okulun spor salonuna, kütüphanesine veya öğretmenler odasına erişebilir.</a:t>
              </a:r>
            </a:p>
            <a:p>
              <a:endParaRPr lang="tr-TR" b="0" i="0" dirty="0">
                <a:solidFill>
                  <a:schemeClr val="bg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Ancak dışarıdan gelen herhangi bir kişi bu alanlara izinsiz giremez.</a:t>
              </a:r>
            </a:p>
            <a:p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Kod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protected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erişim belirleyicisi de aynen böyledir. Bir sınıftaki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protected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metot, aynı paketteki diğer sınıflar veya o sınıftan türeyen alt sınıflar tarafından erişilebilir, ancak tamamen dışarıdan erişim engellenmiştir.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036697A5-C05E-E3CE-B511-EF59F116AEFB}"/>
              </a:ext>
            </a:extLst>
          </p:cNvPr>
          <p:cNvSpPr/>
          <p:nvPr/>
        </p:nvSpPr>
        <p:spPr>
          <a:xfrm>
            <a:off x="7600245" y="897193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9426FCD4-469D-FE7E-AC05-AA4C4FB45078}"/>
              </a:ext>
            </a:extLst>
          </p:cNvPr>
          <p:cNvSpPr txBox="1"/>
          <p:nvPr/>
        </p:nvSpPr>
        <p:spPr>
          <a:xfrm>
            <a:off x="176457" y="180975"/>
            <a:ext cx="156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PROTECTED</a:t>
            </a:r>
            <a:endParaRPr lang="tr-TR" sz="2000" dirty="0"/>
          </a:p>
        </p:txBody>
      </p: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EE9A4A62-7496-8129-91E8-354938D42CCE}"/>
              </a:ext>
            </a:extLst>
          </p:cNvPr>
          <p:cNvCxnSpPr/>
          <p:nvPr/>
        </p:nvCxnSpPr>
        <p:spPr>
          <a:xfrm>
            <a:off x="88228" y="5810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 4">
            <a:extLst>
              <a:ext uri="{FF2B5EF4-FFF2-40B4-BE49-F238E27FC236}">
                <a16:creationId xmlns:a16="http://schemas.microsoft.com/office/drawing/2014/main" id="{9B27C617-66D8-A4F4-4273-A13B0126E0BE}"/>
              </a:ext>
            </a:extLst>
          </p:cNvPr>
          <p:cNvGrpSpPr/>
          <p:nvPr/>
        </p:nvGrpSpPr>
        <p:grpSpPr>
          <a:xfrm>
            <a:off x="-7376499" y="1406899"/>
            <a:ext cx="5432981" cy="4310506"/>
            <a:chOff x="936397" y="1993618"/>
            <a:chExt cx="4103802" cy="5341654"/>
          </a:xfrm>
        </p:grpSpPr>
        <p:sp>
          <p:nvSpPr>
            <p:cNvPr id="7" name="Dikdörtgen: Köşeleri Yuvarlatılmış 6">
              <a:extLst>
                <a:ext uri="{FF2B5EF4-FFF2-40B4-BE49-F238E27FC236}">
                  <a16:creationId xmlns:a16="http://schemas.microsoft.com/office/drawing/2014/main" id="{BD14C19C-5870-8964-42F1-EA2F7360867E}"/>
                </a:ext>
              </a:extLst>
            </p:cNvPr>
            <p:cNvSpPr/>
            <p:nvPr/>
          </p:nvSpPr>
          <p:spPr>
            <a:xfrm>
              <a:off x="936397" y="1993618"/>
              <a:ext cx="4103802" cy="534165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E420B543-68AA-E7E9-AD8B-53FC0A9C6F18}"/>
                </a:ext>
              </a:extLst>
            </p:cNvPr>
            <p:cNvSpPr txBox="1"/>
            <p:nvPr/>
          </p:nvSpPr>
          <p:spPr>
            <a:xfrm>
              <a:off x="1178351" y="2376032"/>
              <a:ext cx="3619892" cy="457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evi düşünelim. Evin kapısı kilitliyse herkes içeri giremez, sadece evin anahtarına sahip olan kişiler içeri girebilir. Evin içindeki özel odalar veya kasa gibi özel alanlar yalnızca belirli kişilerin erişimine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açıktır.Kod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private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 da aynı şekilde sadece tanımlandığı sınıf içinde erişilebilir. Dışarıdan doğrudan erişim mümkün değildir.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205EC24-CB50-EAF4-AC8B-1927FB29D1C0}"/>
              </a:ext>
            </a:extLst>
          </p:cNvPr>
          <p:cNvSpPr txBox="1"/>
          <p:nvPr/>
        </p:nvSpPr>
        <p:spPr>
          <a:xfrm>
            <a:off x="14398819" y="180975"/>
            <a:ext cx="127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PRIVATE</a:t>
            </a:r>
            <a:endParaRPr lang="tr-TR" sz="2000" dirty="0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BD07C9FA-28FB-7850-D6AF-AEC7B52A54EB}"/>
              </a:ext>
            </a:extLst>
          </p:cNvPr>
          <p:cNvCxnSpPr/>
          <p:nvPr/>
        </p:nvCxnSpPr>
        <p:spPr>
          <a:xfrm>
            <a:off x="14310590" y="5810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05BFEC3B-094B-C2F3-7345-EEBD1D478F89}"/>
              </a:ext>
            </a:extLst>
          </p:cNvPr>
          <p:cNvSpPr/>
          <p:nvPr/>
        </p:nvSpPr>
        <p:spPr>
          <a:xfrm>
            <a:off x="15034490" y="897193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81F21498-EACC-0F9C-559D-650ED3DCCC13}"/>
              </a:ext>
            </a:extLst>
          </p:cNvPr>
          <p:cNvGrpSpPr/>
          <p:nvPr/>
        </p:nvGrpSpPr>
        <p:grpSpPr>
          <a:xfrm>
            <a:off x="561418" y="7627374"/>
            <a:ext cx="6434468" cy="5695827"/>
            <a:chOff x="936397" y="1993618"/>
            <a:chExt cx="4860275" cy="6625841"/>
          </a:xfrm>
        </p:grpSpPr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F7EDFA15-32D9-A70B-A3AC-23260646BC09}"/>
                </a:ext>
              </a:extLst>
            </p:cNvPr>
            <p:cNvSpPr/>
            <p:nvPr/>
          </p:nvSpPr>
          <p:spPr>
            <a:xfrm>
              <a:off x="936397" y="1993618"/>
              <a:ext cx="4860275" cy="662584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E1A6F853-605B-0FF4-E386-8877F4220572}"/>
                </a:ext>
              </a:extLst>
            </p:cNvPr>
            <p:cNvSpPr txBox="1"/>
            <p:nvPr/>
          </p:nvSpPr>
          <p:spPr>
            <a:xfrm>
              <a:off x="1169971" y="2352788"/>
              <a:ext cx="4393127" cy="5907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şirket binasını düşünelim. Bu binaya sadece şirket çalışanları girebilir.</a:t>
              </a:r>
            </a:p>
            <a:p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Şirketin çalışanları, giriş kartlarını kullanarak binaya girebilir, ofisleri kullanabilir ve şirket içindeki kaynaklara erişebilir.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Ancak şirket dışındaki kişiler (müşteriler, ziyaretçiler) binaya doğrudan giremez.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Kod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internal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erişim belirleyicisi de aynen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böyledir.Bir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sınıftaki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internal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metot, sadece aynı proje (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assembly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) içinde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kullanılabilir.Dışarıdan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(farklı bir proje veya modülden) erişim mümkün değildir.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064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D19B-8C78-3373-F253-8F72695B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4EF96B6F-F30B-71B1-AFB3-04230E94F6D9}"/>
              </a:ext>
            </a:extLst>
          </p:cNvPr>
          <p:cNvSpPr/>
          <p:nvPr/>
        </p:nvSpPr>
        <p:spPr>
          <a:xfrm rot="2035374">
            <a:off x="-3331497" y="-4177190"/>
            <a:ext cx="16700408" cy="18028921"/>
          </a:xfrm>
          <a:prstGeom prst="roundRect">
            <a:avLst>
              <a:gd name="adj" fmla="val 50000"/>
            </a:avLst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9F8F410D-7BD1-5619-DA8C-58C3527898D4}"/>
              </a:ext>
            </a:extLst>
          </p:cNvPr>
          <p:cNvGrpSpPr/>
          <p:nvPr/>
        </p:nvGrpSpPr>
        <p:grpSpPr>
          <a:xfrm>
            <a:off x="561418" y="897193"/>
            <a:ext cx="6434468" cy="5695827"/>
            <a:chOff x="936397" y="1993618"/>
            <a:chExt cx="4860275" cy="6625841"/>
          </a:xfrm>
        </p:grpSpPr>
        <p:sp>
          <p:nvSpPr>
            <p:cNvPr id="3" name="Dikdörtgen: Köşeleri Yuvarlatılmış 2">
              <a:extLst>
                <a:ext uri="{FF2B5EF4-FFF2-40B4-BE49-F238E27FC236}">
                  <a16:creationId xmlns:a16="http://schemas.microsoft.com/office/drawing/2014/main" id="{18A56718-C92A-BD76-880F-D617E3C7BD90}"/>
                </a:ext>
              </a:extLst>
            </p:cNvPr>
            <p:cNvSpPr/>
            <p:nvPr/>
          </p:nvSpPr>
          <p:spPr>
            <a:xfrm>
              <a:off x="936397" y="1993618"/>
              <a:ext cx="4860275" cy="662584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1A34801F-6E66-277B-16EC-F03BB8E395E4}"/>
                </a:ext>
              </a:extLst>
            </p:cNvPr>
            <p:cNvSpPr txBox="1"/>
            <p:nvPr/>
          </p:nvSpPr>
          <p:spPr>
            <a:xfrm>
              <a:off x="1169971" y="2352788"/>
              <a:ext cx="4393127" cy="5907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şirket binasını düşünelim. Bu binaya sadece şirket çalışanları girebilir.</a:t>
              </a:r>
            </a:p>
            <a:p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Şirketin çalışanları, giriş kartlarını kullanarak binaya girebilir, ofisleri kullanabilir ve şirket içindeki kaynaklara erişebilir.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Ancak şirket dışındaki kişiler (müşteriler, ziyaretçiler) binaya doğrudan giremez.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Kod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internal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erişim belirleyicisi de aynen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böyledir.Bir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sınıftaki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internal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metot, sadece aynı proje (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assembly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) içinde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kullanılabilir.Dışarıdan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(farklı bir proje veya modülden) erişim mümkün değildir.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A707690E-FBA7-2568-282E-A39B0927F355}"/>
              </a:ext>
            </a:extLst>
          </p:cNvPr>
          <p:cNvSpPr/>
          <p:nvPr/>
        </p:nvSpPr>
        <p:spPr>
          <a:xfrm>
            <a:off x="7600245" y="897193"/>
            <a:ext cx="3824748" cy="5063613"/>
          </a:xfrm>
          <a:prstGeom prst="roundRect">
            <a:avLst>
              <a:gd name="adj" fmla="val 10216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F7F27ECC-FBC1-4E72-709B-16FFB8DC5389}"/>
              </a:ext>
            </a:extLst>
          </p:cNvPr>
          <p:cNvSpPr txBox="1"/>
          <p:nvPr/>
        </p:nvSpPr>
        <p:spPr>
          <a:xfrm>
            <a:off x="176457" y="180975"/>
            <a:ext cx="156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INTERNAL</a:t>
            </a:r>
            <a:endParaRPr lang="tr-TR" sz="2000" dirty="0"/>
          </a:p>
        </p:txBody>
      </p: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B54328B-81FA-19AD-FCD6-C890B620A98A}"/>
              </a:ext>
            </a:extLst>
          </p:cNvPr>
          <p:cNvCxnSpPr/>
          <p:nvPr/>
        </p:nvCxnSpPr>
        <p:spPr>
          <a:xfrm>
            <a:off x="88228" y="5810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5C70E9E-0278-0CC5-2C08-F6A56C82FE16}"/>
              </a:ext>
            </a:extLst>
          </p:cNvPr>
          <p:cNvSpPr txBox="1"/>
          <p:nvPr/>
        </p:nvSpPr>
        <p:spPr>
          <a:xfrm>
            <a:off x="14398819" y="180975"/>
            <a:ext cx="1646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i="0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PROTECTED</a:t>
            </a:r>
            <a:endParaRPr lang="tr-TR" sz="2000" dirty="0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96AB929-A494-B8B4-9F35-4B0D193E0FAD}"/>
              </a:ext>
            </a:extLst>
          </p:cNvPr>
          <p:cNvCxnSpPr/>
          <p:nvPr/>
        </p:nvCxnSpPr>
        <p:spPr>
          <a:xfrm>
            <a:off x="14310590" y="581085"/>
            <a:ext cx="12015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 8">
            <a:extLst>
              <a:ext uri="{FF2B5EF4-FFF2-40B4-BE49-F238E27FC236}">
                <a16:creationId xmlns:a16="http://schemas.microsoft.com/office/drawing/2014/main" id="{709082C7-A7A9-C729-F911-38E27DE36CE3}"/>
              </a:ext>
            </a:extLst>
          </p:cNvPr>
          <p:cNvGrpSpPr/>
          <p:nvPr/>
        </p:nvGrpSpPr>
        <p:grpSpPr>
          <a:xfrm>
            <a:off x="-10158199" y="897191"/>
            <a:ext cx="6434468" cy="5695827"/>
            <a:chOff x="936397" y="1993618"/>
            <a:chExt cx="4860275" cy="6625841"/>
          </a:xfrm>
        </p:grpSpPr>
        <p:sp>
          <p:nvSpPr>
            <p:cNvPr id="10" name="Dikdörtgen: Köşeleri Yuvarlatılmış 9">
              <a:extLst>
                <a:ext uri="{FF2B5EF4-FFF2-40B4-BE49-F238E27FC236}">
                  <a16:creationId xmlns:a16="http://schemas.microsoft.com/office/drawing/2014/main" id="{67C1E94E-5FB0-F36B-8CA6-422F1D93E738}"/>
                </a:ext>
              </a:extLst>
            </p:cNvPr>
            <p:cNvSpPr/>
            <p:nvPr/>
          </p:nvSpPr>
          <p:spPr>
            <a:xfrm>
              <a:off x="936397" y="1993618"/>
              <a:ext cx="4860275" cy="662584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90A364BF-D32A-6AA7-710F-FDB0F41060FC}"/>
                </a:ext>
              </a:extLst>
            </p:cNvPr>
            <p:cNvSpPr txBox="1"/>
            <p:nvPr/>
          </p:nvSpPr>
          <p:spPr>
            <a:xfrm>
              <a:off x="1169971" y="2352788"/>
              <a:ext cx="4393127" cy="5907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Bir okul kampüsünü düşünelim. Kampüsteki bazı alanlar sadece okul öğrencileri ve öğretmenleri tarafından kullanılabilir.</a:t>
              </a:r>
            </a:p>
            <a:p>
              <a:endParaRPr lang="tr-TR" b="0" i="0" dirty="0">
                <a:solidFill>
                  <a:schemeClr val="bg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Öğrenciler ve öğretmenler okulun spor salonuna, kütüphanesine veya öğretmenler odasına erişebilir.</a:t>
              </a:r>
            </a:p>
            <a:p>
              <a:endParaRPr lang="tr-TR" b="0" i="0" dirty="0">
                <a:solidFill>
                  <a:schemeClr val="bg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Ancak dışarıdan gelen herhangi bir kişi bu alanlara izinsiz giremez.</a:t>
              </a:r>
            </a:p>
            <a:p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Kod dünyasında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protected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erişim belirleyicisi de aynen böyledir. Bir sınıftaki </a:t>
              </a:r>
              <a:r>
                <a:rPr lang="tr-TR" b="0" i="0" dirty="0" err="1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protected</a:t>
              </a:r>
              <a:r>
                <a:rPr lang="tr-TR" b="0" i="0" dirty="0">
                  <a:solidFill>
                    <a:schemeClr val="bg1"/>
                  </a:solidFill>
                  <a:effectLst/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 olarak tanımlanan bir özellik veya metot, aynı paketteki diğer sınıflar veya o sınıftan türeyen alt sınıflar tarafından erişilebilir, ancak tamamen dışarıdan erişim engellenmiştir.</a:t>
              </a:r>
              <a:endParaRPr lang="tr-TR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40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752</Words>
  <Application>Microsoft Office PowerPoint</Application>
  <PresentationFormat>Geniş ekran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Cascadia Code</vt:lpstr>
      <vt:lpstr>Cascadia Code SemiBold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Arslan</dc:creator>
  <cp:lastModifiedBy>Talha Arslan</cp:lastModifiedBy>
  <cp:revision>2</cp:revision>
  <dcterms:created xsi:type="dcterms:W3CDTF">2025-03-11T19:10:50Z</dcterms:created>
  <dcterms:modified xsi:type="dcterms:W3CDTF">2025-03-12T18:23:30Z</dcterms:modified>
</cp:coreProperties>
</file>