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541077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95801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916258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018006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766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542850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33858729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2648259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321622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017DE5F8-4290-42D3-A48E-DF4A8A0222FB}" type="datetimeFigureOut">
              <a:rPr lang="tr-TR" smtClean="0"/>
              <a:t>29.03.2025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2458373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017DE5F8-4290-42D3-A48E-DF4A8A0222FB}" type="datetimeFigureOut">
              <a:rPr lang="tr-TR" smtClean="0"/>
              <a:t>29.03.2025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16237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017DE5F8-4290-42D3-A48E-DF4A8A0222FB}" type="datetimeFigureOut">
              <a:rPr lang="tr-TR" smtClean="0"/>
              <a:t>29.03.2025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28432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017DE5F8-4290-42D3-A48E-DF4A8A0222FB}" type="datetimeFigureOut">
              <a:rPr lang="tr-TR" smtClean="0"/>
              <a:t>29.03.2025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5283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DE5F8-4290-42D3-A48E-DF4A8A0222FB}" type="datetimeFigureOut">
              <a:rPr lang="tr-TR" smtClean="0"/>
              <a:t>29.03.2025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2854742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7DE5F8-4290-42D3-A48E-DF4A8A0222FB}" type="datetimeFigureOut">
              <a:rPr lang="tr-TR" smtClean="0"/>
              <a:t>29.03.2025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40819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017DE5F8-4290-42D3-A48E-DF4A8A0222FB}" type="datetimeFigureOut">
              <a:rPr lang="tr-TR" smtClean="0"/>
              <a:t>29.03.2025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4B7EF4E-29F7-45FE-B16E-73ED9A1EEEEA}" type="slidenum">
              <a:rPr lang="tr-TR" smtClean="0"/>
              <a:t>‹#›</a:t>
            </a:fld>
            <a:endParaRPr lang="tr-TR"/>
          </a:p>
        </p:txBody>
      </p:sp>
    </p:spTree>
    <p:extLst>
      <p:ext uri="{BB962C8B-B14F-4D97-AF65-F5344CB8AC3E}">
        <p14:creationId xmlns:p14="http://schemas.microsoft.com/office/powerpoint/2010/main" val="121011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7DE5F8-4290-42D3-A48E-DF4A8A0222FB}" type="datetimeFigureOut">
              <a:rPr lang="tr-TR" smtClean="0"/>
              <a:t>29.03.2025</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4B7EF4E-29F7-45FE-B16E-73ED9A1EEEEA}" type="slidenum">
              <a:rPr lang="tr-TR" smtClean="0"/>
              <a:t>‹#›</a:t>
            </a:fld>
            <a:endParaRPr lang="tr-TR"/>
          </a:p>
        </p:txBody>
      </p:sp>
    </p:spTree>
    <p:extLst>
      <p:ext uri="{BB962C8B-B14F-4D97-AF65-F5344CB8AC3E}">
        <p14:creationId xmlns:p14="http://schemas.microsoft.com/office/powerpoint/2010/main" val="36950939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5130FD-4EDE-E7F8-0B04-CBFA2A22192A}"/>
              </a:ext>
            </a:extLst>
          </p:cNvPr>
          <p:cNvSpPr>
            <a:spLocks noGrp="1"/>
          </p:cNvSpPr>
          <p:nvPr>
            <p:ph type="ctrTitle"/>
          </p:nvPr>
        </p:nvSpPr>
        <p:spPr/>
        <p:txBody>
          <a:bodyPr/>
          <a:lstStyle/>
          <a:p>
            <a:r>
              <a:rPr lang="tr-TR" dirty="0"/>
              <a:t>GÖRSEL PROGRAMLAMA</a:t>
            </a:r>
          </a:p>
        </p:txBody>
      </p:sp>
    </p:spTree>
    <p:extLst>
      <p:ext uri="{BB962C8B-B14F-4D97-AF65-F5344CB8AC3E}">
        <p14:creationId xmlns:p14="http://schemas.microsoft.com/office/powerpoint/2010/main" val="1661507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598718EF-79DD-A78C-38C2-A783E4B66403}"/>
              </a:ext>
            </a:extLst>
          </p:cNvPr>
          <p:cNvSpPr txBox="1"/>
          <p:nvPr/>
        </p:nvSpPr>
        <p:spPr>
          <a:xfrm>
            <a:off x="283464" y="4465"/>
            <a:ext cx="6757416" cy="461665"/>
          </a:xfrm>
          <a:prstGeom prst="rect">
            <a:avLst/>
          </a:prstGeom>
          <a:noFill/>
        </p:spPr>
        <p:txBody>
          <a:bodyPr wrap="square" rtlCol="0">
            <a:spAutoFit/>
          </a:bodyPr>
          <a:lstStyle/>
          <a:p>
            <a:r>
              <a:rPr lang="tr-TR" sz="2400" b="1" dirty="0">
                <a:latin typeface="+mj-lt"/>
              </a:rPr>
              <a:t>Görsel programlama nedir?</a:t>
            </a:r>
          </a:p>
        </p:txBody>
      </p:sp>
      <p:sp>
        <p:nvSpPr>
          <p:cNvPr id="9" name="Metin kutusu 8">
            <a:extLst>
              <a:ext uri="{FF2B5EF4-FFF2-40B4-BE49-F238E27FC236}">
                <a16:creationId xmlns:a16="http://schemas.microsoft.com/office/drawing/2014/main" id="{F1AF957D-C5AC-AE5D-37B7-B570118EE26A}"/>
              </a:ext>
            </a:extLst>
          </p:cNvPr>
          <p:cNvSpPr txBox="1"/>
          <p:nvPr/>
        </p:nvSpPr>
        <p:spPr>
          <a:xfrm>
            <a:off x="630936" y="1005840"/>
            <a:ext cx="6583680" cy="2308324"/>
          </a:xfrm>
          <a:prstGeom prst="rect">
            <a:avLst/>
          </a:prstGeom>
          <a:noFill/>
        </p:spPr>
        <p:txBody>
          <a:bodyPr wrap="square" rtlCol="0">
            <a:spAutoFit/>
          </a:bodyPr>
          <a:lstStyle/>
          <a:p>
            <a:r>
              <a:rPr lang="tr-TR" dirty="0"/>
              <a:t>Görsel programlama (VP), kodu manuel olarak yazmak yerine, kodu oluşturmak ve değiştirmek için grafiksel bir arayüz kullanan bir programlama yöntemini ifade eder.</a:t>
            </a:r>
          </a:p>
          <a:p>
            <a:endParaRPr lang="tr-TR" dirty="0"/>
          </a:p>
          <a:p>
            <a:r>
              <a:rPr lang="tr-TR" dirty="0"/>
              <a:t>Geleneksel metin tabanlı programlamanın aksine, görsel programlama, kodu temsil etmek için görsel öğeleri kullanır. VP ile programlar oluştururken kullanabileceğiniz bazı grafik öğeler şunlardır:</a:t>
            </a:r>
          </a:p>
        </p:txBody>
      </p:sp>
      <p:sp>
        <p:nvSpPr>
          <p:cNvPr id="10" name="Metin kutusu 9">
            <a:extLst>
              <a:ext uri="{FF2B5EF4-FFF2-40B4-BE49-F238E27FC236}">
                <a16:creationId xmlns:a16="http://schemas.microsoft.com/office/drawing/2014/main" id="{C2F83014-1AB2-51A8-B51F-DB06841DECD2}"/>
              </a:ext>
            </a:extLst>
          </p:cNvPr>
          <p:cNvSpPr txBox="1"/>
          <p:nvPr/>
        </p:nvSpPr>
        <p:spPr>
          <a:xfrm>
            <a:off x="630936" y="3314164"/>
            <a:ext cx="4489704" cy="1908215"/>
          </a:xfrm>
          <a:prstGeom prst="rect">
            <a:avLst/>
          </a:prstGeom>
          <a:noFill/>
        </p:spPr>
        <p:txBody>
          <a:bodyPr wrap="square" rtlCol="0">
            <a:spAutoFit/>
          </a:bodyPr>
          <a:lstStyle/>
          <a:p>
            <a:pPr algn="l">
              <a:lnSpc>
                <a:spcPts val="2400"/>
              </a:lnSpc>
              <a:buFont typeface="Arial" panose="020B0604020202020204" pitchFamily="34" charset="0"/>
              <a:buChar char="•"/>
            </a:pPr>
            <a:r>
              <a:rPr lang="tr-TR" b="0" i="0" dirty="0">
                <a:solidFill>
                  <a:srgbClr val="242424"/>
                </a:solidFill>
                <a:effectLst/>
                <a:latin typeface="source-serif-pro"/>
              </a:rPr>
              <a:t>simgeler,</a:t>
            </a:r>
          </a:p>
          <a:p>
            <a:pPr algn="l">
              <a:lnSpc>
                <a:spcPts val="2400"/>
              </a:lnSpc>
              <a:buFont typeface="Arial" panose="020B0604020202020204" pitchFamily="34" charset="0"/>
              <a:buChar char="•"/>
            </a:pPr>
            <a:r>
              <a:rPr lang="tr-TR" b="0" i="0" dirty="0">
                <a:solidFill>
                  <a:srgbClr val="242424"/>
                </a:solidFill>
                <a:effectLst/>
                <a:latin typeface="source-serif-pro"/>
              </a:rPr>
              <a:t>Semboller,</a:t>
            </a:r>
          </a:p>
          <a:p>
            <a:pPr algn="l">
              <a:lnSpc>
                <a:spcPts val="2400"/>
              </a:lnSpc>
              <a:buFont typeface="Arial" panose="020B0604020202020204" pitchFamily="34" charset="0"/>
              <a:buChar char="•"/>
            </a:pPr>
            <a:r>
              <a:rPr lang="tr-TR" b="0" i="0" dirty="0">
                <a:solidFill>
                  <a:srgbClr val="242424"/>
                </a:solidFill>
                <a:effectLst/>
                <a:latin typeface="source-serif-pro"/>
              </a:rPr>
              <a:t>Akış şemaları,</a:t>
            </a:r>
          </a:p>
          <a:p>
            <a:pPr algn="l">
              <a:lnSpc>
                <a:spcPts val="2400"/>
              </a:lnSpc>
              <a:buFont typeface="Arial" panose="020B0604020202020204" pitchFamily="34" charset="0"/>
              <a:buChar char="•"/>
            </a:pPr>
            <a:r>
              <a:rPr lang="tr-TR" b="0" i="0" dirty="0">
                <a:solidFill>
                  <a:srgbClr val="242424"/>
                </a:solidFill>
                <a:effectLst/>
                <a:latin typeface="source-serif-pro"/>
              </a:rPr>
              <a:t>Bloklar,</a:t>
            </a:r>
          </a:p>
          <a:p>
            <a:pPr algn="l">
              <a:lnSpc>
                <a:spcPts val="2400"/>
              </a:lnSpc>
              <a:buFont typeface="Arial" panose="020B0604020202020204" pitchFamily="34" charset="0"/>
              <a:buChar char="•"/>
            </a:pPr>
            <a:r>
              <a:rPr lang="tr-TR" b="0" i="0" dirty="0">
                <a:solidFill>
                  <a:srgbClr val="242424"/>
                </a:solidFill>
                <a:effectLst/>
                <a:latin typeface="source-serif-pro"/>
              </a:rPr>
              <a:t>Ve diğer görsel yardımcılar.</a:t>
            </a:r>
          </a:p>
          <a:p>
            <a:endParaRPr lang="tr-TR" dirty="0"/>
          </a:p>
        </p:txBody>
      </p:sp>
    </p:spTree>
    <p:extLst>
      <p:ext uri="{BB962C8B-B14F-4D97-AF65-F5344CB8AC3E}">
        <p14:creationId xmlns:p14="http://schemas.microsoft.com/office/powerpoint/2010/main" val="77228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E10ACBFA-2D9B-5133-7F1F-9F6666E30305}"/>
              </a:ext>
            </a:extLst>
          </p:cNvPr>
          <p:cNvSpPr txBox="1"/>
          <p:nvPr/>
        </p:nvSpPr>
        <p:spPr>
          <a:xfrm>
            <a:off x="676656" y="411480"/>
            <a:ext cx="5769864" cy="3139321"/>
          </a:xfrm>
          <a:prstGeom prst="rect">
            <a:avLst/>
          </a:prstGeom>
          <a:noFill/>
        </p:spPr>
        <p:txBody>
          <a:bodyPr wrap="square" rtlCol="0">
            <a:spAutoFit/>
          </a:bodyPr>
          <a:lstStyle/>
          <a:p>
            <a:r>
              <a:rPr lang="tr-TR" dirty="0"/>
              <a:t>Görsel programlama, kullanıcıların kodlarının yapısını ve akışını anlamalarına yardımcı olmak için sürükle ve bırak arayüzlerini, renk kodlamasını ve diğer görsel ipuçlarını içerebilir. Kullanımı geleneksel metin tabanlı programlamaya göre daha kolaydır. Böylece eğitim ortamlarında ve temel programların yapımında bu yöntemi kullanabilirsiniz.</a:t>
            </a:r>
          </a:p>
          <a:p>
            <a:endParaRPr lang="tr-TR" dirty="0"/>
          </a:p>
          <a:p>
            <a:r>
              <a:rPr lang="tr-TR" dirty="0"/>
              <a:t>Geliştirme sürecini hızlandırır ve programlama deneyimi olmayan kişilerin yazılım oluşturmasını kolaylaştırır. </a:t>
            </a:r>
          </a:p>
        </p:txBody>
      </p:sp>
    </p:spTree>
    <p:extLst>
      <p:ext uri="{BB962C8B-B14F-4D97-AF65-F5344CB8AC3E}">
        <p14:creationId xmlns:p14="http://schemas.microsoft.com/office/powerpoint/2010/main" val="13129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C770765-4313-5D48-AF84-DF198E647358}"/>
              </a:ext>
            </a:extLst>
          </p:cNvPr>
          <p:cNvSpPr txBox="1"/>
          <p:nvPr/>
        </p:nvSpPr>
        <p:spPr>
          <a:xfrm>
            <a:off x="146304" y="77617"/>
            <a:ext cx="6757416" cy="461665"/>
          </a:xfrm>
          <a:prstGeom prst="rect">
            <a:avLst/>
          </a:prstGeom>
          <a:noFill/>
        </p:spPr>
        <p:txBody>
          <a:bodyPr wrap="square" rtlCol="0">
            <a:spAutoFit/>
          </a:bodyPr>
          <a:lstStyle/>
          <a:p>
            <a:r>
              <a:rPr lang="tr-TR" sz="2400" b="1" dirty="0">
                <a:latin typeface="+mj-lt"/>
              </a:rPr>
              <a:t>Görsel programlamanın özellikleri</a:t>
            </a:r>
          </a:p>
        </p:txBody>
      </p:sp>
      <p:sp>
        <p:nvSpPr>
          <p:cNvPr id="5" name="Metin kutusu 4">
            <a:extLst>
              <a:ext uri="{FF2B5EF4-FFF2-40B4-BE49-F238E27FC236}">
                <a16:creationId xmlns:a16="http://schemas.microsoft.com/office/drawing/2014/main" id="{15F53FA5-C9E7-79BC-4E8D-2A17DA1DFE37}"/>
              </a:ext>
            </a:extLst>
          </p:cNvPr>
          <p:cNvSpPr txBox="1"/>
          <p:nvPr/>
        </p:nvSpPr>
        <p:spPr>
          <a:xfrm>
            <a:off x="768096" y="932579"/>
            <a:ext cx="7818120" cy="4992842"/>
          </a:xfrm>
          <a:prstGeom prst="rect">
            <a:avLst/>
          </a:prstGeom>
          <a:noFill/>
        </p:spPr>
        <p:txBody>
          <a:bodyPr wrap="square" rtlCol="0">
            <a:spAutoFit/>
          </a:bodyPr>
          <a:lstStyle/>
          <a:p>
            <a:pPr algn="l">
              <a:lnSpc>
                <a:spcPts val="2400"/>
              </a:lnSpc>
              <a:buFont typeface="Arial" panose="020B0604020202020204" pitchFamily="34" charset="0"/>
              <a:buChar char="•"/>
            </a:pPr>
            <a:r>
              <a:rPr lang="tr-TR" i="0" dirty="0">
                <a:solidFill>
                  <a:srgbClr val="242424"/>
                </a:solidFill>
                <a:effectLst/>
              </a:rPr>
              <a:t> Sürükle ve bırak arayüzü: Bu sana izin veriyor uygulamalar geliştirmek önceden oluşturulmuş kod bloklarını sürükleyip bırakarak. Bu, manuel kodlama ihtiyacını ortadan kaldırarak kodlamayı yeni başlayanlar için daha hızlı ve daha erişilebilir hale getirir.</a:t>
            </a:r>
          </a:p>
          <a:p>
            <a:pPr algn="l">
              <a:lnSpc>
                <a:spcPts val="2400"/>
              </a:lnSpc>
              <a:buFont typeface="Arial" panose="020B0604020202020204" pitchFamily="34" charset="0"/>
              <a:buChar char="•"/>
            </a:pPr>
            <a:r>
              <a:rPr lang="tr-TR" i="0" dirty="0">
                <a:solidFill>
                  <a:srgbClr val="242424"/>
                </a:solidFill>
                <a:effectLst/>
              </a:rPr>
              <a:t> Kodun görsel temsili: Kodun anlaşılması daha kolay bir gösterimini sunarak, kodun arkasındaki mantığı verimli bir şekilde görmenize ve değiştirmenize olanak tanır.</a:t>
            </a:r>
          </a:p>
          <a:p>
            <a:pPr algn="l">
              <a:lnSpc>
                <a:spcPts val="2400"/>
              </a:lnSpc>
              <a:buFont typeface="Arial" panose="020B0604020202020204" pitchFamily="34" charset="0"/>
              <a:buChar char="•"/>
            </a:pPr>
            <a:r>
              <a:rPr lang="tr-TR" i="0" dirty="0">
                <a:solidFill>
                  <a:srgbClr val="242424"/>
                </a:solidFill>
                <a:effectLst/>
              </a:rPr>
              <a:t> Etkileşimli hata </a:t>
            </a:r>
            <a:r>
              <a:rPr lang="tr-TR" i="0" dirty="0" err="1">
                <a:solidFill>
                  <a:srgbClr val="242424"/>
                </a:solidFill>
                <a:effectLst/>
              </a:rPr>
              <a:t>ayıklama:Hata</a:t>
            </a:r>
            <a:r>
              <a:rPr lang="tr-TR" i="0" dirty="0">
                <a:solidFill>
                  <a:srgbClr val="242424"/>
                </a:solidFill>
                <a:effectLst/>
              </a:rPr>
              <a:t> tanımlamayı ve düzeltmeyi kolaylaştıran etkileşimli hata ayıklama araçları sunarak kod satırlarında manuel arama yapma ihtiyacını ortadan kaldırır.</a:t>
            </a:r>
          </a:p>
          <a:p>
            <a:pPr algn="l">
              <a:lnSpc>
                <a:spcPts val="2400"/>
              </a:lnSpc>
              <a:buFont typeface="Arial" panose="020B0604020202020204" pitchFamily="34" charset="0"/>
              <a:buChar char="•"/>
            </a:pPr>
            <a:r>
              <a:rPr lang="tr-TR" i="0" dirty="0">
                <a:solidFill>
                  <a:srgbClr val="242424"/>
                </a:solidFill>
                <a:effectLst/>
              </a:rPr>
              <a:t> Modüler </a:t>
            </a:r>
            <a:r>
              <a:rPr lang="tr-TR" i="0" dirty="0" err="1">
                <a:solidFill>
                  <a:srgbClr val="242424"/>
                </a:solidFill>
                <a:effectLst/>
              </a:rPr>
              <a:t>tasarım:Bu</a:t>
            </a:r>
            <a:r>
              <a:rPr lang="tr-TR" i="0" dirty="0">
                <a:solidFill>
                  <a:srgbClr val="242424"/>
                </a:solidFill>
                <a:effectLst/>
              </a:rPr>
              <a:t> yaklaşım, diğer projelere kolayca entegre edebileceğiniz yeniden kullanılabilir kod blokları oluşturmanıza olanak tanıyan modüler tasarımı teşvik eder.</a:t>
            </a:r>
          </a:p>
          <a:p>
            <a:pPr algn="l">
              <a:lnSpc>
                <a:spcPts val="2400"/>
              </a:lnSpc>
              <a:buFont typeface="Arial" panose="020B0604020202020204" pitchFamily="34" charset="0"/>
              <a:buChar char="•"/>
            </a:pPr>
            <a:r>
              <a:rPr lang="tr-TR" i="0" dirty="0">
                <a:solidFill>
                  <a:srgbClr val="242424"/>
                </a:solidFill>
                <a:effectLst/>
              </a:rPr>
              <a:t> Gerçek zamanlı geri </a:t>
            </a:r>
            <a:r>
              <a:rPr lang="tr-TR" i="0" dirty="0" err="1">
                <a:solidFill>
                  <a:srgbClr val="242424"/>
                </a:solidFill>
                <a:effectLst/>
              </a:rPr>
              <a:t>bildirim:Kodunuzu</a:t>
            </a:r>
            <a:r>
              <a:rPr lang="tr-TR" i="0" dirty="0">
                <a:solidFill>
                  <a:srgbClr val="242424"/>
                </a:solidFill>
                <a:effectLst/>
              </a:rPr>
              <a:t> oluştururken gerçek zamanlı geri bildirim görmenizi sağlar. Bu özellik anında değişiklik yapılmasını sağlar ve kodlama sürecinin hızını ve verimliliğini artırır.</a:t>
            </a:r>
            <a:endParaRPr lang="tr-TR" dirty="0"/>
          </a:p>
        </p:txBody>
      </p:sp>
    </p:spTree>
    <p:extLst>
      <p:ext uri="{BB962C8B-B14F-4D97-AF65-F5344CB8AC3E}">
        <p14:creationId xmlns:p14="http://schemas.microsoft.com/office/powerpoint/2010/main" val="409278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3585D7E9-E230-BB96-A8F2-4195402A9E87}"/>
              </a:ext>
            </a:extLst>
          </p:cNvPr>
          <p:cNvSpPr txBox="1"/>
          <p:nvPr/>
        </p:nvSpPr>
        <p:spPr>
          <a:xfrm>
            <a:off x="283464" y="289036"/>
            <a:ext cx="9198864" cy="461665"/>
          </a:xfrm>
          <a:prstGeom prst="rect">
            <a:avLst/>
          </a:prstGeom>
          <a:noFill/>
        </p:spPr>
        <p:txBody>
          <a:bodyPr wrap="square" rtlCol="0">
            <a:spAutoFit/>
          </a:bodyPr>
          <a:lstStyle/>
          <a:p>
            <a:r>
              <a:rPr lang="tr-TR" sz="2400" b="1" dirty="0">
                <a:latin typeface="+mj-lt"/>
              </a:rPr>
              <a:t>Görsel programlamanın Metin tabanlı programlamadan farkları</a:t>
            </a:r>
          </a:p>
        </p:txBody>
      </p:sp>
      <p:sp>
        <p:nvSpPr>
          <p:cNvPr id="5" name="Metin kutusu 4">
            <a:extLst>
              <a:ext uri="{FF2B5EF4-FFF2-40B4-BE49-F238E27FC236}">
                <a16:creationId xmlns:a16="http://schemas.microsoft.com/office/drawing/2014/main" id="{5DC3A71C-0CBB-F1A1-5619-CF205C0E7A3A}"/>
              </a:ext>
            </a:extLst>
          </p:cNvPr>
          <p:cNvSpPr txBox="1"/>
          <p:nvPr/>
        </p:nvSpPr>
        <p:spPr>
          <a:xfrm>
            <a:off x="923544" y="936653"/>
            <a:ext cx="6949440" cy="5632311"/>
          </a:xfrm>
          <a:prstGeom prst="rect">
            <a:avLst/>
          </a:prstGeom>
          <a:noFill/>
        </p:spPr>
        <p:txBody>
          <a:bodyPr wrap="square" rtlCol="0">
            <a:spAutoFit/>
          </a:bodyPr>
          <a:lstStyle/>
          <a:p>
            <a:pPr marL="342900" indent="-342900">
              <a:buAutoNum type="arabicPeriod"/>
            </a:pPr>
            <a:r>
              <a:rPr lang="tr-TR" b="1" dirty="0"/>
              <a:t>Kod Yazımı ve Kullanıcı Arayüzü</a:t>
            </a:r>
          </a:p>
          <a:p>
            <a:pPr marL="800100" lvl="1" indent="-342900">
              <a:buFont typeface="Arial" panose="020B0604020202020204" pitchFamily="34" charset="0"/>
              <a:buChar char="•"/>
            </a:pPr>
            <a:r>
              <a:rPr lang="tr-TR" dirty="0"/>
              <a:t>Görsel Programlama: Bloklar, </a:t>
            </a:r>
            <a:r>
              <a:rPr lang="tr-TR" dirty="0" err="1"/>
              <a:t>diagramlar</a:t>
            </a:r>
            <a:r>
              <a:rPr lang="tr-TR" dirty="0"/>
              <a:t> veya akış şemaları kullanılarak program oluşturulur. Kod yazmak yerine sürükle-bırak yöntemiyle bileşenler birleştirilir.</a:t>
            </a:r>
          </a:p>
          <a:p>
            <a:pPr marL="800100" lvl="1" indent="-342900">
              <a:buFont typeface="Arial" panose="020B0604020202020204" pitchFamily="34" charset="0"/>
              <a:buChar char="•"/>
            </a:pPr>
            <a:r>
              <a:rPr lang="tr-TR" dirty="0"/>
              <a:t>Metin Tabanlı Programlama: Geliştirici, bir programlama dilinin sözdizimine uygun olarak manuel olarak kod yazar.</a:t>
            </a:r>
          </a:p>
          <a:p>
            <a:pPr marL="800100" lvl="1" indent="-342900">
              <a:buFont typeface="Arial" panose="020B0604020202020204" pitchFamily="34" charset="0"/>
              <a:buChar char="•"/>
            </a:pPr>
            <a:endParaRPr lang="tr-TR" dirty="0"/>
          </a:p>
          <a:p>
            <a:pPr marL="342900" indent="-342900">
              <a:buAutoNum type="arabicPeriod"/>
            </a:pPr>
            <a:r>
              <a:rPr lang="tr-TR" b="1" dirty="0"/>
              <a:t>Öğrenme Kolaylığı</a:t>
            </a:r>
          </a:p>
          <a:p>
            <a:pPr marL="800100" lvl="1" indent="-342900">
              <a:buFont typeface="Arial" panose="020B0604020202020204" pitchFamily="34" charset="0"/>
              <a:buChar char="•"/>
            </a:pPr>
            <a:r>
              <a:rPr lang="tr-TR" dirty="0"/>
              <a:t>Görsel Programlama: Özellikle yeni başlayanlar için daha sezgisel ve kolaydır. Programın akışı görsel olarak takip edilebilir.</a:t>
            </a:r>
          </a:p>
          <a:p>
            <a:pPr marL="800100" lvl="1" indent="-342900">
              <a:buFont typeface="Arial" panose="020B0604020202020204" pitchFamily="34" charset="0"/>
              <a:buChar char="•"/>
            </a:pPr>
            <a:r>
              <a:rPr lang="tr-TR" dirty="0"/>
              <a:t>Metin Tabanlı Programlama: Sözdizimi kurallarına hakim olmayı gerektirir, hata ayıklamak ve kod yapısını anlamak daha fazla deneyim gerektirir.</a:t>
            </a:r>
          </a:p>
          <a:p>
            <a:pPr marL="342900" indent="-342900">
              <a:buAutoNum type="arabicPeriod"/>
            </a:pPr>
            <a:r>
              <a:rPr lang="tr-TR" b="1" dirty="0"/>
              <a:t>Esneklik ve Güç</a:t>
            </a:r>
          </a:p>
          <a:p>
            <a:pPr marL="800100" lvl="1" indent="-342900">
              <a:buFont typeface="Arial" panose="020B0604020202020204" pitchFamily="34" charset="0"/>
              <a:buChar char="•"/>
            </a:pPr>
            <a:r>
              <a:rPr lang="tr-TR" dirty="0"/>
              <a:t>Görsel Programlama: Daha sınırlıdır, karmaşık algoritmalar ve büyük projeler için uygun değildir.</a:t>
            </a:r>
          </a:p>
          <a:p>
            <a:pPr marL="800100" lvl="1" indent="-342900">
              <a:buFont typeface="Arial" panose="020B0604020202020204" pitchFamily="34" charset="0"/>
              <a:buChar char="•"/>
            </a:pPr>
            <a:r>
              <a:rPr lang="tr-TR" dirty="0"/>
              <a:t>Metin Tabanlı Programlama: Daha fazla kontrol ve esneklik sağlar. Büyük projelerde daha verimli ve ölçeklenebilirdir.</a:t>
            </a:r>
          </a:p>
        </p:txBody>
      </p:sp>
    </p:spTree>
    <p:extLst>
      <p:ext uri="{BB962C8B-B14F-4D97-AF65-F5344CB8AC3E}">
        <p14:creationId xmlns:p14="http://schemas.microsoft.com/office/powerpoint/2010/main" val="312477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8A498A95-AFBC-8657-EECB-A06AEC0B9118}"/>
              </a:ext>
            </a:extLst>
          </p:cNvPr>
          <p:cNvSpPr txBox="1"/>
          <p:nvPr/>
        </p:nvSpPr>
        <p:spPr>
          <a:xfrm>
            <a:off x="1335024" y="1088136"/>
            <a:ext cx="6986016" cy="4247317"/>
          </a:xfrm>
          <a:prstGeom prst="rect">
            <a:avLst/>
          </a:prstGeom>
          <a:noFill/>
        </p:spPr>
        <p:txBody>
          <a:bodyPr wrap="square" rtlCol="0">
            <a:spAutoFit/>
          </a:bodyPr>
          <a:lstStyle/>
          <a:p>
            <a:r>
              <a:rPr lang="tr-TR" b="1" dirty="0"/>
              <a:t>4. Hata Yönetimi</a:t>
            </a:r>
            <a:r>
              <a:rPr lang="tr-TR" dirty="0"/>
              <a:t>	</a:t>
            </a:r>
          </a:p>
          <a:p>
            <a:pPr marL="742950" lvl="1" indent="-285750">
              <a:buFont typeface="Arial" panose="020B0604020202020204" pitchFamily="34" charset="0"/>
              <a:buChar char="•"/>
            </a:pPr>
            <a:r>
              <a:rPr lang="tr-TR" dirty="0"/>
              <a:t>Görsel Programlama: Hataların çoğu, bloklar yanlış bağlandığında görsel olarak belirgin hale gelir.</a:t>
            </a:r>
          </a:p>
          <a:p>
            <a:pPr marL="742950" lvl="1" indent="-285750">
              <a:buFont typeface="Arial" panose="020B0604020202020204" pitchFamily="34" charset="0"/>
              <a:buChar char="•"/>
            </a:pPr>
            <a:r>
              <a:rPr lang="tr-TR" dirty="0"/>
              <a:t>Metin Tabanlı Programlama: Hata mesajlarını okumak ve anlamak gerekir. Hataları ayıklamak için </a:t>
            </a:r>
            <a:r>
              <a:rPr lang="tr-TR" dirty="0" err="1"/>
              <a:t>debugger</a:t>
            </a:r>
            <a:r>
              <a:rPr lang="tr-TR" dirty="0"/>
              <a:t> kullanılır.</a:t>
            </a:r>
          </a:p>
          <a:p>
            <a:endParaRPr lang="tr-TR" dirty="0"/>
          </a:p>
          <a:p>
            <a:r>
              <a:rPr lang="tr-TR" b="1" dirty="0"/>
              <a:t>5. Örnek Kullanım Alanları</a:t>
            </a:r>
          </a:p>
          <a:p>
            <a:pPr marL="742950" lvl="1" indent="-285750">
              <a:buFont typeface="Arial" panose="020B0604020202020204" pitchFamily="34" charset="0"/>
              <a:buChar char="•"/>
            </a:pPr>
            <a:r>
              <a:rPr lang="tr-TR" dirty="0"/>
              <a:t>Görsel </a:t>
            </a:r>
            <a:r>
              <a:rPr lang="tr-TR" dirty="0" err="1"/>
              <a:t>Programlama:Scratch</a:t>
            </a:r>
            <a:r>
              <a:rPr lang="tr-TR" dirty="0"/>
              <a:t> (Çocuklar ve yeni başlayanlar için)</a:t>
            </a:r>
            <a:r>
              <a:rPr lang="tr-TR" dirty="0" err="1"/>
              <a:t>Blockly</a:t>
            </a:r>
            <a:r>
              <a:rPr lang="tr-TR" dirty="0"/>
              <a:t> (Eğitsel amaçlı)</a:t>
            </a:r>
            <a:r>
              <a:rPr lang="tr-TR" dirty="0" err="1"/>
              <a:t>LabVIEW</a:t>
            </a:r>
            <a:r>
              <a:rPr lang="tr-TR" dirty="0"/>
              <a:t> (Mühendislik ve bilimsel simülasyonlar)</a:t>
            </a:r>
            <a:r>
              <a:rPr lang="tr-TR" dirty="0" err="1"/>
              <a:t>Unreal</a:t>
            </a:r>
            <a:r>
              <a:rPr lang="tr-TR" dirty="0"/>
              <a:t> Engine </a:t>
            </a:r>
            <a:r>
              <a:rPr lang="tr-TR" dirty="0" err="1"/>
              <a:t>Blueprints</a:t>
            </a:r>
            <a:r>
              <a:rPr lang="tr-TR" dirty="0"/>
              <a:t> (Oyun geliştirme)</a:t>
            </a:r>
          </a:p>
          <a:p>
            <a:pPr marL="742950" lvl="1" indent="-285750">
              <a:buFont typeface="Arial" panose="020B0604020202020204" pitchFamily="34" charset="0"/>
              <a:buChar char="•"/>
            </a:pPr>
            <a:r>
              <a:rPr lang="tr-TR" dirty="0"/>
              <a:t>Metin Tabanlı </a:t>
            </a:r>
            <a:r>
              <a:rPr lang="tr-TR" dirty="0" err="1"/>
              <a:t>Programlama:C</a:t>
            </a:r>
            <a:r>
              <a:rPr lang="tr-TR" dirty="0"/>
              <a:t>#, Java, Python, C++ (Genel amaçlı yazılım geliştirme)JavaScript, PHP (Web geliştirme)Swift, </a:t>
            </a:r>
            <a:r>
              <a:rPr lang="tr-TR" dirty="0" err="1"/>
              <a:t>Kotlin</a:t>
            </a:r>
            <a:r>
              <a:rPr lang="tr-TR" dirty="0"/>
              <a:t> (Mobil uygulama geliştirme)</a:t>
            </a:r>
          </a:p>
        </p:txBody>
      </p:sp>
    </p:spTree>
    <p:extLst>
      <p:ext uri="{BB962C8B-B14F-4D97-AF65-F5344CB8AC3E}">
        <p14:creationId xmlns:p14="http://schemas.microsoft.com/office/powerpoint/2010/main" val="2045912599"/>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505</Words>
  <Application>Microsoft Office PowerPoint</Application>
  <PresentationFormat>Geniş ekran</PresentationFormat>
  <Paragraphs>37</Paragraphs>
  <Slides>6</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6</vt:i4>
      </vt:variant>
    </vt:vector>
  </HeadingPairs>
  <TitlesOfParts>
    <vt:vector size="11" baseType="lpstr">
      <vt:lpstr>Arial</vt:lpstr>
      <vt:lpstr>source-serif-pro</vt:lpstr>
      <vt:lpstr>Trebuchet MS</vt:lpstr>
      <vt:lpstr>Wingdings 3</vt:lpstr>
      <vt:lpstr>Yüzeyler</vt:lpstr>
      <vt:lpstr>GÖRSEL PROGRAMLAMA</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Talha Arslan</dc:creator>
  <cp:lastModifiedBy>Talha Arslan</cp:lastModifiedBy>
  <cp:revision>2</cp:revision>
  <dcterms:created xsi:type="dcterms:W3CDTF">2025-03-27T16:59:22Z</dcterms:created>
  <dcterms:modified xsi:type="dcterms:W3CDTF">2025-03-29T09:00:12Z</dcterms:modified>
</cp:coreProperties>
</file>