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4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4E8F365-56EB-F63E-A73A-488FC173D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5A0F314-A3A2-9E85-FDC6-F1A099713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7514909-2A92-97E8-18DA-67D6174B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3EAA-275F-4D43-9CDF-DF872781C87A}" type="datetimeFigureOut">
              <a:rPr lang="tr-TR" smtClean="0"/>
              <a:t>21.03.2025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0E10D03-E721-46E8-DAD2-660945EE8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6BCE876-3482-0319-A49E-9494B1D3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9144-6CEA-4256-84FA-BBFDAC983C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706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FACAF7-996B-7F5A-E752-79F7ABDF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B68317AD-E175-604C-4BD9-BFD9F13E1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5DBDE03-5E96-A16D-A566-FA1E9F32C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3EAA-275F-4D43-9CDF-DF872781C87A}" type="datetimeFigureOut">
              <a:rPr lang="tr-TR" smtClean="0"/>
              <a:t>21.03.2025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4E4B0E-3DB5-4193-D3BF-E45AED06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06D0483-BF45-586C-6E78-A90F59529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9144-6CEA-4256-84FA-BBFDAC983C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0577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D686C72-1CAF-660C-C2E0-C11EC33913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8C539A6-9E3C-5855-0357-79047DDF4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3061B5B-F807-8A37-129F-D8F6FFA3E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3EAA-275F-4D43-9CDF-DF872781C87A}" type="datetimeFigureOut">
              <a:rPr lang="tr-TR" smtClean="0"/>
              <a:t>21.03.2025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E024647-D827-9A18-96F9-D7E14A966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110026B-2CD5-3236-B385-A1F6CF9F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9144-6CEA-4256-84FA-BBFDAC983C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72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5B49B0-270D-ECDE-EDF8-F3476B8B4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4039AE-0018-A350-DFF1-20C62C61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BC6432B-F29A-6F55-64BC-8830F0836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3EAA-275F-4D43-9CDF-DF872781C87A}" type="datetimeFigureOut">
              <a:rPr lang="tr-TR" smtClean="0"/>
              <a:t>21.03.2025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5F6F356-815D-E3A3-EFDF-80C55937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C473AEF-8604-1005-CE44-3A5EDCC6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9144-6CEA-4256-84FA-BBFDAC983C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6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FF51A1-859D-0865-BA13-C09C22831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4B52E63-CE87-127A-B3CA-576FFEB93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EAB3A8A-2281-3724-A54C-674AD5449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3EAA-275F-4D43-9CDF-DF872781C87A}" type="datetimeFigureOut">
              <a:rPr lang="tr-TR" smtClean="0"/>
              <a:t>21.03.2025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EB9EAA1-1FBA-F618-F3C5-AB2F36DFE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E863A2F-7C0F-606E-D359-B4BF99F84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9144-6CEA-4256-84FA-BBFDAC983C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2665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EF4DE6-0677-AC0D-5483-6B3031B3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C69B83-894B-3C9D-8ED4-8F4F455B7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5DB75B2-2F17-256F-5FD3-490F22A56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86AE3AB-DA45-E17A-3B1E-0A95ACEF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3EAA-275F-4D43-9CDF-DF872781C87A}" type="datetimeFigureOut">
              <a:rPr lang="tr-TR" smtClean="0"/>
              <a:t>21.03.2025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E7CC16E-D00B-DFD1-68D7-416812F2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C3533E1-9047-658C-0767-3029A8F0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9144-6CEA-4256-84FA-BBFDAC983C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41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333C4D-2EF2-C433-603B-4917C7024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C3F7F6B-8E7E-4B59-677C-CDDB75FB9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A88F4A0-65C5-A7A7-0D97-8978A6A14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444B988-3E85-06C1-D6E5-2198A035A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31856D3-9751-C58B-079A-BBA9F7208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7370B9A8-7DB8-0902-2218-F41632E5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3EAA-275F-4D43-9CDF-DF872781C87A}" type="datetimeFigureOut">
              <a:rPr lang="tr-TR" smtClean="0"/>
              <a:t>21.03.2025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41D3DCB-E026-DE82-6DC4-1A6B8FB3C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229B55C9-5716-585E-8E62-10EB7A42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9144-6CEA-4256-84FA-BBFDAC983C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739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771BAD-97EC-18A4-F14B-F9228977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99BB8B5F-C4D2-C1B8-FBCA-AA3BC271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3EAA-275F-4D43-9CDF-DF872781C87A}" type="datetimeFigureOut">
              <a:rPr lang="tr-TR" smtClean="0"/>
              <a:t>21.03.2025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59169FF-5563-2EE4-50E9-FFBA58A7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D987617-D452-C1B8-A656-F8C99660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9144-6CEA-4256-84FA-BBFDAC983C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035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24AC88C-411D-86E0-5C0C-80C2031E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3EAA-275F-4D43-9CDF-DF872781C87A}" type="datetimeFigureOut">
              <a:rPr lang="tr-TR" smtClean="0"/>
              <a:t>21.03.2025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648BC0C-1766-2994-1B0A-A91F5CFB8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6335871-9309-BCD9-988C-DFA27684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9144-6CEA-4256-84FA-BBFDAC983C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822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F6634C-5BCC-CA43-7173-524FEACF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50F20C-9C0F-09E1-49C9-6DDA891A0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2D81D92-8E51-3B73-3052-4D6CE1016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C5589D0-4D9C-9AD5-5515-F703D7DD9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3EAA-275F-4D43-9CDF-DF872781C87A}" type="datetimeFigureOut">
              <a:rPr lang="tr-TR" smtClean="0"/>
              <a:t>21.03.2025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A582216-8581-1DF1-4347-F8F327178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CB8054F-D6A4-01EF-0EFB-F2AA48AB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9144-6CEA-4256-84FA-BBFDAC983C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609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EDEA7E-DF1C-1CF0-1B3A-BD40EF2F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5B198A98-EC4A-8654-4C7E-12A9B9450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468005E-FEE8-638B-D2B1-2D5C88D52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5DA1F96-B411-E605-D535-3D2591D0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3EAA-275F-4D43-9CDF-DF872781C87A}" type="datetimeFigureOut">
              <a:rPr lang="tr-TR" smtClean="0"/>
              <a:t>21.03.2025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C0E5FFC-2A1D-F57D-D7D0-985A667EA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32C48C8-4074-363A-EE1B-4E820683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79144-6CEA-4256-84FA-BBFDAC983C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194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E5274BA-2C51-F50B-D34E-BEB41B440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336DE65-B6C7-25DA-B168-DFCB84906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2962AA1-E1E4-03CC-CB81-122BD98A9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D3EAA-275F-4D43-9CDF-DF872781C87A}" type="datetimeFigureOut">
              <a:rPr lang="tr-TR" smtClean="0"/>
              <a:t>21.03.2025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93F4D62-5165-E1C1-719D-07D07D27F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F49B942-D6D4-2C69-1D38-8719EE0EC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79144-6CEA-4256-84FA-BBFDAC983C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070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etin kutusu 29">
            <a:extLst>
              <a:ext uri="{FF2B5EF4-FFF2-40B4-BE49-F238E27FC236}">
                <a16:creationId xmlns:a16="http://schemas.microsoft.com/office/drawing/2014/main" id="{094DA806-4DF9-A97B-2011-6AF17A8EF863}"/>
              </a:ext>
            </a:extLst>
          </p:cNvPr>
          <p:cNvSpPr txBox="1"/>
          <p:nvPr/>
        </p:nvSpPr>
        <p:spPr>
          <a:xfrm>
            <a:off x="924025" y="2021305"/>
            <a:ext cx="597728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b="1" i="0" dirty="0" err="1">
                <a:solidFill>
                  <a:srgbClr val="212529"/>
                </a:solidFill>
                <a:effectLst/>
                <a:latin typeface="Sitka Small Semibold" pitchFamily="2" charset="0"/>
              </a:rPr>
              <a:t>Garbage</a:t>
            </a:r>
            <a:r>
              <a:rPr lang="tr-TR" sz="6600" b="1" i="0" dirty="0">
                <a:solidFill>
                  <a:srgbClr val="212529"/>
                </a:solidFill>
                <a:effectLst/>
                <a:latin typeface="Sitka Small Semibold" pitchFamily="2" charset="0"/>
              </a:rPr>
              <a:t> </a:t>
            </a:r>
          </a:p>
          <a:p>
            <a:r>
              <a:rPr lang="tr-TR" sz="6600" b="1" dirty="0">
                <a:solidFill>
                  <a:srgbClr val="212529"/>
                </a:solidFill>
                <a:latin typeface="Sitka Small Semibold" pitchFamily="2" charset="0"/>
              </a:rPr>
              <a:t>	</a:t>
            </a:r>
            <a:r>
              <a:rPr lang="tr-TR" sz="6600" b="1" i="0" dirty="0" err="1">
                <a:solidFill>
                  <a:srgbClr val="212529"/>
                </a:solidFill>
                <a:effectLst/>
                <a:latin typeface="Sitka Small Semibold" pitchFamily="2" charset="0"/>
              </a:rPr>
              <a:t>Collector</a:t>
            </a:r>
            <a:endParaRPr lang="tr-TR" sz="6600" b="1" dirty="0">
              <a:latin typeface="Sitka Small Semibold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40F26A8-372B-33BD-1742-A14ED0ACC97D}"/>
              </a:ext>
            </a:extLst>
          </p:cNvPr>
          <p:cNvSpPr/>
          <p:nvPr/>
        </p:nvSpPr>
        <p:spPr>
          <a:xfrm>
            <a:off x="6583679" y="706870"/>
            <a:ext cx="5040000" cy="504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8445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60BDE0-0E39-9B75-662F-CB48FD184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etin kutusu 29">
            <a:extLst>
              <a:ext uri="{FF2B5EF4-FFF2-40B4-BE49-F238E27FC236}">
                <a16:creationId xmlns:a16="http://schemas.microsoft.com/office/drawing/2014/main" id="{D78D8DA6-8E26-ADD5-01A0-CAD85D30510D}"/>
              </a:ext>
            </a:extLst>
          </p:cNvPr>
          <p:cNvSpPr txBox="1"/>
          <p:nvPr/>
        </p:nvSpPr>
        <p:spPr>
          <a:xfrm>
            <a:off x="247047" y="144379"/>
            <a:ext cx="3035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i="0" dirty="0" err="1">
                <a:solidFill>
                  <a:srgbClr val="212529"/>
                </a:solidFill>
                <a:effectLst/>
                <a:latin typeface="Sitka Small Semibold" pitchFamily="2" charset="0"/>
              </a:rPr>
              <a:t>Garbage</a:t>
            </a:r>
            <a:r>
              <a:rPr lang="tr-TR" sz="2400" b="1" i="0" dirty="0">
                <a:solidFill>
                  <a:srgbClr val="212529"/>
                </a:solidFill>
                <a:effectLst/>
                <a:latin typeface="Sitka Small Semibold" pitchFamily="2" charset="0"/>
              </a:rPr>
              <a:t> </a:t>
            </a:r>
            <a:r>
              <a:rPr lang="tr-TR" sz="2400" b="1" i="0" dirty="0" err="1">
                <a:solidFill>
                  <a:srgbClr val="212529"/>
                </a:solidFill>
                <a:effectLst/>
                <a:latin typeface="Sitka Small Semibold" pitchFamily="2" charset="0"/>
              </a:rPr>
              <a:t>Collector</a:t>
            </a:r>
            <a:endParaRPr lang="tr-TR" sz="2400" b="1" dirty="0">
              <a:latin typeface="Sitka Small Semibold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09BCBD4-02C4-4FDC-CFFE-F1712100DAFD}"/>
              </a:ext>
            </a:extLst>
          </p:cNvPr>
          <p:cNvSpPr/>
          <p:nvPr/>
        </p:nvSpPr>
        <p:spPr>
          <a:xfrm rot="11360422">
            <a:off x="-5855971" y="706870"/>
            <a:ext cx="5040000" cy="504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C00F0A65-CF4C-232A-7873-68A8F27EEEC7}"/>
              </a:ext>
            </a:extLst>
          </p:cNvPr>
          <p:cNvSpPr txBox="1"/>
          <p:nvPr/>
        </p:nvSpPr>
        <p:spPr>
          <a:xfrm>
            <a:off x="332072" y="813467"/>
            <a:ext cx="69109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Stack</a:t>
            </a:r>
            <a:r>
              <a:rPr lang="tr-TR" dirty="0"/>
              <a:t> ve </a:t>
            </a:r>
            <a:r>
              <a:rPr lang="tr-TR" dirty="0" err="1"/>
              <a:t>Heap</a:t>
            </a:r>
            <a:r>
              <a:rPr lang="tr-TR" dirty="0"/>
              <a:t> kavramlarından kısaca bahsetmek gerekirse, </a:t>
            </a:r>
            <a:r>
              <a:rPr lang="tr-TR" dirty="0" err="1"/>
              <a:t>ram’in</a:t>
            </a:r>
            <a:r>
              <a:rPr lang="tr-TR" dirty="0"/>
              <a:t> mantıksal bölümleridir diyebiliriz.</a:t>
            </a:r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Stack’de</a:t>
            </a:r>
            <a:r>
              <a:rPr lang="tr-TR" dirty="0"/>
              <a:t> değer tipli(</a:t>
            </a:r>
            <a:r>
              <a:rPr lang="en-US" dirty="0"/>
              <a:t>int, long, float, double, decimal, char, </a:t>
            </a:r>
            <a:r>
              <a:rPr lang="tr-TR" dirty="0"/>
              <a:t>	   </a:t>
            </a:r>
            <a:r>
              <a:rPr lang="en-US" dirty="0"/>
              <a:t>bool, byte, short, struct, </a:t>
            </a:r>
            <a:r>
              <a:rPr lang="en-US" dirty="0" err="1"/>
              <a:t>enum</a:t>
            </a:r>
            <a:r>
              <a:rPr lang="tr-TR" dirty="0"/>
              <a:t>), adresler saklanır.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800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Heap’de</a:t>
            </a:r>
            <a:r>
              <a:rPr lang="tr-TR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ise referans tipli(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string, object, class, interface, array, delegate, pointer</a:t>
            </a:r>
            <a:r>
              <a:rPr lang="tr-TR" sz="1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) değerler saklanmaktadır.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r>
              <a:rPr lang="tr-TR" dirty="0"/>
              <a:t>Bir örnek üzerinden açıklamak gerekirse:</a:t>
            </a:r>
          </a:p>
        </p:txBody>
      </p:sp>
      <p:pic>
        <p:nvPicPr>
          <p:cNvPr id="28" name="Resim 27">
            <a:extLst>
              <a:ext uri="{FF2B5EF4-FFF2-40B4-BE49-F238E27FC236}">
                <a16:creationId xmlns:a16="http://schemas.microsoft.com/office/drawing/2014/main" id="{9ACDBF25-F0B8-C754-BC57-17977A8BF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47" y="3429000"/>
            <a:ext cx="6800850" cy="2790825"/>
          </a:xfrm>
          <a:prstGeom prst="rect">
            <a:avLst/>
          </a:prstGeom>
        </p:spPr>
      </p:pic>
      <p:sp>
        <p:nvSpPr>
          <p:cNvPr id="29" name="Metin kutusu 28">
            <a:extLst>
              <a:ext uri="{FF2B5EF4-FFF2-40B4-BE49-F238E27FC236}">
                <a16:creationId xmlns:a16="http://schemas.microsoft.com/office/drawing/2014/main" id="{3980D4FF-F4C2-EB18-0AA1-91D10773A22E}"/>
              </a:ext>
            </a:extLst>
          </p:cNvPr>
          <p:cNvSpPr txBox="1"/>
          <p:nvPr/>
        </p:nvSpPr>
        <p:spPr>
          <a:xfrm>
            <a:off x="7132922" y="3310243"/>
            <a:ext cx="47596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x ve y değişkenleri </a:t>
            </a:r>
            <a:r>
              <a:rPr lang="tr-TR" dirty="0" err="1"/>
              <a:t>int</a:t>
            </a:r>
            <a:r>
              <a:rPr lang="tr-TR" dirty="0"/>
              <a:t> türünde oldukları için </a:t>
            </a:r>
            <a:r>
              <a:rPr lang="tr-TR" dirty="0" err="1"/>
              <a:t>stack’te</a:t>
            </a:r>
            <a:r>
              <a:rPr lang="tr-TR" dirty="0"/>
              <a:t> saklanır.</a:t>
            </a:r>
          </a:p>
          <a:p>
            <a:endParaRPr lang="tr-TR" dirty="0"/>
          </a:p>
          <a:p>
            <a:r>
              <a:rPr lang="tr-TR" dirty="0"/>
              <a:t>Class1 </a:t>
            </a:r>
            <a:r>
              <a:rPr lang="tr-TR" dirty="0" err="1"/>
              <a:t>obj</a:t>
            </a:r>
            <a:r>
              <a:rPr lang="tr-TR" dirty="0"/>
              <a:t> ise bir nesne olduğu için, </a:t>
            </a:r>
            <a:r>
              <a:rPr lang="tr-TR" dirty="0" err="1"/>
              <a:t>new</a:t>
            </a:r>
            <a:r>
              <a:rPr lang="tr-TR" dirty="0"/>
              <a:t> anahtar kelimesi ile </a:t>
            </a:r>
            <a:r>
              <a:rPr lang="tr-TR" dirty="0" err="1"/>
              <a:t>heap’te</a:t>
            </a:r>
            <a:r>
              <a:rPr lang="tr-TR" dirty="0"/>
              <a:t> yaratılır ve </a:t>
            </a:r>
            <a:r>
              <a:rPr lang="tr-TR" dirty="0" err="1"/>
              <a:t>stack’te</a:t>
            </a:r>
            <a:r>
              <a:rPr lang="tr-TR" dirty="0"/>
              <a:t> sadece referansı (adresi) saklanır.</a:t>
            </a:r>
          </a:p>
          <a:p>
            <a:endParaRPr lang="tr-TR" dirty="0"/>
          </a:p>
          <a:p>
            <a:r>
              <a:rPr lang="tr-TR" dirty="0"/>
              <a:t>Bu sayede, metodun çalışması bittiğinde </a:t>
            </a:r>
            <a:r>
              <a:rPr lang="tr-TR" dirty="0" err="1"/>
              <a:t>stack’teki</a:t>
            </a:r>
            <a:r>
              <a:rPr lang="tr-TR" dirty="0"/>
              <a:t> veriler silinse bile, </a:t>
            </a:r>
            <a:r>
              <a:rPr lang="tr-TR" dirty="0" err="1"/>
              <a:t>heap’teki</a:t>
            </a:r>
            <a:r>
              <a:rPr lang="tr-TR" dirty="0"/>
              <a:t> nesne yaşamaya devam eder çünkü onun yönetimi </a:t>
            </a:r>
            <a:r>
              <a:rPr lang="tr-TR" dirty="0" err="1"/>
              <a:t>garbage</a:t>
            </a:r>
            <a:r>
              <a:rPr lang="tr-TR" dirty="0"/>
              <a:t> </a:t>
            </a:r>
            <a:r>
              <a:rPr lang="tr-TR" dirty="0" err="1"/>
              <a:t>collector</a:t>
            </a:r>
            <a:r>
              <a:rPr lang="tr-TR" dirty="0"/>
              <a:t> tarafından yapılır.</a:t>
            </a:r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300D23FA-45C8-7DCF-CCC4-F8FB920396D8}"/>
              </a:ext>
            </a:extLst>
          </p:cNvPr>
          <p:cNvCxnSpPr/>
          <p:nvPr/>
        </p:nvCxnSpPr>
        <p:spPr>
          <a:xfrm>
            <a:off x="80210" y="606044"/>
            <a:ext cx="120315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841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E15991-8B01-9CA2-32D1-39E50C839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etin kutusu 29">
            <a:extLst>
              <a:ext uri="{FF2B5EF4-FFF2-40B4-BE49-F238E27FC236}">
                <a16:creationId xmlns:a16="http://schemas.microsoft.com/office/drawing/2014/main" id="{E0CD674D-2AC6-569F-7AEF-5E3A7B85925B}"/>
              </a:ext>
            </a:extLst>
          </p:cNvPr>
          <p:cNvSpPr txBox="1"/>
          <p:nvPr/>
        </p:nvSpPr>
        <p:spPr>
          <a:xfrm>
            <a:off x="247047" y="144379"/>
            <a:ext cx="4209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i="0" dirty="0" err="1">
                <a:solidFill>
                  <a:srgbClr val="212529"/>
                </a:solidFill>
                <a:effectLst/>
                <a:latin typeface="Sitka Small Semibold" pitchFamily="2" charset="0"/>
              </a:rPr>
              <a:t>Garbage</a:t>
            </a:r>
            <a:r>
              <a:rPr lang="tr-TR" sz="2400" b="1" i="0" dirty="0">
                <a:solidFill>
                  <a:srgbClr val="212529"/>
                </a:solidFill>
                <a:effectLst/>
                <a:latin typeface="Sitka Small Semibold" pitchFamily="2" charset="0"/>
              </a:rPr>
              <a:t> </a:t>
            </a:r>
            <a:r>
              <a:rPr lang="tr-TR" sz="2400" b="1" i="0" dirty="0" err="1">
                <a:solidFill>
                  <a:srgbClr val="212529"/>
                </a:solidFill>
                <a:effectLst/>
                <a:latin typeface="Sitka Small Semibold" pitchFamily="2" charset="0"/>
              </a:rPr>
              <a:t>Collector</a:t>
            </a:r>
            <a:r>
              <a:rPr lang="tr-TR" sz="2400" b="1" i="0" dirty="0">
                <a:solidFill>
                  <a:srgbClr val="212529"/>
                </a:solidFill>
                <a:effectLst/>
                <a:latin typeface="Sitka Small Semibold" pitchFamily="2" charset="0"/>
              </a:rPr>
              <a:t> Nedir?</a:t>
            </a:r>
            <a:endParaRPr lang="tr-TR" sz="2400" b="1" dirty="0">
              <a:latin typeface="Sitka Small Semibold" pitchFamily="2" charset="0"/>
            </a:endParaRP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9A1BE721-02C5-8A28-D1BE-9694EC221CCF}"/>
              </a:ext>
            </a:extLst>
          </p:cNvPr>
          <p:cNvSpPr txBox="1"/>
          <p:nvPr/>
        </p:nvSpPr>
        <p:spPr>
          <a:xfrm>
            <a:off x="332072" y="694417"/>
            <a:ext cx="69109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Garbage</a:t>
            </a:r>
            <a:r>
              <a:rPr lang="tr-TR" dirty="0"/>
              <a:t> Collection erişilemeyen nesneleri silerek belleğin verimli bir şekilde kullanılmasını sağlamaktadır.</a:t>
            </a:r>
          </a:p>
        </p:txBody>
      </p:sp>
      <p:pic>
        <p:nvPicPr>
          <p:cNvPr id="2050" name="Picture 2" descr="Garbage Collection, Stack, Heap">
            <a:extLst>
              <a:ext uri="{FF2B5EF4-FFF2-40B4-BE49-F238E27FC236}">
                <a16:creationId xmlns:a16="http://schemas.microsoft.com/office/drawing/2014/main" id="{13FB2524-A322-7A79-CC74-8EC0F0866E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73"/>
          <a:stretch/>
        </p:blipFill>
        <p:spPr bwMode="auto">
          <a:xfrm>
            <a:off x="1341279" y="3221443"/>
            <a:ext cx="3521542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C36564C-52BA-C3CF-5B0D-136AE0E6E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429" y="1623778"/>
            <a:ext cx="2353003" cy="657317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87DF6C35-1469-9DE1-C14B-A06C3EC8A25E}"/>
              </a:ext>
            </a:extLst>
          </p:cNvPr>
          <p:cNvSpPr txBox="1"/>
          <p:nvPr/>
        </p:nvSpPr>
        <p:spPr>
          <a:xfrm>
            <a:off x="6038249" y="1759745"/>
            <a:ext cx="51783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Bu örneğimizde </a:t>
            </a:r>
            <a:r>
              <a:rPr lang="tr-TR" dirty="0" err="1"/>
              <a:t>Ogrenci</a:t>
            </a:r>
            <a:r>
              <a:rPr lang="tr-TR" dirty="0"/>
              <a:t> sınıfından iki adet nesne oluşturduk. 1. ve 2. satırlarda ilk oluşturduğumuz nesnenin adresini “ogr1” işaretçisine, ikinci oluşturduğumuz nesnenin adresini “ogr2“ işaretçisine aktardık. 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2F04554A-47FC-0553-4D2B-DDF7EA6B530B}"/>
              </a:ext>
            </a:extLst>
          </p:cNvPr>
          <p:cNvSpPr txBox="1"/>
          <p:nvPr/>
        </p:nvSpPr>
        <p:spPr>
          <a:xfrm>
            <a:off x="6294922" y="3221443"/>
            <a:ext cx="5178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3. satırda ise ikinci nesnenin adresini, ilk nesnenin adresini tutan “ogr1” işaretçisine aktardık.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FD907E89-E56D-67DA-5E1F-EDF9A745C13C}"/>
              </a:ext>
            </a:extLst>
          </p:cNvPr>
          <p:cNvSpPr txBox="1"/>
          <p:nvPr/>
        </p:nvSpPr>
        <p:spPr>
          <a:xfrm>
            <a:off x="6294922" y="3903498"/>
            <a:ext cx="53901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Yani artık ogr1 işaretçisi, ilk nesnenin adresini değil ikinci nesnenin adresini tutmaktadır. İlk oluşturulan nesnenin adresi kaybedildiği için artık o nesneye ulaşmak mümkün olmayacaktır. </a:t>
            </a:r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FF2D9551-9B56-2032-0CDB-6FFA0755A47E}"/>
              </a:ext>
            </a:extLst>
          </p:cNvPr>
          <p:cNvSpPr txBox="1"/>
          <p:nvPr/>
        </p:nvSpPr>
        <p:spPr>
          <a:xfrm>
            <a:off x="6294922" y="5103827"/>
            <a:ext cx="5101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tr-TR" dirty="0"/>
          </a:p>
          <a:p>
            <a:r>
              <a:rPr lang="tr-TR" dirty="0"/>
              <a:t>Nesneye erişimin mümkün olmadığı durumlarda nesnenin bellekte kalmasının bir anlamı yoktur. Bu yüzden </a:t>
            </a:r>
            <a:r>
              <a:rPr lang="tr-TR" dirty="0" err="1"/>
              <a:t>Garbage</a:t>
            </a:r>
            <a:r>
              <a:rPr lang="tr-TR" dirty="0"/>
              <a:t> Collection tarafından silinecektir.</a:t>
            </a:r>
          </a:p>
          <a:p>
            <a:endParaRPr lang="tr-TR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C8D2C1-DB35-834B-FC2B-525193CC51F2}"/>
              </a:ext>
            </a:extLst>
          </p:cNvPr>
          <p:cNvSpPr/>
          <p:nvPr/>
        </p:nvSpPr>
        <p:spPr>
          <a:xfrm rot="6136962">
            <a:off x="14361715" y="1615252"/>
            <a:ext cx="3924300" cy="39243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EE39880-4B59-9850-732B-D5DFF4AA79C1}"/>
              </a:ext>
            </a:extLst>
          </p:cNvPr>
          <p:cNvSpPr/>
          <p:nvPr/>
        </p:nvSpPr>
        <p:spPr>
          <a:xfrm rot="11360422">
            <a:off x="-5855971" y="706870"/>
            <a:ext cx="5040000" cy="5040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" name="Düz Bağlayıcı 1">
            <a:extLst>
              <a:ext uri="{FF2B5EF4-FFF2-40B4-BE49-F238E27FC236}">
                <a16:creationId xmlns:a16="http://schemas.microsoft.com/office/drawing/2014/main" id="{E7B28522-05AF-6EC5-C9DA-00B3B6CAD78E}"/>
              </a:ext>
            </a:extLst>
          </p:cNvPr>
          <p:cNvCxnSpPr/>
          <p:nvPr/>
        </p:nvCxnSpPr>
        <p:spPr>
          <a:xfrm>
            <a:off x="80210" y="606044"/>
            <a:ext cx="120315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392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FF1CFB-7F3C-7EC5-426E-D426C6437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etin kutusu 29">
            <a:extLst>
              <a:ext uri="{FF2B5EF4-FFF2-40B4-BE49-F238E27FC236}">
                <a16:creationId xmlns:a16="http://schemas.microsoft.com/office/drawing/2014/main" id="{6A3F86A5-7DC2-3607-C068-A1B7D13F123D}"/>
              </a:ext>
            </a:extLst>
          </p:cNvPr>
          <p:cNvSpPr txBox="1"/>
          <p:nvPr/>
        </p:nvSpPr>
        <p:spPr>
          <a:xfrm>
            <a:off x="247046" y="144379"/>
            <a:ext cx="7693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i="0" dirty="0" err="1">
                <a:solidFill>
                  <a:srgbClr val="212529"/>
                </a:solidFill>
                <a:effectLst/>
                <a:latin typeface="Sitka Small Semibold" pitchFamily="2" charset="0"/>
              </a:rPr>
              <a:t>Garbage</a:t>
            </a:r>
            <a:r>
              <a:rPr lang="tr-TR" sz="2400" b="1" i="0" dirty="0">
                <a:solidFill>
                  <a:srgbClr val="212529"/>
                </a:solidFill>
                <a:effectLst/>
                <a:latin typeface="Sitka Small Semibold" pitchFamily="2" charset="0"/>
              </a:rPr>
              <a:t> </a:t>
            </a:r>
            <a:r>
              <a:rPr lang="tr-TR" sz="2400" b="1" i="0" dirty="0" err="1">
                <a:solidFill>
                  <a:srgbClr val="212529"/>
                </a:solidFill>
                <a:effectLst/>
                <a:latin typeface="Sitka Small Semibold" pitchFamily="2" charset="0"/>
              </a:rPr>
              <a:t>Collector</a:t>
            </a:r>
            <a:r>
              <a:rPr lang="tr-TR" sz="2400" b="1" i="0" dirty="0">
                <a:solidFill>
                  <a:srgbClr val="212529"/>
                </a:solidFill>
                <a:effectLst/>
                <a:latin typeface="Sitka Small Semibold" pitchFamily="2" charset="0"/>
              </a:rPr>
              <a:t> Bellek Yönetimindeki Yeri</a:t>
            </a:r>
            <a:endParaRPr lang="tr-TR" sz="2400" b="1" dirty="0">
              <a:latin typeface="Sitka Small Semibold" pitchFamily="2" charset="0"/>
            </a:endParaRPr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B6E4AD55-6C7D-9DFD-3378-73C6A10505E8}"/>
              </a:ext>
            </a:extLst>
          </p:cNvPr>
          <p:cNvSpPr txBox="1"/>
          <p:nvPr/>
        </p:nvSpPr>
        <p:spPr>
          <a:xfrm>
            <a:off x="341697" y="1345733"/>
            <a:ext cx="70408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Garbage</a:t>
            </a:r>
            <a:r>
              <a:rPr lang="tr-TR" dirty="0"/>
              <a:t> </a:t>
            </a:r>
            <a:r>
              <a:rPr lang="tr-TR" dirty="0" err="1"/>
              <a:t>Collector</a:t>
            </a:r>
            <a:r>
              <a:rPr lang="tr-TR" dirty="0"/>
              <a:t>, dinamik bellek yönetiminde önemli bir rol oynar. Program çalışırken </a:t>
            </a:r>
            <a:r>
              <a:rPr lang="tr-TR" dirty="0" err="1"/>
              <a:t>heap</a:t>
            </a:r>
            <a:r>
              <a:rPr lang="tr-TR" dirty="0"/>
              <a:t> belleğinde oluşturulan nesneler, onlara referans veren değişkenler aracılığıyla erişilir. Ancak bir nesneye erişim kaybolduğunda, bellekte gereksiz yer kaplamaya devam eder.</a:t>
            </a:r>
          </a:p>
          <a:p>
            <a:endParaRPr lang="tr-TR" dirty="0"/>
          </a:p>
          <a:p>
            <a:endParaRPr lang="tr-TR" dirty="0"/>
          </a:p>
          <a:p>
            <a:r>
              <a:rPr lang="tr-TR" b="1" dirty="0" err="1"/>
              <a:t>Garbage</a:t>
            </a:r>
            <a:r>
              <a:rPr lang="tr-TR" b="1" dirty="0"/>
              <a:t> </a:t>
            </a:r>
            <a:r>
              <a:rPr lang="tr-TR" b="1" dirty="0" err="1"/>
              <a:t>Collectorun</a:t>
            </a:r>
            <a:r>
              <a:rPr lang="tr-TR" b="1" dirty="0"/>
              <a:t> bellek yönetimindeki temel işlevleri: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Kullanılmayan nesneleri otomatik olarak temizler, böylece bellek israfını önler.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Bellek sızıntılarını (</a:t>
            </a:r>
            <a:r>
              <a:rPr lang="tr-TR" dirty="0" err="1"/>
              <a:t>memory</a:t>
            </a:r>
            <a:r>
              <a:rPr lang="tr-TR" dirty="0"/>
              <a:t> </a:t>
            </a:r>
            <a:r>
              <a:rPr lang="tr-TR" dirty="0" err="1"/>
              <a:t>leak</a:t>
            </a:r>
            <a:r>
              <a:rPr lang="tr-TR" dirty="0"/>
              <a:t>) engeller, programın daha stabil çalışmasını sağlar.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Heap</a:t>
            </a:r>
            <a:r>
              <a:rPr lang="tr-TR" dirty="0"/>
              <a:t> belleğini yöneterek performans kayıplarını minimize eder.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Nesneleri nesil bazlı yöneterek (</a:t>
            </a:r>
            <a:r>
              <a:rPr lang="tr-TR" dirty="0" err="1"/>
              <a:t>Generational</a:t>
            </a:r>
            <a:r>
              <a:rPr lang="tr-TR" dirty="0"/>
              <a:t> GC) verimli temizlik yapar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A93100E-87F6-BD4D-BA0A-16333A7E0A11}"/>
              </a:ext>
            </a:extLst>
          </p:cNvPr>
          <p:cNvSpPr/>
          <p:nvPr/>
        </p:nvSpPr>
        <p:spPr>
          <a:xfrm>
            <a:off x="7724941" y="1615252"/>
            <a:ext cx="3924300" cy="39243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2" name="Düz Bağlayıcı 1">
            <a:extLst>
              <a:ext uri="{FF2B5EF4-FFF2-40B4-BE49-F238E27FC236}">
                <a16:creationId xmlns:a16="http://schemas.microsoft.com/office/drawing/2014/main" id="{66BD0F34-1AE8-B5B5-4D80-678C68766CEB}"/>
              </a:ext>
            </a:extLst>
          </p:cNvPr>
          <p:cNvCxnSpPr/>
          <p:nvPr/>
        </p:nvCxnSpPr>
        <p:spPr>
          <a:xfrm>
            <a:off x="80210" y="606044"/>
            <a:ext cx="120315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945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69696C-569A-26DA-829B-C63B488D6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etin kutusu 29">
            <a:extLst>
              <a:ext uri="{FF2B5EF4-FFF2-40B4-BE49-F238E27FC236}">
                <a16:creationId xmlns:a16="http://schemas.microsoft.com/office/drawing/2014/main" id="{44646AA1-2FE7-DB9E-3248-A9A53529533D}"/>
              </a:ext>
            </a:extLst>
          </p:cNvPr>
          <p:cNvSpPr txBox="1"/>
          <p:nvPr/>
        </p:nvSpPr>
        <p:spPr>
          <a:xfrm>
            <a:off x="220849" y="2459504"/>
            <a:ext cx="67285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000" dirty="0" err="1"/>
              <a:t>Generic</a:t>
            </a:r>
            <a:r>
              <a:rPr lang="tr-TR" sz="6000" dirty="0"/>
              <a:t> Class ve     </a:t>
            </a:r>
          </a:p>
          <a:p>
            <a:r>
              <a:rPr lang="tr-TR" sz="6000" dirty="0"/>
              <a:t>  </a:t>
            </a:r>
            <a:r>
              <a:rPr lang="tr-TR" sz="6000" dirty="0" err="1"/>
              <a:t>Generic</a:t>
            </a:r>
            <a:r>
              <a:rPr lang="tr-TR" sz="6000" dirty="0"/>
              <a:t> </a:t>
            </a:r>
            <a:r>
              <a:rPr lang="tr-TR" sz="6000" dirty="0" err="1"/>
              <a:t>Method’lar</a:t>
            </a:r>
            <a:endParaRPr lang="tr-TR" sz="6000" b="1" dirty="0">
              <a:latin typeface="Sitka Small Semibold" pitchFamily="2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095C9B3-F965-038F-F729-5A442211DE18}"/>
              </a:ext>
            </a:extLst>
          </p:cNvPr>
          <p:cNvSpPr/>
          <p:nvPr/>
        </p:nvSpPr>
        <p:spPr>
          <a:xfrm>
            <a:off x="6948000" y="834886"/>
            <a:ext cx="5040000" cy="5040000"/>
          </a:xfrm>
          <a:prstGeom prst="ellipse">
            <a:avLst/>
          </a:prstGeom>
          <a:blipFill dpi="0" rotWithShape="1">
            <a:blip r:embed="rId2"/>
            <a:srcRect/>
            <a:stretch>
              <a:fillRect l="-3000" t="-1000" r="-1000" b="-6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7830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ED3426-B64D-3ECD-56F3-6907D5FEC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etin kutusu 29">
            <a:extLst>
              <a:ext uri="{FF2B5EF4-FFF2-40B4-BE49-F238E27FC236}">
                <a16:creationId xmlns:a16="http://schemas.microsoft.com/office/drawing/2014/main" id="{AEFB668D-88D7-06BB-5292-67B23D9555FE}"/>
              </a:ext>
            </a:extLst>
          </p:cNvPr>
          <p:cNvSpPr txBox="1"/>
          <p:nvPr/>
        </p:nvSpPr>
        <p:spPr>
          <a:xfrm>
            <a:off x="247047" y="144379"/>
            <a:ext cx="5970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12529"/>
                </a:solidFill>
                <a:effectLst/>
                <a:latin typeface="Sitka Small Semibold" pitchFamily="2" charset="0"/>
              </a:rPr>
              <a:t>Generic Class </a:t>
            </a:r>
            <a:r>
              <a:rPr lang="en-US" sz="2400" b="1" i="0" dirty="0" err="1">
                <a:solidFill>
                  <a:srgbClr val="212529"/>
                </a:solidFill>
                <a:effectLst/>
                <a:latin typeface="Sitka Small Semibold" pitchFamily="2" charset="0"/>
              </a:rPr>
              <a:t>ve</a:t>
            </a:r>
            <a:r>
              <a:rPr lang="tr-TR" sz="2400" b="1" dirty="0">
                <a:solidFill>
                  <a:srgbClr val="212529"/>
                </a:solidFill>
                <a:latin typeface="Sitka Small Semibold" pitchFamily="2" charset="0"/>
              </a:rPr>
              <a:t> 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Sitka Small Semibold" pitchFamily="2" charset="0"/>
              </a:rPr>
              <a:t>Generic </a:t>
            </a:r>
            <a:r>
              <a:rPr lang="en-US" sz="2400" b="1" i="0" dirty="0" err="1">
                <a:solidFill>
                  <a:srgbClr val="212529"/>
                </a:solidFill>
                <a:effectLst/>
                <a:latin typeface="Sitka Small Semibold" pitchFamily="2" charset="0"/>
              </a:rPr>
              <a:t>Method’lar</a:t>
            </a:r>
            <a:endParaRPr lang="en-US" sz="2400" b="1" i="0" dirty="0">
              <a:solidFill>
                <a:srgbClr val="212529"/>
              </a:solidFill>
              <a:effectLst/>
              <a:latin typeface="Sitka Small Semibold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549AC87-13E1-1537-9521-96317255CA98}"/>
              </a:ext>
            </a:extLst>
          </p:cNvPr>
          <p:cNvSpPr/>
          <p:nvPr/>
        </p:nvSpPr>
        <p:spPr>
          <a:xfrm rot="11360422">
            <a:off x="-5855971" y="706870"/>
            <a:ext cx="5040000" cy="504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50997039-B649-C18C-BC7E-8FC4DB3E9EAB}"/>
              </a:ext>
            </a:extLst>
          </p:cNvPr>
          <p:cNvSpPr txBox="1"/>
          <p:nvPr/>
        </p:nvSpPr>
        <p:spPr>
          <a:xfrm>
            <a:off x="737935" y="1467985"/>
            <a:ext cx="706012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Generic</a:t>
            </a:r>
            <a:r>
              <a:rPr lang="tr-TR" dirty="0"/>
              <a:t> yapılar, C# ve diğer dillerde kod tekrarını önleyerek tip güvenliğini ve performansı artıran esnek yapılar sağlar.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Kod Tekrarını Önler: </a:t>
            </a:r>
            <a:r>
              <a:rPr lang="tr-TR" dirty="0"/>
              <a:t>Aynı işlemleri farklı veri tipleriyle yapmak için ayrı sınıflar veya metotlar yazmak yerine, tek bir </a:t>
            </a:r>
            <a:r>
              <a:rPr lang="tr-TR" dirty="0" err="1"/>
              <a:t>generic</a:t>
            </a:r>
            <a:r>
              <a:rPr lang="tr-TR" dirty="0"/>
              <a:t> yapı oluşturulabilir.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Tip Güvenliği Sağlar: </a:t>
            </a:r>
            <a:r>
              <a:rPr lang="tr-TR" dirty="0" err="1"/>
              <a:t>Generic</a:t>
            </a:r>
            <a:r>
              <a:rPr lang="tr-TR" dirty="0"/>
              <a:t> yapılar, çalışma zamanında değil derleme zamanında veri tipi hatalarını yakalar. Örneğin, yanlış bir veri tipiyle çalışmaya çalışırsanız derleme hatası alırsınız.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/>
              <a:t>Performans Artışı Sağlar: </a:t>
            </a:r>
            <a:r>
              <a:rPr lang="tr-TR" dirty="0" err="1"/>
              <a:t>Generic</a:t>
            </a:r>
            <a:r>
              <a:rPr lang="tr-TR" dirty="0"/>
              <a:t> yapılar </a:t>
            </a:r>
            <a:r>
              <a:rPr lang="tr-TR" dirty="0" err="1"/>
              <a:t>Boxing</a:t>
            </a:r>
            <a:r>
              <a:rPr lang="tr-TR" dirty="0"/>
              <a:t> &amp; </a:t>
            </a:r>
            <a:r>
              <a:rPr lang="tr-TR" dirty="0" err="1"/>
              <a:t>Unboxing</a:t>
            </a:r>
            <a:r>
              <a:rPr lang="tr-TR" dirty="0"/>
              <a:t> işlemlerini en aza indirerek gereksiz bellek tahsisini önler ve performansı artırır.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Esnekliği Artırır: Aynı kod farklı veri tipleriyle yeniden kullanılabilir. Bu, büyük ölçekli projelerde bakımı kolaylaştırır.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27DE1E27-075F-9CF2-D6D3-F8BAF3891657}"/>
              </a:ext>
            </a:extLst>
          </p:cNvPr>
          <p:cNvSpPr txBox="1"/>
          <p:nvPr/>
        </p:nvSpPr>
        <p:spPr>
          <a:xfrm>
            <a:off x="485271" y="1006320"/>
            <a:ext cx="378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12529"/>
                </a:solidFill>
                <a:effectLst/>
                <a:latin typeface="Sitka Small Semibold" pitchFamily="2" charset="0"/>
              </a:rPr>
              <a:t> </a:t>
            </a:r>
            <a:r>
              <a:rPr lang="en-US" b="1" i="0" dirty="0">
                <a:solidFill>
                  <a:srgbClr val="212529"/>
                </a:solidFill>
                <a:effectLst/>
                <a:latin typeface="Sitka Small Semibold" pitchFamily="2" charset="0"/>
              </a:rPr>
              <a:t>Generic </a:t>
            </a:r>
            <a:r>
              <a:rPr lang="en-US" b="1" i="0" dirty="0" err="1">
                <a:solidFill>
                  <a:srgbClr val="212529"/>
                </a:solidFill>
                <a:effectLst/>
                <a:latin typeface="Sitka Small Semibold" pitchFamily="2" charset="0"/>
              </a:rPr>
              <a:t>Yapıların</a:t>
            </a:r>
            <a:r>
              <a:rPr lang="en-US" b="1" i="0" dirty="0">
                <a:solidFill>
                  <a:srgbClr val="212529"/>
                </a:solidFill>
                <a:effectLst/>
                <a:latin typeface="Sitka Small Semibold" pitchFamily="2" charset="0"/>
              </a:rPr>
              <a:t> </a:t>
            </a:r>
            <a:r>
              <a:rPr lang="en-US" b="1" i="0" dirty="0" err="1">
                <a:solidFill>
                  <a:srgbClr val="212529"/>
                </a:solidFill>
                <a:effectLst/>
                <a:latin typeface="Sitka Small Semibold" pitchFamily="2" charset="0"/>
              </a:rPr>
              <a:t>Avantajları</a:t>
            </a:r>
            <a:endParaRPr lang="en-US" b="1" i="0" dirty="0">
              <a:solidFill>
                <a:srgbClr val="212529"/>
              </a:solidFill>
              <a:effectLst/>
              <a:latin typeface="Sitka Small Semibold" pitchFamily="2" charset="0"/>
            </a:endParaRPr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A6A9FCB7-00EB-F5DB-9DE7-2BB74E2962D3}"/>
              </a:ext>
            </a:extLst>
          </p:cNvPr>
          <p:cNvCxnSpPr/>
          <p:nvPr/>
        </p:nvCxnSpPr>
        <p:spPr>
          <a:xfrm>
            <a:off x="80210" y="606044"/>
            <a:ext cx="120315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0362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A1319B-D3F4-F835-1445-E80AE05FC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etin kutusu 29">
            <a:extLst>
              <a:ext uri="{FF2B5EF4-FFF2-40B4-BE49-F238E27FC236}">
                <a16:creationId xmlns:a16="http://schemas.microsoft.com/office/drawing/2014/main" id="{8EAD89BC-21A2-7A22-6956-432C021AA954}"/>
              </a:ext>
            </a:extLst>
          </p:cNvPr>
          <p:cNvSpPr txBox="1"/>
          <p:nvPr/>
        </p:nvSpPr>
        <p:spPr>
          <a:xfrm>
            <a:off x="247047" y="144379"/>
            <a:ext cx="5970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12529"/>
                </a:solidFill>
                <a:effectLst/>
                <a:latin typeface="Sitka Small Semibold" pitchFamily="2" charset="0"/>
              </a:rPr>
              <a:t>Generic Class </a:t>
            </a:r>
            <a:r>
              <a:rPr lang="en-US" sz="2400" b="1" i="0" dirty="0" err="1">
                <a:solidFill>
                  <a:srgbClr val="212529"/>
                </a:solidFill>
                <a:effectLst/>
                <a:latin typeface="Sitka Small Semibold" pitchFamily="2" charset="0"/>
              </a:rPr>
              <a:t>ve</a:t>
            </a:r>
            <a:r>
              <a:rPr lang="tr-TR" sz="2400" b="1" dirty="0">
                <a:solidFill>
                  <a:srgbClr val="212529"/>
                </a:solidFill>
                <a:latin typeface="Sitka Small Semibold" pitchFamily="2" charset="0"/>
              </a:rPr>
              <a:t> 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Sitka Small Semibold" pitchFamily="2" charset="0"/>
              </a:rPr>
              <a:t>Generic </a:t>
            </a:r>
            <a:r>
              <a:rPr lang="en-US" sz="2400" b="1" i="0" dirty="0" err="1">
                <a:solidFill>
                  <a:srgbClr val="212529"/>
                </a:solidFill>
                <a:effectLst/>
                <a:latin typeface="Sitka Small Semibold" pitchFamily="2" charset="0"/>
              </a:rPr>
              <a:t>Method’lar</a:t>
            </a:r>
            <a:endParaRPr lang="en-US" sz="2400" b="1" i="0" dirty="0">
              <a:solidFill>
                <a:srgbClr val="212529"/>
              </a:solidFill>
              <a:effectLst/>
              <a:latin typeface="Sitka Small Semibold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AC93A8-6777-7F9C-74BA-110613150AFF}"/>
              </a:ext>
            </a:extLst>
          </p:cNvPr>
          <p:cNvSpPr/>
          <p:nvPr/>
        </p:nvSpPr>
        <p:spPr>
          <a:xfrm rot="11360422">
            <a:off x="-5855971" y="706870"/>
            <a:ext cx="5040000" cy="504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22C65161-F357-750F-CC11-208D0C723027}"/>
              </a:ext>
            </a:extLst>
          </p:cNvPr>
          <p:cNvSpPr txBox="1"/>
          <p:nvPr/>
        </p:nvSpPr>
        <p:spPr>
          <a:xfrm>
            <a:off x="1166510" y="878420"/>
            <a:ext cx="378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12529"/>
                </a:solidFill>
                <a:effectLst/>
                <a:latin typeface="Sitka Small Semibold" pitchFamily="2" charset="0"/>
              </a:rPr>
              <a:t>Generic </a:t>
            </a:r>
            <a:r>
              <a:rPr lang="en-US" sz="2400" b="1" i="0" dirty="0" err="1">
                <a:solidFill>
                  <a:srgbClr val="212529"/>
                </a:solidFill>
                <a:effectLst/>
                <a:latin typeface="Sitka Small Semibold" pitchFamily="2" charset="0"/>
              </a:rPr>
              <a:t>Sınıf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Sitka Small Semibold" pitchFamily="2" charset="0"/>
              </a:rPr>
              <a:t> </a:t>
            </a:r>
            <a:r>
              <a:rPr lang="en-US" sz="2400" b="1" i="0" dirty="0" err="1">
                <a:solidFill>
                  <a:srgbClr val="212529"/>
                </a:solidFill>
                <a:effectLst/>
                <a:latin typeface="Sitka Small Semibold" pitchFamily="2" charset="0"/>
              </a:rPr>
              <a:t>Örneği</a:t>
            </a:r>
            <a:endParaRPr lang="en-US" b="1" i="0" dirty="0">
              <a:solidFill>
                <a:srgbClr val="212529"/>
              </a:solidFill>
              <a:effectLst/>
              <a:latin typeface="Sitka Small Semibold" pitchFamily="2" charset="0"/>
            </a:endParaRPr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7B99224A-9A5D-A448-87A0-5FE9089C735E}"/>
              </a:ext>
            </a:extLst>
          </p:cNvPr>
          <p:cNvCxnSpPr/>
          <p:nvPr/>
        </p:nvCxnSpPr>
        <p:spPr>
          <a:xfrm>
            <a:off x="80210" y="606044"/>
            <a:ext cx="120315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Resim 4">
            <a:extLst>
              <a:ext uri="{FF2B5EF4-FFF2-40B4-BE49-F238E27FC236}">
                <a16:creationId xmlns:a16="http://schemas.microsoft.com/office/drawing/2014/main" id="{00B1E059-77F8-8307-8CFB-B3C70EE86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97" y="1490106"/>
            <a:ext cx="5048955" cy="3648584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16A3EC3-9AF3-E796-C77D-E795E2FB1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97" y="5289797"/>
            <a:ext cx="5424641" cy="962155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1DE74B0F-01F3-BA44-56F6-DEC84FB22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075" y="1485629"/>
            <a:ext cx="4458322" cy="1943371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2444CB81-90E6-B048-506D-79360522D7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4470" y="3639910"/>
            <a:ext cx="3629532" cy="1057423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302F6D43-9927-8728-7A32-CB604D69EF78}"/>
              </a:ext>
            </a:extLst>
          </p:cNvPr>
          <p:cNvSpPr txBox="1"/>
          <p:nvPr/>
        </p:nvSpPr>
        <p:spPr>
          <a:xfrm>
            <a:off x="7242764" y="877926"/>
            <a:ext cx="378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12529"/>
                </a:solidFill>
                <a:effectLst/>
                <a:latin typeface="Sitka Small Semibold" pitchFamily="2" charset="0"/>
              </a:rPr>
              <a:t>Generic </a:t>
            </a:r>
            <a:r>
              <a:rPr lang="en-US" sz="2400" b="1" i="0" dirty="0" err="1">
                <a:solidFill>
                  <a:srgbClr val="212529"/>
                </a:solidFill>
                <a:effectLst/>
                <a:latin typeface="Sitka Small Semibold" pitchFamily="2" charset="0"/>
              </a:rPr>
              <a:t>Metot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Sitka Small Semibold" pitchFamily="2" charset="0"/>
              </a:rPr>
              <a:t>  </a:t>
            </a:r>
            <a:r>
              <a:rPr lang="en-US" sz="2400" b="1" i="0" dirty="0" err="1">
                <a:solidFill>
                  <a:srgbClr val="212529"/>
                </a:solidFill>
                <a:effectLst/>
                <a:latin typeface="Sitka Small Semibold" pitchFamily="2" charset="0"/>
              </a:rPr>
              <a:t>Örneği</a:t>
            </a:r>
            <a:endParaRPr lang="en-US" b="1" i="0" dirty="0">
              <a:solidFill>
                <a:srgbClr val="212529"/>
              </a:solidFill>
              <a:effectLst/>
              <a:latin typeface="Sitka Small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813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50CCF4-57E9-C773-2F63-09AEF3340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etin kutusu 29">
            <a:extLst>
              <a:ext uri="{FF2B5EF4-FFF2-40B4-BE49-F238E27FC236}">
                <a16:creationId xmlns:a16="http://schemas.microsoft.com/office/drawing/2014/main" id="{D6456AFF-6DBA-AF58-2701-EBE5D5D4C677}"/>
              </a:ext>
            </a:extLst>
          </p:cNvPr>
          <p:cNvSpPr txBox="1"/>
          <p:nvPr/>
        </p:nvSpPr>
        <p:spPr>
          <a:xfrm>
            <a:off x="247047" y="144379"/>
            <a:ext cx="5970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12529"/>
                </a:solidFill>
                <a:effectLst/>
                <a:latin typeface="Sitka Small Semibold" pitchFamily="2" charset="0"/>
              </a:rPr>
              <a:t>Boxing &amp; Unboxing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C494FE-8260-F116-F9BF-F78A1890887D}"/>
              </a:ext>
            </a:extLst>
          </p:cNvPr>
          <p:cNvSpPr/>
          <p:nvPr/>
        </p:nvSpPr>
        <p:spPr>
          <a:xfrm rot="11360422">
            <a:off x="-5855971" y="706870"/>
            <a:ext cx="5040000" cy="504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CA195504-3F91-99BD-B1F0-0BB3B968968D}"/>
              </a:ext>
            </a:extLst>
          </p:cNvPr>
          <p:cNvSpPr txBox="1"/>
          <p:nvPr/>
        </p:nvSpPr>
        <p:spPr>
          <a:xfrm>
            <a:off x="643287" y="1335787"/>
            <a:ext cx="1316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12529"/>
                </a:solidFill>
                <a:effectLst/>
                <a:latin typeface="Sitka Small Semibold" pitchFamily="2" charset="0"/>
              </a:rPr>
              <a:t>Boxing</a:t>
            </a:r>
            <a:endParaRPr lang="en-US" b="1" i="0" dirty="0">
              <a:solidFill>
                <a:srgbClr val="212529"/>
              </a:solidFill>
              <a:effectLst/>
              <a:latin typeface="Sitka Small Semibold" pitchFamily="2" charset="0"/>
            </a:endParaRPr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D88BBECC-55B3-D81A-B664-79BC35032E71}"/>
              </a:ext>
            </a:extLst>
          </p:cNvPr>
          <p:cNvCxnSpPr/>
          <p:nvPr/>
        </p:nvCxnSpPr>
        <p:spPr>
          <a:xfrm>
            <a:off x="80210" y="606044"/>
            <a:ext cx="120315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etin kutusu 3">
            <a:extLst>
              <a:ext uri="{FF2B5EF4-FFF2-40B4-BE49-F238E27FC236}">
                <a16:creationId xmlns:a16="http://schemas.microsoft.com/office/drawing/2014/main" id="{E88E516B-D089-7A02-BE98-1C8DE1AACC25}"/>
              </a:ext>
            </a:extLst>
          </p:cNvPr>
          <p:cNvSpPr txBox="1"/>
          <p:nvPr/>
        </p:nvSpPr>
        <p:spPr>
          <a:xfrm>
            <a:off x="643287" y="1800866"/>
            <a:ext cx="5178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Değer tiplerinin (</a:t>
            </a:r>
            <a:r>
              <a:rPr lang="tr-TR" dirty="0" err="1"/>
              <a:t>int</a:t>
            </a:r>
            <a:r>
              <a:rPr lang="tr-TR" dirty="0"/>
              <a:t>, </a:t>
            </a:r>
            <a:r>
              <a:rPr lang="tr-TR" dirty="0" err="1"/>
              <a:t>double</a:t>
            </a:r>
            <a:r>
              <a:rPr lang="tr-TR" dirty="0"/>
              <a:t>, </a:t>
            </a:r>
            <a:r>
              <a:rPr lang="tr-TR" dirty="0" err="1"/>
              <a:t>char</a:t>
            </a:r>
            <a:r>
              <a:rPr lang="tr-TR" dirty="0"/>
              <a:t>) referans tipine (</a:t>
            </a:r>
            <a:r>
              <a:rPr lang="tr-TR" dirty="0" err="1"/>
              <a:t>object</a:t>
            </a:r>
            <a:r>
              <a:rPr lang="tr-TR" dirty="0"/>
              <a:t>) dönüştürülmesi işlemidir.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Heap</a:t>
            </a:r>
            <a:r>
              <a:rPr lang="tr-TR" dirty="0"/>
              <a:t> bellekte yer kaplar, bu yüzden performansı olumsuz etkileyebilir.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0045A204-DEC2-317C-28D0-F27EE8435F28}"/>
              </a:ext>
            </a:extLst>
          </p:cNvPr>
          <p:cNvSpPr txBox="1"/>
          <p:nvPr/>
        </p:nvSpPr>
        <p:spPr>
          <a:xfrm>
            <a:off x="611202" y="4501114"/>
            <a:ext cx="171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12529"/>
                </a:solidFill>
                <a:effectLst/>
                <a:latin typeface="Sitka Small Semibold" pitchFamily="2" charset="0"/>
              </a:rPr>
              <a:t>Unboxing</a:t>
            </a:r>
            <a:endParaRPr lang="en-US" b="1" i="0" dirty="0">
              <a:solidFill>
                <a:srgbClr val="212529"/>
              </a:solidFill>
              <a:effectLst/>
              <a:latin typeface="Sitka Small Semibold" pitchFamily="2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B5CAAFA6-0D4D-9F99-7D4E-D2D590CD16DF}"/>
              </a:ext>
            </a:extLst>
          </p:cNvPr>
          <p:cNvSpPr txBox="1"/>
          <p:nvPr/>
        </p:nvSpPr>
        <p:spPr>
          <a:xfrm>
            <a:off x="611202" y="5013083"/>
            <a:ext cx="5178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Boxing</a:t>
            </a:r>
            <a:r>
              <a:rPr lang="tr-TR" dirty="0"/>
              <a:t> yapılmış bir nesnenin tekrar değer tipine dönüştürülmesi işlemidir.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Bu işlem sırasında </a:t>
            </a:r>
            <a:r>
              <a:rPr lang="tr-TR" dirty="0" err="1"/>
              <a:t>extra</a:t>
            </a:r>
            <a:r>
              <a:rPr lang="tr-TR" dirty="0"/>
              <a:t> bir maliyet oluşur.</a:t>
            </a:r>
          </a:p>
        </p:txBody>
      </p:sp>
      <p:pic>
        <p:nvPicPr>
          <p:cNvPr id="15" name="Resim 14">
            <a:extLst>
              <a:ext uri="{FF2B5EF4-FFF2-40B4-BE49-F238E27FC236}">
                <a16:creationId xmlns:a16="http://schemas.microsoft.com/office/drawing/2014/main" id="{3B914815-95DA-B8A0-7F20-1865E9C78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051" y="1909325"/>
            <a:ext cx="2038635" cy="600159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C18BE9C6-76EB-373B-185B-1026B46F8B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183" y="4962779"/>
            <a:ext cx="2486372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595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40000"/>
                <a:lumOff val="6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CA1613-C1B4-465C-BB97-E765DB175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Metin kutusu 29">
            <a:extLst>
              <a:ext uri="{FF2B5EF4-FFF2-40B4-BE49-F238E27FC236}">
                <a16:creationId xmlns:a16="http://schemas.microsoft.com/office/drawing/2014/main" id="{D19778CF-0CD3-95D3-3457-A3B6073C479F}"/>
              </a:ext>
            </a:extLst>
          </p:cNvPr>
          <p:cNvSpPr txBox="1"/>
          <p:nvPr/>
        </p:nvSpPr>
        <p:spPr>
          <a:xfrm>
            <a:off x="247047" y="144379"/>
            <a:ext cx="5970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rgbClr val="212529"/>
                </a:solidFill>
                <a:effectLst/>
                <a:latin typeface="Sitka Small Semibold" pitchFamily="2" charset="0"/>
              </a:rPr>
              <a:t>Boxing &amp; Unboxing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7A8FF4A-BB5C-8D47-A32D-FB4FF2E325F8}"/>
              </a:ext>
            </a:extLst>
          </p:cNvPr>
          <p:cNvSpPr/>
          <p:nvPr/>
        </p:nvSpPr>
        <p:spPr>
          <a:xfrm rot="11360422">
            <a:off x="-5855971" y="706870"/>
            <a:ext cx="5040000" cy="504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267022EA-6542-BC12-368A-055FF351A52C}"/>
              </a:ext>
            </a:extLst>
          </p:cNvPr>
          <p:cNvSpPr txBox="1"/>
          <p:nvPr/>
        </p:nvSpPr>
        <p:spPr>
          <a:xfrm>
            <a:off x="797291" y="1589993"/>
            <a:ext cx="32934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b="1" i="0" dirty="0">
                <a:solidFill>
                  <a:srgbClr val="212529"/>
                </a:solidFill>
                <a:effectLst/>
                <a:latin typeface="Sitka Small Semibold" pitchFamily="2" charset="0"/>
              </a:rPr>
              <a:t>Performansa Etkisi</a:t>
            </a:r>
            <a:endParaRPr lang="en-US" b="1" i="0" dirty="0">
              <a:solidFill>
                <a:srgbClr val="212529"/>
              </a:solidFill>
              <a:effectLst/>
              <a:latin typeface="Sitka Small Semibold" pitchFamily="2" charset="0"/>
            </a:endParaRPr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BDF15CF5-E751-F2C0-717F-AD873C3AE698}"/>
              </a:ext>
            </a:extLst>
          </p:cNvPr>
          <p:cNvCxnSpPr/>
          <p:nvPr/>
        </p:nvCxnSpPr>
        <p:spPr>
          <a:xfrm>
            <a:off x="80210" y="606044"/>
            <a:ext cx="120315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etin kutusu 3">
            <a:extLst>
              <a:ext uri="{FF2B5EF4-FFF2-40B4-BE49-F238E27FC236}">
                <a16:creationId xmlns:a16="http://schemas.microsoft.com/office/drawing/2014/main" id="{53CCE937-24FE-0F8C-7AFE-53ABD43EB7EF}"/>
              </a:ext>
            </a:extLst>
          </p:cNvPr>
          <p:cNvSpPr txBox="1"/>
          <p:nvPr/>
        </p:nvSpPr>
        <p:spPr>
          <a:xfrm>
            <a:off x="797291" y="2211207"/>
            <a:ext cx="55361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Gereksiz </a:t>
            </a:r>
            <a:r>
              <a:rPr lang="tr-TR" dirty="0" err="1"/>
              <a:t>Boxing</a:t>
            </a:r>
            <a:r>
              <a:rPr lang="tr-TR" dirty="0"/>
              <a:t> ve </a:t>
            </a:r>
            <a:r>
              <a:rPr lang="tr-TR" dirty="0" err="1"/>
              <a:t>Unboxing</a:t>
            </a:r>
            <a:r>
              <a:rPr lang="tr-TR" dirty="0"/>
              <a:t> kullanımı performansı düşürebilir çünkü: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Boxing</a:t>
            </a:r>
            <a:r>
              <a:rPr lang="tr-TR" dirty="0"/>
              <a:t> işlemi </a:t>
            </a:r>
            <a:r>
              <a:rPr lang="tr-TR" dirty="0" err="1"/>
              <a:t>heap</a:t>
            </a:r>
            <a:r>
              <a:rPr lang="tr-TR" dirty="0"/>
              <a:t> bellek tahsis eder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Unboxing</a:t>
            </a:r>
            <a:r>
              <a:rPr lang="tr-TR" dirty="0"/>
              <a:t> için ekstra maliyet </a:t>
            </a:r>
            <a:r>
              <a:rPr lang="tr-TR" dirty="0" err="1"/>
              <a:t>oluşur.Çalışma</a:t>
            </a:r>
            <a:r>
              <a:rPr lang="tr-TR" dirty="0"/>
              <a:t> zamanında (</a:t>
            </a:r>
            <a:r>
              <a:rPr lang="tr-TR" dirty="0" err="1"/>
              <a:t>runtime</a:t>
            </a:r>
            <a:r>
              <a:rPr lang="tr-TR" dirty="0"/>
              <a:t>) hata olasılığı artar.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Generic</a:t>
            </a:r>
            <a:r>
              <a:rPr lang="tr-TR" dirty="0"/>
              <a:t> yapılar sayesinde </a:t>
            </a:r>
            <a:r>
              <a:rPr lang="tr-TR" dirty="0" err="1"/>
              <a:t>Boxing</a:t>
            </a:r>
            <a:r>
              <a:rPr lang="tr-TR" dirty="0"/>
              <a:t> &amp; </a:t>
            </a:r>
            <a:r>
              <a:rPr lang="tr-TR" dirty="0" err="1"/>
              <a:t>Unboxing</a:t>
            </a:r>
            <a:r>
              <a:rPr lang="tr-TR" dirty="0"/>
              <a:t> işlemlerinden kaçınılabilir.</a:t>
            </a:r>
          </a:p>
        </p:txBody>
      </p:sp>
    </p:spTree>
    <p:extLst>
      <p:ext uri="{BB962C8B-B14F-4D97-AF65-F5344CB8AC3E}">
        <p14:creationId xmlns:p14="http://schemas.microsoft.com/office/powerpoint/2010/main" val="3475782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577</Words>
  <Application>Microsoft Office PowerPoint</Application>
  <PresentationFormat>Geniş ekran</PresentationFormat>
  <Paragraphs>55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Sitka Small Semibold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Talha Arslan</dc:creator>
  <cp:lastModifiedBy>Talha Arslan</cp:lastModifiedBy>
  <cp:revision>2</cp:revision>
  <dcterms:created xsi:type="dcterms:W3CDTF">2025-03-19T19:08:29Z</dcterms:created>
  <dcterms:modified xsi:type="dcterms:W3CDTF">2025-03-21T17:49:47Z</dcterms:modified>
</cp:coreProperties>
</file>