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12564-DF84-4243-96B9-148325067A27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CBDB-22A3-46F7-A23F-6B87F036A7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68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CBDB-22A3-46F7-A23F-6B87F036A78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51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156C8-B7FA-2EE9-269F-F4CFB2C43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A10C32F-3DAD-2CF4-DE55-505AE952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0EF23C-3B12-9E0E-85D9-A4FAFB7F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5EBCC0-0980-645E-1C22-CCD65E8E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8CDE8C-4133-593C-2D35-84BE49A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2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3385E-4F55-B779-B2EC-4B98484C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9DA8E5D-C5D0-7C37-433E-9BFD75CEA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26A1D8-8ED0-9F8B-F97F-F9D287A2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24EF85-D854-BA12-49D9-74BD58B6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42BD1A-5F23-91B1-1EC5-A1CE676B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72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9799B12-730C-E3E3-02AA-4F5EA3745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247FC04-1C5D-0FBA-B4FF-FF5E2D28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E7802C-7A2D-A72C-A751-9DB740C1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9B54B8-2440-D437-96E1-B46BFD04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08EE1B-52BF-995B-8F8C-46221672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67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197CDB-22FA-11EC-62D2-D82599C6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52690A-F437-B917-6BD9-17233049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DA8BE-BE8E-0880-E56E-8ED58EEE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C5A39E-A076-89D9-46A2-A89FE1C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027456-F5BA-F8AF-DFAB-0833A4E1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4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00E3C-89AC-3110-FC4D-9597621F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7C0309-E007-7183-15B4-24378CEF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77BEC2-138E-8B55-6564-B459D698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046AE-57D4-4CC5-FF12-BD48B4B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58C9E-A2D5-C371-735F-177B6AF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1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246B66-DB8C-E187-C118-9276039B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BC6423-7C0E-E547-4B6F-FAF007C93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D1B1F9-041F-42E0-7546-D9E55739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BB3501-7896-4242-FD84-F636C596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934D8D-81B0-0B2D-7908-07BE99EF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631C88D-9F70-5CBD-FAD7-3F4B4A25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75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F62CCE-E699-9220-5853-39273A0D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AC9596-0E87-FEC7-F6D6-ECBF05BC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AAE456-7E63-3702-01E3-E2C6CB56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E4D41F-D43A-6C90-F407-FA06256E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13FAF38-975A-BB43-1A9B-73D1AACD5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840987E-BFC0-C77D-2EED-D3B0BD64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C90FC73-90DB-44AF-CBEC-CE14774F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E2834-73E3-C721-4164-28C950C1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23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7F5CE6-C74C-7BDF-0632-8E69A8AA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17CB3A9-912D-CDEA-9C07-CDC2D65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6C11576-6CFF-3A31-DAD6-16DF9D39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3F6DCA9-C204-87A0-5E5D-62518D8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E2B3C65-06AC-E8A1-8F99-F0CD957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F69454-7059-13EE-0F96-315CF8B1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50E57D-5AE9-BC2E-B563-27E3F14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70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BA76A3-7D54-69AF-F7AB-F323FD9E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315731-8B94-AE13-6DCC-A7B8A9A1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175BE0-92B5-2301-CDF9-35FA6A13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5E81F3-424D-8C9D-98D8-7CBB7A7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31C901-E7FF-7920-49F6-865183F5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CBF05A-81D4-10FA-7145-210DA253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9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426C3F-A6EC-6532-9E7A-78B10089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B2FE7A2-108C-63A1-9D4E-14CBE3F07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84E87D-42D8-B994-045D-0B2627254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7470AF-2D2A-47A1-FBAC-EAC8063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A13243-EC0A-CA21-EB6F-9B881070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1687E1-FB35-66A5-7E18-418CDF8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6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68A876B-7026-029D-DBBF-7AD9F63F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0C9781-F111-027A-A129-35D9DC8E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7E4B90-D733-E667-6269-7FB049E3B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59F4-9D05-4A0F-B325-84106AB13D44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F5F1B4-72FA-E142-66BA-2883E7208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630064-2741-43B0-D6C4-26C8074F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3A5B-E5CD-4359-9BD8-479366D9E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66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F8D2C345-8E0B-1543-364C-25AD3197109F}"/>
              </a:ext>
            </a:extLst>
          </p:cNvPr>
          <p:cNvSpPr txBox="1"/>
          <p:nvPr/>
        </p:nvSpPr>
        <p:spPr>
          <a:xfrm>
            <a:off x="3098800" y="2644170"/>
            <a:ext cx="599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dirty="0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D7EA4F4-9DFD-B6BA-D10C-8E8D8732A40E}"/>
              </a:ext>
            </a:extLst>
          </p:cNvPr>
          <p:cNvSpPr txBox="1"/>
          <p:nvPr/>
        </p:nvSpPr>
        <p:spPr>
          <a:xfrm>
            <a:off x="254000" y="8224865"/>
            <a:ext cx="397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Aynı amaca hizmet eden özellikleri, sınıfları ve fonksiyonları bir çatı altında toplarken, bu çatıya verdiğimiz isime isim alanı (</a:t>
            </a:r>
            <a:r>
              <a:rPr lang="tr-TR" dirty="0" err="1">
                <a:solidFill>
                  <a:schemeClr val="bg1"/>
                </a:solidFill>
              </a:rPr>
              <a:t>namespace</a:t>
            </a:r>
            <a:r>
              <a:rPr lang="tr-TR" dirty="0">
                <a:solidFill>
                  <a:schemeClr val="bg1"/>
                </a:solidFill>
              </a:rPr>
              <a:t>) denir.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Bir </a:t>
            </a:r>
            <a:r>
              <a:rPr lang="tr-TR" dirty="0" err="1">
                <a:solidFill>
                  <a:schemeClr val="bg1"/>
                </a:solidFill>
              </a:rPr>
              <a:t>namespace</a:t>
            </a:r>
            <a:r>
              <a:rPr lang="tr-TR" dirty="0">
                <a:solidFill>
                  <a:schemeClr val="bg1"/>
                </a:solidFill>
              </a:rPr>
              <a:t> içerisine birbiriyle alakalı sınıf ve </a:t>
            </a:r>
            <a:r>
              <a:rPr lang="tr-TR" dirty="0" err="1">
                <a:solidFill>
                  <a:schemeClr val="bg1"/>
                </a:solidFill>
              </a:rPr>
              <a:t>foksiyonları</a:t>
            </a:r>
            <a:r>
              <a:rPr lang="tr-TR" dirty="0">
                <a:solidFill>
                  <a:schemeClr val="bg1"/>
                </a:solidFill>
              </a:rPr>
              <a:t> koymaya dikkat ederiz.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3C52FD-AE18-0C74-C827-6C28C45C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078" y="105541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BB41C38-68E6-D17B-BC13-52C0D027D888}"/>
              </a:ext>
            </a:extLst>
          </p:cNvPr>
          <p:cNvSpPr txBox="1"/>
          <p:nvPr/>
        </p:nvSpPr>
        <p:spPr>
          <a:xfrm>
            <a:off x="254000" y="10611535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  <a:r>
              <a:rPr lang="tr-TR" sz="2400" dirty="0">
                <a:solidFill>
                  <a:schemeClr val="bg1"/>
                </a:solidFill>
                <a:latin typeface="Impact" panose="020B0806030902050204" pitchFamily="34" charset="0"/>
              </a:rPr>
              <a:t> neden önemlidir?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2801F95-D90E-29C7-33BD-122E4C1A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1324410"/>
            <a:ext cx="5969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</a:rPr>
              <a:t>Namespace</a:t>
            </a:r>
            <a:r>
              <a:rPr lang="tr-TR" sz="1600" dirty="0">
                <a:solidFill>
                  <a:schemeClr val="bg1"/>
                </a:solidFill>
              </a:rPr>
              <a:t> kavramı, büyük projelerde ve ekip çalışmalarında ad çakışmalarını önlemek ve kod düzenini sağlamak için geliştirilmiştir. Nesne tabanlı dillerden önce, aynı isimde değişken veya sınıf tanımlamak mümkün değildi. </a:t>
            </a:r>
            <a:r>
              <a:rPr lang="tr-TR" sz="1600" dirty="0" err="1">
                <a:solidFill>
                  <a:schemeClr val="bg1"/>
                </a:solidFill>
              </a:rPr>
              <a:t>Namespace’ler</a:t>
            </a:r>
            <a:r>
              <a:rPr lang="tr-TR" sz="1600" dirty="0">
                <a:solidFill>
                  <a:schemeClr val="bg1"/>
                </a:solidFill>
              </a:rPr>
              <a:t> sayesinde benzer işleve sahip kodlar gruplandırılarak düzenlenir ve aynı isimde farklı sınıflar farklı </a:t>
            </a:r>
            <a:r>
              <a:rPr lang="tr-TR" sz="1600" dirty="0" err="1">
                <a:solidFill>
                  <a:schemeClr val="bg1"/>
                </a:solidFill>
              </a:rPr>
              <a:t>namespace’ler</a:t>
            </a:r>
            <a:r>
              <a:rPr lang="tr-TR" sz="1600" dirty="0">
                <a:solidFill>
                  <a:schemeClr val="bg1"/>
                </a:solidFill>
              </a:rPr>
              <a:t> altında kullanılabilir. Örneğin, `.NET` içinde gelen `</a:t>
            </a:r>
            <a:r>
              <a:rPr lang="tr-TR" sz="1600" dirty="0" err="1">
                <a:solidFill>
                  <a:schemeClr val="bg1"/>
                </a:solidFill>
              </a:rPr>
              <a:t>System.Collections.Generic</a:t>
            </a:r>
            <a:r>
              <a:rPr lang="tr-TR" sz="1600" dirty="0">
                <a:solidFill>
                  <a:schemeClr val="bg1"/>
                </a:solidFill>
              </a:rPr>
              <a:t>` </a:t>
            </a:r>
            <a:r>
              <a:rPr lang="tr-TR" sz="1600" dirty="0" err="1">
                <a:solidFill>
                  <a:schemeClr val="bg1"/>
                </a:solidFill>
              </a:rPr>
              <a:t>namespace’i</a:t>
            </a:r>
            <a:r>
              <a:rPr lang="tr-TR" sz="1600" dirty="0">
                <a:solidFill>
                  <a:schemeClr val="bg1"/>
                </a:solidFill>
              </a:rPr>
              <a:t> standart `</a:t>
            </a:r>
            <a:r>
              <a:rPr lang="tr-TR" sz="1600" dirty="0" err="1">
                <a:solidFill>
                  <a:schemeClr val="bg1"/>
                </a:solidFill>
              </a:rPr>
              <a:t>List</a:t>
            </a:r>
            <a:r>
              <a:rPr lang="tr-TR" sz="1600" dirty="0">
                <a:solidFill>
                  <a:schemeClr val="bg1"/>
                </a:solidFill>
              </a:rPr>
              <a:t>` türünü içerirken, kendi </a:t>
            </a:r>
            <a:r>
              <a:rPr lang="tr-TR" sz="1600" dirty="0" err="1">
                <a:solidFill>
                  <a:schemeClr val="bg1"/>
                </a:solidFill>
              </a:rPr>
              <a:t>namespace’imizde</a:t>
            </a:r>
            <a:r>
              <a:rPr lang="tr-TR" sz="1600" dirty="0">
                <a:solidFill>
                  <a:schemeClr val="bg1"/>
                </a:solidFill>
              </a:rPr>
              <a:t> de farklı bir `</a:t>
            </a:r>
            <a:r>
              <a:rPr lang="tr-TR" sz="1600" dirty="0" err="1">
                <a:solidFill>
                  <a:schemeClr val="bg1"/>
                </a:solidFill>
              </a:rPr>
              <a:t>List</a:t>
            </a:r>
            <a:r>
              <a:rPr lang="tr-TR" sz="1600" dirty="0">
                <a:solidFill>
                  <a:schemeClr val="bg1"/>
                </a:solidFill>
              </a:rPr>
              <a:t>` sınıfı oluşturabiliriz.</a:t>
            </a:r>
          </a:p>
        </p:txBody>
      </p:sp>
    </p:spTree>
    <p:extLst>
      <p:ext uri="{BB962C8B-B14F-4D97-AF65-F5344CB8AC3E}">
        <p14:creationId xmlns:p14="http://schemas.microsoft.com/office/powerpoint/2010/main" val="38742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A0732-D212-B235-1D78-893B332B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B03CDC0-A8F7-D160-76EC-9EA7E1144FC1}"/>
              </a:ext>
            </a:extLst>
          </p:cNvPr>
          <p:cNvSpPr txBox="1"/>
          <p:nvPr/>
        </p:nvSpPr>
        <p:spPr>
          <a:xfrm>
            <a:off x="254000" y="23117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6D677DC-2202-16CF-BFDB-10F762DABF0F}"/>
              </a:ext>
            </a:extLst>
          </p:cNvPr>
          <p:cNvSpPr txBox="1"/>
          <p:nvPr/>
        </p:nvSpPr>
        <p:spPr>
          <a:xfrm>
            <a:off x="254000" y="850671"/>
            <a:ext cx="397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Aynı amaca hizmet eden özellikleri, sınıfları ve fonksiyonları bir çatı altında toplarken, bu çatıya verdiğimiz isime isim alanı (</a:t>
            </a:r>
            <a:r>
              <a:rPr lang="tr-TR" dirty="0" err="1">
                <a:solidFill>
                  <a:schemeClr val="bg1"/>
                </a:solidFill>
              </a:rPr>
              <a:t>namespace</a:t>
            </a:r>
            <a:r>
              <a:rPr lang="tr-TR" dirty="0">
                <a:solidFill>
                  <a:schemeClr val="bg1"/>
                </a:solidFill>
              </a:rPr>
              <a:t>) denir.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Bir </a:t>
            </a:r>
            <a:r>
              <a:rPr lang="tr-TR" dirty="0" err="1">
                <a:solidFill>
                  <a:schemeClr val="bg1"/>
                </a:solidFill>
              </a:rPr>
              <a:t>namespace</a:t>
            </a:r>
            <a:r>
              <a:rPr lang="tr-TR" dirty="0">
                <a:solidFill>
                  <a:schemeClr val="bg1"/>
                </a:solidFill>
              </a:rPr>
              <a:t> içerisine birbiriyle alakalı sınıf ve </a:t>
            </a:r>
            <a:r>
              <a:rPr lang="tr-TR" dirty="0" err="1">
                <a:solidFill>
                  <a:schemeClr val="bg1"/>
                </a:solidFill>
              </a:rPr>
              <a:t>foksiyonları</a:t>
            </a:r>
            <a:r>
              <a:rPr lang="tr-TR" dirty="0">
                <a:solidFill>
                  <a:schemeClr val="bg1"/>
                </a:solidFill>
              </a:rPr>
              <a:t> koymaya dikkat ederiz.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E7BF2-058F-DCF3-12BF-A3B984C5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8D23CC0-8512-0ADC-38CB-6277D0E46917}"/>
              </a:ext>
            </a:extLst>
          </p:cNvPr>
          <p:cNvSpPr txBox="1"/>
          <p:nvPr/>
        </p:nvSpPr>
        <p:spPr>
          <a:xfrm>
            <a:off x="254000" y="3237341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  <a:r>
              <a:rPr lang="tr-TR" sz="2400" dirty="0">
                <a:solidFill>
                  <a:schemeClr val="bg1"/>
                </a:solidFill>
                <a:latin typeface="Impact" panose="020B0806030902050204" pitchFamily="34" charset="0"/>
              </a:rPr>
              <a:t> neden önemlidir?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18CDD2D-0632-C1D6-4DA6-8084A1AE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3950216"/>
            <a:ext cx="5969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</a:rPr>
              <a:t>Namespace</a:t>
            </a:r>
            <a:r>
              <a:rPr lang="tr-TR" sz="1600" dirty="0">
                <a:solidFill>
                  <a:schemeClr val="bg1"/>
                </a:solidFill>
              </a:rPr>
              <a:t> kavramı, büyük projelerde ve ekip çalışmalarında ad çakışmalarını önlemek ve kod düzenini sağlamak için geliştirilmiştir. Nesne tabanlı dillerden önce, aynı isimde değişken veya sınıf tanımlamak mümkün değildi. </a:t>
            </a:r>
            <a:r>
              <a:rPr lang="tr-TR" sz="1600" dirty="0" err="1">
                <a:solidFill>
                  <a:schemeClr val="bg1"/>
                </a:solidFill>
              </a:rPr>
              <a:t>Namespace’ler</a:t>
            </a:r>
            <a:r>
              <a:rPr lang="tr-TR" sz="1600" dirty="0">
                <a:solidFill>
                  <a:schemeClr val="bg1"/>
                </a:solidFill>
              </a:rPr>
              <a:t> sayesinde benzer işleve sahip kodlar gruplandırılarak düzenlenir ve aynı isimde farklı sınıflar farklı </a:t>
            </a:r>
            <a:r>
              <a:rPr lang="tr-TR" sz="1600" dirty="0" err="1">
                <a:solidFill>
                  <a:schemeClr val="bg1"/>
                </a:solidFill>
              </a:rPr>
              <a:t>namespace’ler</a:t>
            </a:r>
            <a:r>
              <a:rPr lang="tr-TR" sz="1600" dirty="0">
                <a:solidFill>
                  <a:schemeClr val="bg1"/>
                </a:solidFill>
              </a:rPr>
              <a:t> altında kullanılabilir. Örneğin, `.NET` içinde gelen `</a:t>
            </a:r>
            <a:r>
              <a:rPr lang="tr-TR" sz="1600" dirty="0" err="1">
                <a:solidFill>
                  <a:schemeClr val="bg1"/>
                </a:solidFill>
              </a:rPr>
              <a:t>System.Collections.Generic</a:t>
            </a:r>
            <a:r>
              <a:rPr lang="tr-TR" sz="1600" dirty="0">
                <a:solidFill>
                  <a:schemeClr val="bg1"/>
                </a:solidFill>
              </a:rPr>
              <a:t>` </a:t>
            </a:r>
            <a:r>
              <a:rPr lang="tr-TR" sz="1600" dirty="0" err="1">
                <a:solidFill>
                  <a:schemeClr val="bg1"/>
                </a:solidFill>
              </a:rPr>
              <a:t>namespace’i</a:t>
            </a:r>
            <a:r>
              <a:rPr lang="tr-TR" sz="1600" dirty="0">
                <a:solidFill>
                  <a:schemeClr val="bg1"/>
                </a:solidFill>
              </a:rPr>
              <a:t> standart `</a:t>
            </a:r>
            <a:r>
              <a:rPr lang="tr-TR" sz="1600" dirty="0" err="1">
                <a:solidFill>
                  <a:schemeClr val="bg1"/>
                </a:solidFill>
              </a:rPr>
              <a:t>List</a:t>
            </a:r>
            <a:r>
              <a:rPr lang="tr-TR" sz="1600" dirty="0">
                <a:solidFill>
                  <a:schemeClr val="bg1"/>
                </a:solidFill>
              </a:rPr>
              <a:t>` türünü içerirken, kendi </a:t>
            </a:r>
            <a:r>
              <a:rPr lang="tr-TR" sz="1600" dirty="0" err="1">
                <a:solidFill>
                  <a:schemeClr val="bg1"/>
                </a:solidFill>
              </a:rPr>
              <a:t>namespace’imizde</a:t>
            </a:r>
            <a:r>
              <a:rPr lang="tr-TR" sz="1600" dirty="0">
                <a:solidFill>
                  <a:schemeClr val="bg1"/>
                </a:solidFill>
              </a:rPr>
              <a:t> de farklı bir `</a:t>
            </a:r>
            <a:r>
              <a:rPr lang="tr-TR" sz="1600" dirty="0" err="1">
                <a:solidFill>
                  <a:schemeClr val="bg1"/>
                </a:solidFill>
              </a:rPr>
              <a:t>List</a:t>
            </a:r>
            <a:r>
              <a:rPr lang="tr-TR" sz="1600" dirty="0">
                <a:solidFill>
                  <a:schemeClr val="bg1"/>
                </a:solidFill>
              </a:rPr>
              <a:t>` sınıfı oluşturabiliriz.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B4970BB-B0D0-AEAE-8530-4930193A7448}"/>
              </a:ext>
            </a:extLst>
          </p:cNvPr>
          <p:cNvSpPr txBox="1"/>
          <p:nvPr/>
        </p:nvSpPr>
        <p:spPr>
          <a:xfrm>
            <a:off x="-6824025" y="231170"/>
            <a:ext cx="406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  <a:r>
              <a:rPr lang="tr-TR" sz="2000" dirty="0">
                <a:solidFill>
                  <a:schemeClr val="bg1"/>
                </a:solidFill>
                <a:latin typeface="Impact" panose="020B0806030902050204" pitchFamily="34" charset="0"/>
              </a:rPr>
              <a:t> Oluşturmak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68997717-1758-150F-709E-D3A2FA049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87331" y="745450"/>
            <a:ext cx="5258534" cy="1095528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1B32C0D8-7BD4-02C1-5144-FC0DE66F1F8F}"/>
              </a:ext>
            </a:extLst>
          </p:cNvPr>
          <p:cNvSpPr txBox="1"/>
          <p:nvPr/>
        </p:nvSpPr>
        <p:spPr>
          <a:xfrm>
            <a:off x="-6824025" y="1955148"/>
            <a:ext cx="406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  <a:r>
              <a:rPr lang="tr-TR" sz="2000" dirty="0">
                <a:solidFill>
                  <a:schemeClr val="bg1"/>
                </a:solidFill>
                <a:latin typeface="Impact" panose="020B0806030902050204" pitchFamily="34" charset="0"/>
              </a:rPr>
              <a:t> Kullanmak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FBDE4B9-DBD7-8C19-F561-2D9F0B28C96A}"/>
              </a:ext>
            </a:extLst>
          </p:cNvPr>
          <p:cNvSpPr txBox="1"/>
          <p:nvPr/>
        </p:nvSpPr>
        <p:spPr>
          <a:xfrm>
            <a:off x="-6487331" y="2390622"/>
            <a:ext cx="4061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1200" dirty="0">
                <a:solidFill>
                  <a:schemeClr val="bg1"/>
                </a:solidFill>
              </a:rPr>
              <a:t>Bir </a:t>
            </a:r>
            <a:r>
              <a:rPr lang="tr-TR" sz="1200" dirty="0" err="1">
                <a:solidFill>
                  <a:schemeClr val="bg1"/>
                </a:solidFill>
              </a:rPr>
              <a:t>namespace’e</a:t>
            </a:r>
            <a:r>
              <a:rPr lang="tr-TR" sz="1200" dirty="0">
                <a:solidFill>
                  <a:schemeClr val="bg1"/>
                </a:solidFill>
              </a:rPr>
              <a:t> ait özelliği kullanmak istediğimizde iki farklı yöntemle bunu yapabiliriz.</a:t>
            </a:r>
          </a:p>
          <a:p>
            <a:endParaRPr lang="tr-TR" sz="1200" dirty="0">
              <a:solidFill>
                <a:schemeClr val="bg1"/>
              </a:solidFill>
            </a:endParaRPr>
          </a:p>
          <a:p>
            <a:r>
              <a:rPr lang="tr-TR" sz="1200" dirty="0">
                <a:solidFill>
                  <a:schemeClr val="bg1"/>
                </a:solidFill>
              </a:rPr>
              <a:t>       Bu yöntemlerden ilki önce oluşturduğumuz yeni isim alanının ismini yazdıktan sonra “.” İle içerisindeki tanımlamalara ulaşabiliriz.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6E75ED7E-E0CF-8941-984A-62923323E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06495" y="3729086"/>
            <a:ext cx="2943636" cy="52394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B849DBB-FCA8-B9CF-2A6F-0F5E4C4C6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530205" y="5953885"/>
            <a:ext cx="2191056" cy="39058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ADA8EC3-F6DA-EA01-B506-C938CB6FB95C}"/>
              </a:ext>
            </a:extLst>
          </p:cNvPr>
          <p:cNvSpPr txBox="1"/>
          <p:nvPr/>
        </p:nvSpPr>
        <p:spPr>
          <a:xfrm>
            <a:off x="-6487331" y="4298836"/>
            <a:ext cx="38247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 Bir diğer yöntem ise kullanacağımız kod sayfasında üst alanda </a:t>
            </a:r>
            <a:r>
              <a:rPr lang="tr-TR" sz="1600" dirty="0" err="1">
                <a:solidFill>
                  <a:schemeClr val="bg1"/>
                </a:solidFill>
              </a:rPr>
              <a:t>namespace</a:t>
            </a:r>
            <a:r>
              <a:rPr lang="tr-TR" sz="1600" dirty="0">
                <a:solidFill>
                  <a:schemeClr val="bg1"/>
                </a:solidFill>
              </a:rPr>
              <a:t> eklemelerini yaptığımız alanda “</a:t>
            </a:r>
            <a:r>
              <a:rPr lang="tr-TR" sz="1600" dirty="0" err="1">
                <a:solidFill>
                  <a:schemeClr val="bg1"/>
                </a:solidFill>
              </a:rPr>
              <a:t>using</a:t>
            </a:r>
            <a:r>
              <a:rPr lang="tr-TR" sz="1600" dirty="0">
                <a:solidFill>
                  <a:schemeClr val="bg1"/>
                </a:solidFill>
              </a:rPr>
              <a:t>” sözcüğü ile beraber yeni isim alanımızı kod sayfasına tanımlarız.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811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3208B-8A6F-6678-634F-D3EEAE76A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6D7A175-8F57-45FB-6458-1CF6ED36B759}"/>
              </a:ext>
            </a:extLst>
          </p:cNvPr>
          <p:cNvSpPr txBox="1"/>
          <p:nvPr/>
        </p:nvSpPr>
        <p:spPr>
          <a:xfrm>
            <a:off x="254000" y="231170"/>
            <a:ext cx="406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  <a:r>
              <a:rPr lang="tr-TR" sz="2000" dirty="0">
                <a:solidFill>
                  <a:schemeClr val="bg1"/>
                </a:solidFill>
                <a:latin typeface="Impact" panose="020B0806030902050204" pitchFamily="34" charset="0"/>
              </a:rPr>
              <a:t> Oluşturmak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F5229-E976-FC30-9026-85251D4A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0957660-4C6B-7711-69BF-2101AB00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4" y="745450"/>
            <a:ext cx="5258534" cy="1095528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C08351D8-BA00-47AE-C07F-80AA41902061}"/>
              </a:ext>
            </a:extLst>
          </p:cNvPr>
          <p:cNvSpPr txBox="1"/>
          <p:nvPr/>
        </p:nvSpPr>
        <p:spPr>
          <a:xfrm>
            <a:off x="254000" y="1955148"/>
            <a:ext cx="406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NameSpace</a:t>
            </a:r>
            <a:r>
              <a:rPr lang="tr-TR" sz="2000" dirty="0">
                <a:solidFill>
                  <a:schemeClr val="bg1"/>
                </a:solidFill>
                <a:latin typeface="Impact" panose="020B0806030902050204" pitchFamily="34" charset="0"/>
              </a:rPr>
              <a:t> Kullanmak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EE174F0-EB04-2D3D-0311-37715F02F66B}"/>
              </a:ext>
            </a:extLst>
          </p:cNvPr>
          <p:cNvSpPr txBox="1"/>
          <p:nvPr/>
        </p:nvSpPr>
        <p:spPr>
          <a:xfrm>
            <a:off x="590694" y="2390622"/>
            <a:ext cx="4061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1200" dirty="0">
                <a:solidFill>
                  <a:schemeClr val="bg1"/>
                </a:solidFill>
              </a:rPr>
              <a:t>Bir </a:t>
            </a:r>
            <a:r>
              <a:rPr lang="tr-TR" sz="1200" dirty="0" err="1">
                <a:solidFill>
                  <a:schemeClr val="bg1"/>
                </a:solidFill>
              </a:rPr>
              <a:t>namespace’e</a:t>
            </a:r>
            <a:r>
              <a:rPr lang="tr-TR" sz="1200" dirty="0">
                <a:solidFill>
                  <a:schemeClr val="bg1"/>
                </a:solidFill>
              </a:rPr>
              <a:t> ait özelliği kullanmak istediğimizde iki farklı yöntemle bunu yapabiliriz.</a:t>
            </a:r>
          </a:p>
          <a:p>
            <a:endParaRPr lang="tr-TR" sz="1200" dirty="0">
              <a:solidFill>
                <a:schemeClr val="bg1"/>
              </a:solidFill>
            </a:endParaRPr>
          </a:p>
          <a:p>
            <a:r>
              <a:rPr lang="tr-TR" sz="1200" dirty="0">
                <a:solidFill>
                  <a:schemeClr val="bg1"/>
                </a:solidFill>
              </a:rPr>
              <a:t>       Bu yöntemlerden ilki önce oluşturduğumuz yeni isim alanının ismini yazdıktan sonra “.” İle içerisindeki tanımlamalara ulaşabiliriz.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B3EE49D2-8970-5E49-836D-FFC038488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30" y="3729086"/>
            <a:ext cx="2943636" cy="52394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D33DC290-1EA9-835E-A8C2-AF0C51AD2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820" y="5953885"/>
            <a:ext cx="2191056" cy="39058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BBB5D757-BCE7-838E-5891-B645B71D3A56}"/>
              </a:ext>
            </a:extLst>
          </p:cNvPr>
          <p:cNvSpPr txBox="1"/>
          <p:nvPr/>
        </p:nvSpPr>
        <p:spPr>
          <a:xfrm>
            <a:off x="590694" y="4298836"/>
            <a:ext cx="38247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 Bir diğer yöntem ise kullanacağımız kod sayfasında üst alanda </a:t>
            </a:r>
            <a:r>
              <a:rPr lang="tr-TR" sz="1600" dirty="0" err="1">
                <a:solidFill>
                  <a:schemeClr val="bg1"/>
                </a:solidFill>
              </a:rPr>
              <a:t>namespace</a:t>
            </a:r>
            <a:r>
              <a:rPr lang="tr-TR" sz="1600" dirty="0">
                <a:solidFill>
                  <a:schemeClr val="bg1"/>
                </a:solidFill>
              </a:rPr>
              <a:t> eklemelerini yaptığımız alanda “</a:t>
            </a:r>
            <a:r>
              <a:rPr lang="tr-TR" sz="1600" dirty="0" err="1">
                <a:solidFill>
                  <a:schemeClr val="bg1"/>
                </a:solidFill>
              </a:rPr>
              <a:t>using</a:t>
            </a:r>
            <a:r>
              <a:rPr lang="tr-TR" sz="1600" dirty="0">
                <a:solidFill>
                  <a:schemeClr val="bg1"/>
                </a:solidFill>
              </a:rPr>
              <a:t>” sözcüğü ile beraber yeni isim alanımızı kod sayfasına tanımlarız.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8226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8EF44-3A3D-3FFE-59A0-85EA78591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EDA78CA-7263-BEC1-7C9D-0A229D8A4FE3}"/>
              </a:ext>
            </a:extLst>
          </p:cNvPr>
          <p:cNvSpPr txBox="1"/>
          <p:nvPr/>
        </p:nvSpPr>
        <p:spPr>
          <a:xfrm>
            <a:off x="6976873" y="101411"/>
            <a:ext cx="358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Impact" panose="020B0806030902050204" pitchFamily="34" charset="0"/>
              </a:rPr>
              <a:t> Genişletilebilirlik (</a:t>
            </a:r>
            <a:r>
              <a:rPr lang="tr-TR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Extensibility</a:t>
            </a:r>
            <a:r>
              <a:rPr lang="tr-TR" sz="2000" dirty="0">
                <a:solidFill>
                  <a:schemeClr val="bg1"/>
                </a:solidFill>
                <a:latin typeface="Impact" panose="020B0806030902050204" pitchFamily="34" charset="0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B0E07B-ADCA-9953-D497-88D1D9472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8EA51F1C-8C5E-A8A0-0020-A09FD72BA782}"/>
              </a:ext>
            </a:extLst>
          </p:cNvPr>
          <p:cNvSpPr txBox="1"/>
          <p:nvPr/>
        </p:nvSpPr>
        <p:spPr>
          <a:xfrm>
            <a:off x="5650992" y="923544"/>
            <a:ext cx="5705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</a:rPr>
              <a:t>C#’ta</a:t>
            </a:r>
            <a:r>
              <a:rPr lang="tr-TR" sz="1600" dirty="0">
                <a:solidFill>
                  <a:schemeClr val="bg1"/>
                </a:solidFill>
              </a:rPr>
              <a:t> Genişletilebilirlik (</a:t>
            </a:r>
            <a:r>
              <a:rPr lang="tr-TR" sz="1600" dirty="0" err="1">
                <a:solidFill>
                  <a:schemeClr val="bg1"/>
                </a:solidFill>
              </a:rPr>
              <a:t>Extensibility</a:t>
            </a:r>
            <a:r>
              <a:rPr lang="tr-TR" sz="1600" dirty="0">
                <a:solidFill>
                  <a:schemeClr val="bg1"/>
                </a:solidFill>
              </a:rPr>
              <a:t>), mevcut kodu değiştirmeden yeni özellikler veya davranışlar eklemeye olanak tanıyan bir yazılım tasarım prensibidir. Bu, özellikle büyük ve ölçeklenebilir projelerde esneklik sağlar.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4C1C148-956F-9BB8-E7AB-FE9DAA30EC64}"/>
              </a:ext>
            </a:extLst>
          </p:cNvPr>
          <p:cNvSpPr txBox="1"/>
          <p:nvPr/>
        </p:nvSpPr>
        <p:spPr>
          <a:xfrm>
            <a:off x="5779008" y="2364248"/>
            <a:ext cx="6153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Genişletilebilirlik Yöntemleri: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Arayüzler (</a:t>
            </a:r>
            <a:r>
              <a:rPr lang="tr-TR" dirty="0" err="1">
                <a:solidFill>
                  <a:schemeClr val="bg1"/>
                </a:solidFill>
              </a:rPr>
              <a:t>Interfaces</a:t>
            </a:r>
            <a:r>
              <a:rPr lang="tr-TR" dirty="0">
                <a:solidFill>
                  <a:schemeClr val="bg1"/>
                </a:solidFill>
              </a:rPr>
              <a:t>): Yeni sınıfların belirli bir sözleşmeye uymasını sağlar.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Soyut Sınıflar (</a:t>
            </a:r>
            <a:r>
              <a:rPr lang="tr-TR" dirty="0" err="1">
                <a:solidFill>
                  <a:schemeClr val="bg1"/>
                </a:solidFill>
              </a:rPr>
              <a:t>Abstract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Classes</a:t>
            </a:r>
            <a:r>
              <a:rPr lang="tr-TR" dirty="0">
                <a:solidFill>
                  <a:schemeClr val="bg1"/>
                </a:solidFill>
              </a:rPr>
              <a:t>): Alt sınıfların temel davranışları devralıp genişletmesine olanak tanır.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Genişletme Metotları (</a:t>
            </a:r>
            <a:r>
              <a:rPr lang="tr-TR" dirty="0" err="1">
                <a:solidFill>
                  <a:schemeClr val="bg1"/>
                </a:solidFill>
              </a:rPr>
              <a:t>Extension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): Mevcut sınıflara müdahale etmeden yeni metotlar eklenmesini sağlar.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Bağımlılık Enjeksiyonu (</a:t>
            </a:r>
            <a:r>
              <a:rPr lang="tr-TR" dirty="0" err="1">
                <a:solidFill>
                  <a:schemeClr val="bg1"/>
                </a:solidFill>
              </a:rPr>
              <a:t>Dependency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Injection</a:t>
            </a:r>
            <a:r>
              <a:rPr lang="tr-TR" dirty="0">
                <a:solidFill>
                  <a:schemeClr val="bg1"/>
                </a:solidFill>
              </a:rPr>
              <a:t>): Modüler ve değiştirilebilir kod yazılmasına yardımcı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Olaylar ve Delegeler (</a:t>
            </a:r>
            <a:r>
              <a:rPr lang="tr-TR" dirty="0" err="1">
                <a:solidFill>
                  <a:schemeClr val="bg1"/>
                </a:solidFill>
              </a:rPr>
              <a:t>Events</a:t>
            </a:r>
            <a:r>
              <a:rPr lang="tr-TR" dirty="0">
                <a:solidFill>
                  <a:schemeClr val="bg1"/>
                </a:solidFill>
              </a:rPr>
              <a:t> &amp; </a:t>
            </a:r>
            <a:r>
              <a:rPr lang="tr-TR" dirty="0" err="1">
                <a:solidFill>
                  <a:schemeClr val="bg1"/>
                </a:solidFill>
              </a:rPr>
              <a:t>Delegates</a:t>
            </a:r>
            <a:r>
              <a:rPr lang="tr-TR" dirty="0">
                <a:solidFill>
                  <a:schemeClr val="bg1"/>
                </a:solidFill>
              </a:rPr>
              <a:t>): Dinamik ve esnek uygulamalar geliştirmeye imkan </a:t>
            </a:r>
            <a:r>
              <a:rPr lang="tr-TR" dirty="0" err="1">
                <a:solidFill>
                  <a:schemeClr val="bg1"/>
                </a:solidFill>
              </a:rPr>
              <a:t>tanır.Bu</a:t>
            </a:r>
            <a:r>
              <a:rPr lang="tr-TR" dirty="0">
                <a:solidFill>
                  <a:schemeClr val="bg1"/>
                </a:solidFill>
              </a:rPr>
              <a:t> prensipler sayesinde kod tekrar yazılmadan yeni özellikler eklenebilir, bakım ve geliştirme süreci kolaylaşır.</a:t>
            </a:r>
          </a:p>
        </p:txBody>
      </p:sp>
    </p:spTree>
    <p:extLst>
      <p:ext uri="{BB962C8B-B14F-4D97-AF65-F5344CB8AC3E}">
        <p14:creationId xmlns:p14="http://schemas.microsoft.com/office/powerpoint/2010/main" val="2120824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503</Words>
  <Application>Microsoft Office PowerPoint</Application>
  <PresentationFormat>Geniş ekran</PresentationFormat>
  <Paragraphs>33</Paragraphs>
  <Slides>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Arslan</dc:creator>
  <cp:lastModifiedBy>Talha Arslan</cp:lastModifiedBy>
  <cp:revision>1</cp:revision>
  <dcterms:created xsi:type="dcterms:W3CDTF">2025-03-16T15:25:00Z</dcterms:created>
  <dcterms:modified xsi:type="dcterms:W3CDTF">2025-03-16T15:50:03Z</dcterms:modified>
</cp:coreProperties>
</file>