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9" r:id="rId3"/>
    <p:sldId id="263" r:id="rId4"/>
    <p:sldId id="264" r:id="rId5"/>
    <p:sldId id="265" r:id="rId6"/>
    <p:sldId id="257" r:id="rId7"/>
    <p:sldId id="260" r:id="rId8"/>
    <p:sldId id="261" r:id="rId9"/>
    <p:sldId id="262" r:id="rId10"/>
    <p:sldId id="270" r:id="rId11"/>
    <p:sldId id="272" r:id="rId12"/>
    <p:sldId id="267" r:id="rId13"/>
    <p:sldId id="268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3738F-35B6-4D56-96B1-6FD97229E829}" type="datetimeFigureOut">
              <a:rPr lang="en-US" smtClean="0"/>
              <a:pPr/>
              <a:t>20-Jun-22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E2876-F2C2-457B-8ADC-E4BD03DDE6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390572-1828-4FFC-A98D-EE345FE39338}" type="slidenum">
              <a:rPr lang="en-US" altLang="en-US">
                <a:solidFill>
                  <a:srgbClr val="EEECE1"/>
                </a:solidFill>
              </a:rPr>
              <a:pPr/>
              <a:t>12</a:t>
            </a:fld>
            <a:endParaRPr lang="en-US" altLang="en-US">
              <a:solidFill>
                <a:srgbClr val="EEECE1"/>
              </a:solidFill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20-Jun-22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885113" cy="74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28700" y="1219200"/>
            <a:ext cx="386715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48250" y="1219200"/>
            <a:ext cx="3867150" cy="5029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05800" y="6400800"/>
            <a:ext cx="838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9966"/>
                </a:solidFill>
              </a:rPr>
              <a:t>Chap 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642938" cy="457200"/>
          </a:xfrm>
        </p:spPr>
        <p:txBody>
          <a:bodyPr/>
          <a:lstStyle>
            <a:lvl1pPr>
              <a:defRPr/>
            </a:lvl1pPr>
          </a:lstStyle>
          <a:p>
            <a:fld id="{37D468F7-FA68-4A86-9383-36292AF51E54}" type="slidenum">
              <a:rPr lang="en-US" altLang="en-US">
                <a:solidFill>
                  <a:srgbClr val="FF9966"/>
                </a:solidFill>
              </a:rPr>
              <a:pPr/>
              <a:t>‹#›</a:t>
            </a:fld>
            <a:endParaRPr lang="en-US" altLang="en-US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1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20-Jun-22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Computer Organization and Assembly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7406640" cy="1752600"/>
          </a:xfrm>
        </p:spPr>
        <p:txBody>
          <a:bodyPr/>
          <a:lstStyle/>
          <a:p>
            <a:pPr algn="ctr"/>
            <a:r>
              <a:rPr lang="en-US" dirty="0"/>
              <a:t>CMP (Compare instructions)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72AE44-1E35-4E72-B5DB-5EB1F9E8904D}" type="slidenum">
              <a:rPr lang="en-US" altLang="en-US">
                <a:solidFill>
                  <a:srgbClr val="FFFFFF"/>
                </a:solidFill>
              </a:rPr>
              <a:pPr/>
              <a:t>10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IF - else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2192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.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4419600" y="1981200"/>
            <a:ext cx="3276600" cy="4038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mov</a:t>
            </a: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eax,var1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cmp</a:t>
            </a: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eax,var2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jle</a:t>
            </a: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L1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mov</a:t>
            </a: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var3,6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mov</a:t>
            </a: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var4,7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jmp</a:t>
            </a: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L2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L1:	</a:t>
            </a:r>
            <a:r>
              <a:rPr lang="en-US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mov</a:t>
            </a: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var3,10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L2:</a:t>
            </a: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838200" y="1981200"/>
            <a:ext cx="3200400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</a:pP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if( var1 &lt;= var2 )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</a:pPr>
            <a:r>
              <a:rPr lang="en-US" altLang="en-US" sz="1800" b="1" dirty="0">
                <a:solidFill>
                  <a:srgbClr val="FFFFFF"/>
                </a:solidFill>
                <a:latin typeface="Courier New" pitchFamily="49" charset="0"/>
              </a:rPr>
              <a:t>  </a:t>
            </a: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var3 = 10;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</a:pP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</a:pP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</a:pP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var3 = 6;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</a:pP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var4 = 7;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</a:pP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</a:pPr>
            <a:r>
              <a:rPr lang="en-US" altLang="en-US" sz="1800" b="1" dirty="0">
                <a:solidFill>
                  <a:srgbClr val="FFFFFF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</a:pPr>
            <a:endParaRPr lang="en-US" altLang="en-US" sz="1800" b="1" dirty="0">
              <a:solidFill>
                <a:srgbClr val="FFFFFF"/>
              </a:solidFill>
              <a:latin typeface="Courier New" pitchFamily="49" charset="0"/>
            </a:endParaRP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685800" y="5105400"/>
            <a:ext cx="72390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FFFFFF"/>
                </a:solidFill>
              </a:rPr>
              <a:t>(There are multiple correct solutions to this problem.)</a:t>
            </a:r>
          </a:p>
        </p:txBody>
      </p:sp>
    </p:spTree>
    <p:extLst>
      <p:ext uri="{BB962C8B-B14F-4D97-AF65-F5344CB8AC3E}">
        <p14:creationId xmlns:p14="http://schemas.microsoft.com/office/powerpoint/2010/main" val="132797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FF"/>
                </a:solidFill>
              </a:rPr>
              <a:t>Irvine, Kip R. Assembly Language for x86 Processors 6/e, 2010.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40881C-E825-448F-BD34-E849D2CF111F}" type="slidenum">
              <a:rPr lang="en-US" altLang="en-US">
                <a:solidFill>
                  <a:srgbClr val="FFFFFF"/>
                </a:solidFill>
              </a:rPr>
              <a:pPr/>
              <a:t>11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Compound Expression with OR</a:t>
            </a:r>
            <a:endParaRPr lang="en-US" altLang="en-US" sz="2400" dirty="0"/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914400" y="3505200"/>
            <a:ext cx="7696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57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57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57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57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cmp</a:t>
            </a: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al,bl</a:t>
            </a: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; is AL &gt; BL?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ja</a:t>
            </a: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L1	; yes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cmp</a:t>
            </a: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bl,cl</a:t>
            </a: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; no: is BL &gt; CL?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jbe</a:t>
            </a: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next	; jump if below or equal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L1:	</a:t>
            </a:r>
            <a:r>
              <a:rPr lang="en-US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mov</a:t>
            </a: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X,1	; set X to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next:</a:t>
            </a: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1371600" y="2438400"/>
            <a:ext cx="6705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Assembly: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1981200" y="1143000"/>
            <a:ext cx="510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</a:pPr>
            <a:r>
              <a:rPr lang="en-US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if (al &gt; </a:t>
            </a:r>
            <a:r>
              <a:rPr lang="en-US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bl</a:t>
            </a:r>
            <a:r>
              <a:rPr lang="en-US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) OR (</a:t>
            </a:r>
            <a:r>
              <a:rPr lang="en-US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bl</a:t>
            </a:r>
            <a:r>
              <a:rPr lang="en-US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&gt; </a:t>
            </a:r>
            <a:r>
              <a:rPr lang="en-US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cl</a:t>
            </a:r>
            <a:r>
              <a:rPr lang="en-US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</a:pPr>
            <a:r>
              <a:rPr lang="en-US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X = 1;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61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CCCD-5FFD-432C-9722-792711D58C57}" type="slidenum">
              <a:rPr lang="en-US" altLang="en-US">
                <a:solidFill>
                  <a:srgbClr val="FF9966"/>
                </a:solidFill>
              </a:rPr>
              <a:pPr/>
              <a:t>12</a:t>
            </a:fld>
            <a:endParaRPr lang="en-US" altLang="en-US">
              <a:solidFill>
                <a:srgbClr val="FF9966"/>
              </a:solidFill>
            </a:endParaRP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Unconditional Jump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1066800" y="1447800"/>
            <a:ext cx="72390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1800" b="1" dirty="0">
                <a:solidFill>
                  <a:srgbClr val="010000"/>
                </a:solidFill>
                <a:latin typeface="Courier New" pitchFamily="49" charset="0"/>
              </a:rPr>
              <a:t>INCLUDE Irvine32.inc   </a:t>
            </a:r>
          </a:p>
          <a:p>
            <a:pPr eaLnBrk="0" hangingPunct="0"/>
            <a:endParaRPr lang="en-US" altLang="en-US" sz="1800" b="1" dirty="0">
              <a:solidFill>
                <a:srgbClr val="010000"/>
              </a:solidFill>
              <a:latin typeface="Courier New" pitchFamily="49" charset="0"/>
            </a:endParaRPr>
          </a:p>
          <a:p>
            <a:pPr eaLnBrk="0" hangingPunct="0"/>
            <a:r>
              <a:rPr lang="en-US" altLang="en-US" sz="1800" b="1" dirty="0">
                <a:solidFill>
                  <a:srgbClr val="010000"/>
                </a:solidFill>
                <a:latin typeface="Courier New" pitchFamily="49" charset="0"/>
              </a:rPr>
              <a:t>.data</a:t>
            </a:r>
          </a:p>
          <a:p>
            <a:pPr eaLnBrk="0" hangingPunct="0"/>
            <a:r>
              <a:rPr lang="en-US" altLang="en-US" sz="1800" b="1" dirty="0">
                <a:solidFill>
                  <a:srgbClr val="010000"/>
                </a:solidFill>
                <a:latin typeface="Courier New" pitchFamily="49" charset="0"/>
              </a:rPr>
              <a:t>	</a:t>
            </a:r>
            <a:r>
              <a:rPr lang="en-US" altLang="en-US" sz="1800" b="1" dirty="0" err="1">
                <a:solidFill>
                  <a:srgbClr val="010000"/>
                </a:solidFill>
                <a:latin typeface="Courier New" pitchFamily="49" charset="0"/>
              </a:rPr>
              <a:t>msg</a:t>
            </a:r>
            <a:r>
              <a:rPr lang="en-US" altLang="en-US" sz="1800" b="1" dirty="0">
                <a:solidFill>
                  <a:srgbClr val="010000"/>
                </a:solidFill>
                <a:latin typeface="Courier New" pitchFamily="49" charset="0"/>
              </a:rPr>
              <a:t> BYTE ”hello”,0</a:t>
            </a:r>
          </a:p>
          <a:p>
            <a:pPr eaLnBrk="0" hangingPunct="0"/>
            <a:r>
              <a:rPr lang="en-US" altLang="en-US" sz="1800" b="1" dirty="0">
                <a:solidFill>
                  <a:srgbClr val="010000"/>
                </a:solidFill>
                <a:latin typeface="Courier New" pitchFamily="49" charset="0"/>
              </a:rPr>
              <a:t>.code   </a:t>
            </a:r>
          </a:p>
          <a:p>
            <a:pPr eaLnBrk="0" hangingPunct="0"/>
            <a:r>
              <a:rPr lang="en-US" altLang="en-US" sz="1800" b="1" dirty="0">
                <a:solidFill>
                  <a:srgbClr val="010000"/>
                </a:solidFill>
                <a:latin typeface="Courier New" pitchFamily="49" charset="0"/>
              </a:rPr>
              <a:t>          </a:t>
            </a:r>
          </a:p>
          <a:p>
            <a:pPr eaLnBrk="0" hangingPunct="0"/>
            <a:r>
              <a:rPr lang="en-US" altLang="en-US" sz="1800" b="1" dirty="0">
                <a:solidFill>
                  <a:srgbClr val="010000"/>
                </a:solidFill>
                <a:latin typeface="Courier New" pitchFamily="49" charset="0"/>
              </a:rPr>
              <a:t>	main	PROC</a:t>
            </a:r>
          </a:p>
          <a:p>
            <a:pPr eaLnBrk="0" hangingPunct="0"/>
            <a:r>
              <a:rPr lang="en-US" altLang="en-US" sz="1800" b="1" dirty="0">
                <a:solidFill>
                  <a:srgbClr val="010000"/>
                </a:solidFill>
                <a:latin typeface="Courier New" pitchFamily="49" charset="0"/>
              </a:rPr>
              <a:t>		</a:t>
            </a:r>
            <a:r>
              <a:rPr lang="en-US" altLang="en-US" sz="1800" b="1" dirty="0" err="1">
                <a:solidFill>
                  <a:srgbClr val="010000"/>
                </a:solidFill>
                <a:latin typeface="Courier New" pitchFamily="49" charset="0"/>
              </a:rPr>
              <a:t>mov</a:t>
            </a:r>
            <a:r>
              <a:rPr lang="en-US" altLang="en-US" sz="1800" b="1" dirty="0">
                <a:solidFill>
                  <a:srgbClr val="010000"/>
                </a:solidFill>
                <a:latin typeface="Courier New" pitchFamily="49" charset="0"/>
              </a:rPr>
              <a:t> edx,12345678h</a:t>
            </a:r>
          </a:p>
          <a:p>
            <a:pPr eaLnBrk="0" hangingPunct="0"/>
            <a:r>
              <a:rPr lang="en-US" altLang="en-US" sz="1800" b="1" dirty="0">
                <a:solidFill>
                  <a:srgbClr val="010000"/>
                </a:solidFill>
                <a:latin typeface="Courier New" pitchFamily="49" charset="0"/>
              </a:rPr>
              <a:t>    		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itchFamily="49" charset="0"/>
              </a:rPr>
              <a:t>jmp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 over</a:t>
            </a:r>
            <a:endParaRPr lang="en-US" altLang="en-US" sz="1800" b="1" dirty="0">
              <a:solidFill>
                <a:srgbClr val="010000"/>
              </a:solidFill>
              <a:latin typeface="Courier New" pitchFamily="49" charset="0"/>
            </a:endParaRPr>
          </a:p>
          <a:p>
            <a:pPr eaLnBrk="0" hangingPunct="0"/>
            <a:r>
              <a:rPr lang="en-US" altLang="en-US" sz="1800" b="1" dirty="0">
                <a:solidFill>
                  <a:srgbClr val="010000"/>
                </a:solidFill>
                <a:latin typeface="Courier New" pitchFamily="49" charset="0"/>
              </a:rPr>
              <a:t>		</a:t>
            </a:r>
            <a:r>
              <a:rPr lang="en-US" altLang="en-US" sz="1800" b="1" dirty="0" err="1">
                <a:solidFill>
                  <a:srgbClr val="010000"/>
                </a:solidFill>
                <a:latin typeface="Courier New" pitchFamily="49" charset="0"/>
              </a:rPr>
              <a:t>mov</a:t>
            </a:r>
            <a:r>
              <a:rPr lang="en-US" altLang="en-US" sz="1800" b="1" dirty="0">
                <a:solidFill>
                  <a:srgbClr val="010000"/>
                </a:solidFill>
                <a:latin typeface="Courier New" pitchFamily="49" charset="0"/>
              </a:rPr>
              <a:t> </a:t>
            </a:r>
            <a:r>
              <a:rPr lang="en-US" altLang="en-US" sz="1800" b="1" dirty="0" err="1">
                <a:solidFill>
                  <a:srgbClr val="010000"/>
                </a:solidFill>
                <a:latin typeface="Courier New" pitchFamily="49" charset="0"/>
              </a:rPr>
              <a:t>edx,OFFSET</a:t>
            </a:r>
            <a:r>
              <a:rPr lang="en-US" altLang="en-US" sz="1800" b="1" dirty="0">
                <a:solidFill>
                  <a:srgbClr val="010000"/>
                </a:solidFill>
                <a:latin typeface="Courier New" pitchFamily="49" charset="0"/>
              </a:rPr>
              <a:t> </a:t>
            </a:r>
            <a:r>
              <a:rPr lang="en-US" altLang="en-US" sz="1800" b="1" dirty="0" err="1">
                <a:solidFill>
                  <a:srgbClr val="010000"/>
                </a:solidFill>
                <a:latin typeface="Courier New" pitchFamily="49" charset="0"/>
              </a:rPr>
              <a:t>msg</a:t>
            </a:r>
            <a:endParaRPr lang="en-US" altLang="en-US" sz="1800" b="1" dirty="0">
              <a:solidFill>
                <a:srgbClr val="010000"/>
              </a:solidFill>
              <a:latin typeface="Courier New" pitchFamily="49" charset="0"/>
            </a:endParaRPr>
          </a:p>
          <a:p>
            <a:pPr eaLnBrk="0" hangingPunct="0"/>
            <a:r>
              <a:rPr lang="en-US" altLang="en-US" sz="1800" b="1" dirty="0">
                <a:solidFill>
                  <a:srgbClr val="010000"/>
                </a:solidFill>
                <a:latin typeface="Courier New" pitchFamily="49" charset="0"/>
              </a:rPr>
              <a:t>   		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over</a:t>
            </a:r>
            <a:r>
              <a:rPr lang="en-US" altLang="en-US" sz="1800" b="1" dirty="0">
                <a:solidFill>
                  <a:srgbClr val="010000"/>
                </a:solidFill>
                <a:latin typeface="Courier New" pitchFamily="49" charset="0"/>
              </a:rPr>
              <a:t>:</a:t>
            </a:r>
          </a:p>
          <a:p>
            <a:pPr eaLnBrk="0" hangingPunct="0"/>
            <a:r>
              <a:rPr lang="en-US" altLang="en-US" sz="1800" b="1" dirty="0">
                <a:solidFill>
                  <a:srgbClr val="010000"/>
                </a:solidFill>
                <a:latin typeface="Courier New" pitchFamily="49" charset="0"/>
              </a:rPr>
              <a:t>      	 	 CALL </a:t>
            </a:r>
            <a:r>
              <a:rPr lang="en-US" altLang="en-US" sz="1800" b="1" dirty="0" err="1">
                <a:solidFill>
                  <a:srgbClr val="010000"/>
                </a:solidFill>
                <a:latin typeface="Courier New" pitchFamily="49" charset="0"/>
              </a:rPr>
              <a:t>WriteString</a:t>
            </a:r>
            <a:r>
              <a:rPr lang="en-US" altLang="en-US" sz="1800" b="1" dirty="0">
                <a:solidFill>
                  <a:srgbClr val="010000"/>
                </a:solidFill>
                <a:latin typeface="Courier New" pitchFamily="49" charset="0"/>
              </a:rPr>
              <a:t>	</a:t>
            </a:r>
          </a:p>
          <a:p>
            <a:pPr eaLnBrk="0" hangingPunct="0"/>
            <a:r>
              <a:rPr lang="en-US" altLang="en-US" sz="1800" b="1" dirty="0">
                <a:solidFill>
                  <a:srgbClr val="010000"/>
                </a:solidFill>
                <a:latin typeface="Courier New" pitchFamily="49" charset="0"/>
              </a:rPr>
              <a:t>   		exit</a:t>
            </a:r>
          </a:p>
          <a:p>
            <a:pPr eaLnBrk="0" hangingPunct="0"/>
            <a:r>
              <a:rPr lang="en-US" altLang="en-US" sz="1800" b="1" dirty="0">
                <a:solidFill>
                  <a:srgbClr val="010000"/>
                </a:solidFill>
                <a:latin typeface="Courier New" pitchFamily="49" charset="0"/>
              </a:rPr>
              <a:t>	main	ENDP</a:t>
            </a:r>
          </a:p>
          <a:p>
            <a:pPr eaLnBrk="0" hangingPunct="0"/>
            <a:r>
              <a:rPr lang="en-US" altLang="en-US" sz="1800" b="1" dirty="0">
                <a:solidFill>
                  <a:srgbClr val="010000"/>
                </a:solidFill>
                <a:latin typeface="Courier New" pitchFamily="49" charset="0"/>
              </a:rPr>
              <a:t>end main</a:t>
            </a:r>
          </a:p>
          <a:p>
            <a:pPr eaLnBrk="0" hangingPunct="0"/>
            <a:endParaRPr lang="en-US" altLang="en-US" sz="1800" b="1" dirty="0">
              <a:solidFill>
                <a:srgbClr val="010000"/>
              </a:solidFill>
              <a:latin typeface="Courier New" pitchFamily="49" charset="0"/>
            </a:endParaRPr>
          </a:p>
          <a:p>
            <a:pPr algn="ctr" eaLnBrk="0" hangingPunct="0"/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Instruction “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itchFamily="49" charset="0"/>
              </a:rPr>
              <a:t>mov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itchFamily="49" charset="0"/>
              </a:rPr>
              <a:t>edx,OFFSET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itchFamily="49" charset="0"/>
              </a:rPr>
              <a:t>msg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” has not been executed</a:t>
            </a:r>
          </a:p>
        </p:txBody>
      </p:sp>
    </p:spTree>
    <p:extLst>
      <p:ext uri="{BB962C8B-B14F-4D97-AF65-F5344CB8AC3E}">
        <p14:creationId xmlns:p14="http://schemas.microsoft.com/office/powerpoint/2010/main" val="3422613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0" hangingPunct="0"/>
            <a:r>
              <a:rPr lang="en-US" altLang="en-US" b="1" dirty="0">
                <a:solidFill>
                  <a:srgbClr val="010000"/>
                </a:solidFill>
                <a:latin typeface="Courier New" pitchFamily="49" charset="0"/>
              </a:rPr>
              <a:t>INCLUDE Irvine32.inc   </a:t>
            </a:r>
          </a:p>
          <a:p>
            <a:pPr eaLnBrk="0" hangingPunct="0"/>
            <a:endParaRPr lang="en-US" altLang="en-US" b="1" dirty="0">
              <a:solidFill>
                <a:srgbClr val="010000"/>
              </a:solidFill>
              <a:latin typeface="Courier New" pitchFamily="49" charset="0"/>
            </a:endParaRPr>
          </a:p>
          <a:p>
            <a:pPr eaLnBrk="0" hangingPunct="0"/>
            <a:r>
              <a:rPr lang="en-US" altLang="en-US" b="1" dirty="0">
                <a:solidFill>
                  <a:srgbClr val="010000"/>
                </a:solidFill>
                <a:latin typeface="Courier New" pitchFamily="49" charset="0"/>
              </a:rPr>
              <a:t>.code </a:t>
            </a:r>
          </a:p>
          <a:p>
            <a:pPr eaLnBrk="0" hangingPunct="0"/>
            <a:r>
              <a:rPr lang="en-US" altLang="en-US" b="1" dirty="0">
                <a:solidFill>
                  <a:srgbClr val="010000"/>
                </a:solidFill>
                <a:latin typeface="Courier New" pitchFamily="49" charset="0"/>
              </a:rPr>
              <a:t>main PROC            </a:t>
            </a:r>
          </a:p>
          <a:p>
            <a:pPr eaLnBrk="0" hangingPunct="0"/>
            <a:r>
              <a:rPr lang="en-US" altLang="en-US" b="1" dirty="0">
                <a:solidFill>
                  <a:srgbClr val="010000"/>
                </a:solidFill>
                <a:latin typeface="Courier New" pitchFamily="49" charset="0"/>
              </a:rPr>
              <a:t> 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continue</a:t>
            </a:r>
            <a:r>
              <a:rPr lang="en-US" altLang="en-US" b="1" dirty="0">
                <a:solidFill>
                  <a:srgbClr val="010000"/>
                </a:solidFill>
                <a:latin typeface="Courier New" pitchFamily="49" charset="0"/>
              </a:rPr>
              <a:t>:</a:t>
            </a:r>
          </a:p>
          <a:p>
            <a:pPr eaLnBrk="0" hangingPunct="0"/>
            <a:r>
              <a:rPr lang="en-US" altLang="en-US" b="1" dirty="0">
                <a:solidFill>
                  <a:srgbClr val="010000"/>
                </a:solidFill>
                <a:latin typeface="Courier New" pitchFamily="49" charset="0"/>
              </a:rPr>
              <a:t>   CALL </a:t>
            </a:r>
            <a:r>
              <a:rPr lang="en-US" altLang="en-US" b="1" dirty="0" err="1">
                <a:solidFill>
                  <a:srgbClr val="010000"/>
                </a:solidFill>
                <a:latin typeface="Courier New" pitchFamily="49" charset="0"/>
              </a:rPr>
              <a:t>ReadChar</a:t>
            </a:r>
            <a:r>
              <a:rPr lang="en-US" altLang="en-US" b="1" dirty="0">
                <a:solidFill>
                  <a:srgbClr val="010000"/>
                </a:solidFill>
                <a:latin typeface="Courier New" pitchFamily="49" charset="0"/>
              </a:rPr>
              <a:t>  ;char in AL</a:t>
            </a:r>
          </a:p>
          <a:p>
            <a:pPr eaLnBrk="0" hangingPunct="0"/>
            <a:r>
              <a:rPr lang="en-US" altLang="en-US" b="1" dirty="0">
                <a:solidFill>
                  <a:srgbClr val="010000"/>
                </a:solidFill>
                <a:latin typeface="Courier New" pitchFamily="49" charset="0"/>
              </a:rPr>
              <a:t>   </a:t>
            </a:r>
            <a:r>
              <a:rPr lang="en-US" altLang="en-US" b="1" dirty="0" err="1">
                <a:solidFill>
                  <a:srgbClr val="010000"/>
                </a:solidFill>
                <a:latin typeface="Courier New" pitchFamily="49" charset="0"/>
              </a:rPr>
              <a:t>cmp</a:t>
            </a:r>
            <a:r>
              <a:rPr lang="en-US" altLang="en-US" b="1" dirty="0">
                <a:solidFill>
                  <a:srgbClr val="010000"/>
                </a:solidFill>
                <a:latin typeface="Courier New" pitchFamily="49" charset="0"/>
              </a:rPr>
              <a:t> al,0       ;extended key?</a:t>
            </a:r>
          </a:p>
          <a:p>
            <a:pPr eaLnBrk="0" hangingPunct="0"/>
            <a:r>
              <a:rPr lang="en-US" altLang="en-US" b="1" dirty="0">
                <a:solidFill>
                  <a:srgbClr val="010000"/>
                </a:solidFill>
                <a:latin typeface="Courier New" pitchFamily="49" charset="0"/>
              </a:rPr>
              <a:t>   </a:t>
            </a:r>
            <a:r>
              <a:rPr lang="en-US" altLang="en-US" b="1" dirty="0">
                <a:solidFill>
                  <a:srgbClr val="00B050"/>
                </a:solidFill>
                <a:latin typeface="Courier New" pitchFamily="49" charset="0"/>
              </a:rPr>
              <a:t>je stop</a:t>
            </a:r>
            <a:r>
              <a:rPr lang="en-US" altLang="en-US" b="1" dirty="0">
                <a:solidFill>
                  <a:srgbClr val="010000"/>
                </a:solidFill>
                <a:latin typeface="Courier New" pitchFamily="49" charset="0"/>
              </a:rPr>
              <a:t>        ;yes, then exit</a:t>
            </a:r>
          </a:p>
          <a:p>
            <a:pPr eaLnBrk="0" hangingPunct="0"/>
            <a:r>
              <a:rPr lang="en-US" altLang="en-US" b="1" dirty="0">
                <a:solidFill>
                  <a:srgbClr val="010000"/>
                </a:solidFill>
                <a:latin typeface="Courier New" pitchFamily="49" charset="0"/>
              </a:rPr>
              <a:t>   CALL </a:t>
            </a:r>
            <a:r>
              <a:rPr lang="en-US" altLang="en-US" b="1" dirty="0" err="1">
                <a:solidFill>
                  <a:srgbClr val="010000"/>
                </a:solidFill>
                <a:latin typeface="Courier New" pitchFamily="49" charset="0"/>
              </a:rPr>
              <a:t>WriteChar</a:t>
            </a:r>
            <a:r>
              <a:rPr lang="en-US" altLang="en-US" b="1" dirty="0">
                <a:solidFill>
                  <a:srgbClr val="010000"/>
                </a:solidFill>
                <a:latin typeface="Courier New" pitchFamily="49" charset="0"/>
              </a:rPr>
              <a:t> ;no, print char</a:t>
            </a:r>
          </a:p>
          <a:p>
            <a:pPr eaLnBrk="0" hangingPunct="0"/>
            <a:r>
              <a:rPr lang="en-US" altLang="en-US" b="1" dirty="0">
                <a:solidFill>
                  <a:srgbClr val="010000"/>
                </a:solidFill>
                <a:latin typeface="Courier New" pitchFamily="49" charset="0"/>
              </a:rPr>
              <a:t>   </a:t>
            </a:r>
            <a:r>
              <a:rPr lang="en-US" altLang="en-US" b="1" dirty="0" err="1">
                <a:solidFill>
                  <a:srgbClr val="FF0000"/>
                </a:solidFill>
                <a:latin typeface="Courier New" pitchFamily="49" charset="0"/>
              </a:rPr>
              <a:t>jmp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</a:rPr>
              <a:t> continue</a:t>
            </a:r>
          </a:p>
          <a:p>
            <a:pPr eaLnBrk="0" hangingPunct="0"/>
            <a:r>
              <a:rPr lang="en-US" altLang="en-US" b="1" dirty="0">
                <a:solidFill>
                  <a:srgbClr val="010000"/>
                </a:solidFill>
                <a:latin typeface="Courier New" pitchFamily="49" charset="0"/>
              </a:rPr>
              <a:t>   </a:t>
            </a:r>
            <a:r>
              <a:rPr lang="en-US" altLang="en-US" b="1" dirty="0">
                <a:solidFill>
                  <a:srgbClr val="00B050"/>
                </a:solidFill>
                <a:latin typeface="Courier New" pitchFamily="49" charset="0"/>
              </a:rPr>
              <a:t>stop</a:t>
            </a:r>
            <a:r>
              <a:rPr lang="en-US" altLang="en-US" b="1" dirty="0">
                <a:solidFill>
                  <a:srgbClr val="010000"/>
                </a:solidFill>
                <a:latin typeface="Courier New" pitchFamily="49" charset="0"/>
              </a:rPr>
              <a:t>: </a:t>
            </a:r>
          </a:p>
          <a:p>
            <a:pPr eaLnBrk="0" hangingPunct="0"/>
            <a:r>
              <a:rPr lang="en-US" altLang="en-US" b="1" dirty="0">
                <a:solidFill>
                  <a:srgbClr val="010000"/>
                </a:solidFill>
                <a:latin typeface="Courier New" pitchFamily="49" charset="0"/>
              </a:rPr>
              <a:t>    exit</a:t>
            </a:r>
          </a:p>
          <a:p>
            <a:pPr eaLnBrk="0" hangingPunct="0"/>
            <a:r>
              <a:rPr lang="en-US" altLang="en-US" b="1" dirty="0">
                <a:solidFill>
                  <a:srgbClr val="010000"/>
                </a:solidFill>
                <a:latin typeface="Courier New" pitchFamily="49" charset="0"/>
              </a:rPr>
              <a:t>main ENDP</a:t>
            </a:r>
          </a:p>
          <a:p>
            <a:pPr eaLnBrk="0" hangingPunct="0"/>
            <a:r>
              <a:rPr lang="en-US" altLang="en-US" b="1" dirty="0">
                <a:solidFill>
                  <a:srgbClr val="010000"/>
                </a:solidFill>
                <a:latin typeface="Courier New" pitchFamily="49" charset="0"/>
              </a:rPr>
              <a:t>END main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1827-2A08-179F-40D4-602A7AB28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183357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Conditional and unconditional Jump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838FA-7B43-E278-A3DB-CEEC89C6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790832"/>
            <a:ext cx="7498080" cy="5135562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1600" dirty="0"/>
              <a:t>include irvine32.inc</a:t>
            </a:r>
          </a:p>
          <a:p>
            <a:pPr marL="82296" indent="0">
              <a:buNone/>
            </a:pPr>
            <a:r>
              <a:rPr lang="en-US" sz="1600" dirty="0"/>
              <a:t>.data</a:t>
            </a:r>
          </a:p>
          <a:p>
            <a:pPr marL="82296" indent="0">
              <a:buNone/>
            </a:pPr>
            <a:r>
              <a:rPr lang="en-US" sz="1600" dirty="0"/>
              <a:t>Str1 byte “</a:t>
            </a:r>
            <a:r>
              <a:rPr lang="en-US" sz="1600" dirty="0" err="1"/>
              <a:t>eax</a:t>
            </a:r>
            <a:r>
              <a:rPr lang="en-US" sz="1600" dirty="0"/>
              <a:t> has greater number”,0</a:t>
            </a:r>
          </a:p>
          <a:p>
            <a:pPr marL="82296" indent="0">
              <a:buNone/>
            </a:pPr>
            <a:r>
              <a:rPr lang="en-US" sz="1600" dirty="0"/>
              <a:t>Str2 byte “</a:t>
            </a:r>
            <a:r>
              <a:rPr lang="en-US" sz="1600" dirty="0" err="1"/>
              <a:t>ebx</a:t>
            </a:r>
            <a:r>
              <a:rPr lang="en-US" sz="1600" dirty="0"/>
              <a:t> has greater number”,0</a:t>
            </a:r>
          </a:p>
          <a:p>
            <a:pPr marL="82296" indent="0">
              <a:buNone/>
            </a:pPr>
            <a:r>
              <a:rPr lang="en-US" sz="1600" dirty="0"/>
              <a:t>.code</a:t>
            </a:r>
          </a:p>
          <a:p>
            <a:pPr marL="82296" indent="0">
              <a:buNone/>
            </a:pPr>
            <a:r>
              <a:rPr lang="en-US" sz="1600" dirty="0"/>
              <a:t>main Proc</a:t>
            </a:r>
          </a:p>
          <a:p>
            <a:pPr marL="82296" indent="0">
              <a:buNone/>
            </a:pPr>
            <a:r>
              <a:rPr lang="en-US" sz="1600" dirty="0"/>
              <a:t>	mov </a:t>
            </a:r>
            <a:r>
              <a:rPr lang="en-US" sz="1600" dirty="0" err="1"/>
              <a:t>eax</a:t>
            </a:r>
            <a:r>
              <a:rPr lang="en-US" sz="1600" dirty="0"/>
              <a:t>, 1</a:t>
            </a:r>
          </a:p>
          <a:p>
            <a:pPr marL="82296" indent="0">
              <a:buNone/>
            </a:pPr>
            <a:r>
              <a:rPr lang="en-US" sz="1600" dirty="0"/>
              <a:t>	mov </a:t>
            </a:r>
            <a:r>
              <a:rPr lang="en-US" sz="1600" dirty="0" err="1"/>
              <a:t>ebx</a:t>
            </a:r>
            <a:r>
              <a:rPr lang="en-US" sz="1600" dirty="0"/>
              <a:t>, 10</a:t>
            </a:r>
          </a:p>
          <a:p>
            <a:pPr marL="82296" indent="0">
              <a:buNone/>
            </a:pPr>
            <a:r>
              <a:rPr lang="en-US" sz="1600" dirty="0"/>
              <a:t>              </a:t>
            </a:r>
            <a:r>
              <a:rPr lang="en-US" sz="1600" dirty="0" err="1"/>
              <a:t>cmp</a:t>
            </a:r>
            <a:r>
              <a:rPr lang="en-US" sz="1600" dirty="0"/>
              <a:t> </a:t>
            </a:r>
            <a:r>
              <a:rPr lang="en-US" sz="1600" dirty="0" err="1"/>
              <a:t>eax,ebx</a:t>
            </a:r>
            <a:endParaRPr lang="en-US" sz="1600" dirty="0"/>
          </a:p>
          <a:p>
            <a:pPr marL="82296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jl</a:t>
            </a:r>
            <a:r>
              <a:rPr lang="en-US" sz="1600" dirty="0"/>
              <a:t> Label 1</a:t>
            </a:r>
          </a:p>
          <a:p>
            <a:pPr marL="82296" indent="0">
              <a:buNone/>
            </a:pPr>
            <a:r>
              <a:rPr lang="en-US" sz="1600" dirty="0"/>
              <a:t>               mov </a:t>
            </a:r>
            <a:r>
              <a:rPr lang="en-US" sz="1600" dirty="0" err="1"/>
              <a:t>edx</a:t>
            </a:r>
            <a:r>
              <a:rPr lang="en-US" sz="1600" dirty="0"/>
              <a:t>, offset str1</a:t>
            </a:r>
          </a:p>
          <a:p>
            <a:pPr marL="82296" indent="0">
              <a:buNone/>
            </a:pPr>
            <a:r>
              <a:rPr lang="en-US" sz="1600" dirty="0"/>
              <a:t>               call </a:t>
            </a:r>
            <a:r>
              <a:rPr lang="en-US" sz="1600" dirty="0" err="1"/>
              <a:t>writestring</a:t>
            </a:r>
            <a:endParaRPr lang="en-US" sz="1600" dirty="0"/>
          </a:p>
          <a:p>
            <a:pPr marL="82296" indent="0">
              <a:buNone/>
            </a:pPr>
            <a:r>
              <a:rPr lang="en-US" sz="1600" dirty="0"/>
              <a:t>               </a:t>
            </a:r>
            <a:r>
              <a:rPr lang="en-US" sz="1600" dirty="0" err="1"/>
              <a:t>jmp</a:t>
            </a:r>
            <a:r>
              <a:rPr lang="en-US" sz="1600" dirty="0"/>
              <a:t> Label 2</a:t>
            </a:r>
          </a:p>
          <a:p>
            <a:pPr marL="82296" indent="0">
              <a:buNone/>
            </a:pPr>
            <a:r>
              <a:rPr lang="en-US" sz="1600" dirty="0"/>
              <a:t>               Label 1:</a:t>
            </a:r>
          </a:p>
          <a:p>
            <a:pPr marL="82296" indent="0">
              <a:buNone/>
            </a:pPr>
            <a:r>
              <a:rPr lang="en-US" sz="1600" dirty="0"/>
              <a:t>	mov </a:t>
            </a:r>
            <a:r>
              <a:rPr lang="en-US" sz="1600" dirty="0" err="1"/>
              <a:t>edx</a:t>
            </a:r>
            <a:r>
              <a:rPr lang="en-US" sz="1600" dirty="0"/>
              <a:t>, offset str2</a:t>
            </a:r>
          </a:p>
          <a:p>
            <a:pPr marL="82296" indent="0">
              <a:buNone/>
            </a:pPr>
            <a:r>
              <a:rPr lang="en-US" sz="1600" dirty="0"/>
              <a:t>               call </a:t>
            </a:r>
            <a:r>
              <a:rPr lang="en-US" sz="1600" dirty="0" err="1"/>
              <a:t>writestring</a:t>
            </a:r>
            <a:endParaRPr lang="en-US" sz="1600" dirty="0"/>
          </a:p>
          <a:p>
            <a:pPr marL="82296" indent="0">
              <a:buNone/>
            </a:pPr>
            <a:r>
              <a:rPr lang="en-US" sz="1600" dirty="0"/>
              <a:t>Label 2:		</a:t>
            </a:r>
          </a:p>
          <a:p>
            <a:pPr marL="82296" indent="0">
              <a:buNone/>
            </a:pPr>
            <a:r>
              <a:rPr lang="en-US" sz="1600" dirty="0"/>
              <a:t>exit</a:t>
            </a:r>
          </a:p>
          <a:p>
            <a:pPr marL="82296" indent="0">
              <a:buNone/>
            </a:pPr>
            <a:r>
              <a:rPr lang="en-US" sz="1600" dirty="0"/>
              <a:t>main </a:t>
            </a:r>
            <a:r>
              <a:rPr lang="en-US" sz="1600" dirty="0" err="1"/>
              <a:t>endP</a:t>
            </a:r>
            <a:endParaRPr lang="en-US" sz="1600" dirty="0"/>
          </a:p>
          <a:p>
            <a:pPr marL="82296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727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JMP instruction causes an unconditional transfer to a destination, identified by a code label</a:t>
            </a:r>
          </a:p>
          <a:p>
            <a:pPr>
              <a:buNone/>
            </a:pPr>
            <a:r>
              <a:rPr lang="en-US" dirty="0"/>
              <a:t>The syntax is</a:t>
            </a:r>
          </a:p>
          <a:p>
            <a:pPr>
              <a:buNone/>
            </a:pPr>
            <a:r>
              <a:rPr lang="en-US" dirty="0"/>
              <a:t>JMP </a:t>
            </a:r>
            <a:r>
              <a:rPr lang="en-US" i="1" dirty="0"/>
              <a:t>destination</a:t>
            </a:r>
          </a:p>
          <a:p>
            <a:pPr>
              <a:buNone/>
            </a:pPr>
            <a:r>
              <a:rPr lang="en-US" altLang="en-US" dirty="0"/>
              <a:t>A conditional jump instruction branches to a label when specific register or flag conditions are met.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Jumps Based on Specific Flags</a:t>
            </a:r>
            <a:br>
              <a:rPr lang="en-US" altLang="en-US" dirty="0"/>
            </a:br>
            <a:r>
              <a:rPr lang="en-US" altLang="en-US" sz="4400" dirty="0"/>
              <a:t> (Single-Flag Jumps)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5943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Jumps Based on Equality</a:t>
            </a:r>
            <a:br>
              <a:rPr lang="en-US" altLang="en-US" dirty="0"/>
            </a:br>
            <a:r>
              <a:rPr lang="en-US" altLang="en-US" sz="4400" dirty="0"/>
              <a:t> (Single-Flag Jumps)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9800"/>
            <a:ext cx="5257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altLang="en-US" sz="2400" dirty="0"/>
              <a:t>Often, we need to branch when some value is larger (or smaller) than an other. </a:t>
            </a:r>
          </a:p>
          <a:p>
            <a:pPr lvl="2" algn="just"/>
            <a:r>
              <a:rPr lang="en-US" altLang="en-US" dirty="0"/>
              <a:t>		CMP </a:t>
            </a:r>
            <a:r>
              <a:rPr lang="en-US" altLang="en-US" dirty="0" err="1"/>
              <a:t>eax</a:t>
            </a:r>
            <a:r>
              <a:rPr lang="en-US" altLang="en-US" dirty="0"/>
              <a:t>, </a:t>
            </a:r>
            <a:r>
              <a:rPr lang="en-US" altLang="en-US" dirty="0" err="1"/>
              <a:t>ebx</a:t>
            </a:r>
            <a:endParaRPr lang="en-US" altLang="en-US" dirty="0"/>
          </a:p>
          <a:p>
            <a:pPr lvl="2" algn="just"/>
            <a:r>
              <a:rPr lang="en-US" altLang="en-US" dirty="0"/>
              <a:t>		;now jump somewhere when </a:t>
            </a:r>
            <a:r>
              <a:rPr lang="en-US" altLang="en-US" dirty="0" err="1"/>
              <a:t>eax</a:t>
            </a:r>
            <a:r>
              <a:rPr lang="en-US" altLang="en-US" dirty="0"/>
              <a:t> &gt; </a:t>
            </a:r>
            <a:r>
              <a:rPr lang="en-US" altLang="en-US" dirty="0" err="1"/>
              <a:t>ebx</a:t>
            </a:r>
            <a:endParaRPr lang="en-US" altLang="en-US" dirty="0"/>
          </a:p>
          <a:p>
            <a:pPr lvl="2" algn="just"/>
            <a:r>
              <a:rPr lang="en-US" altLang="en-US" dirty="0"/>
              <a:t>           ; ja will use if </a:t>
            </a:r>
            <a:r>
              <a:rPr lang="en-US" altLang="en-US" dirty="0" err="1"/>
              <a:t>eax</a:t>
            </a:r>
            <a:r>
              <a:rPr lang="en-US" altLang="en-US" dirty="0"/>
              <a:t>&gt;</a:t>
            </a:r>
            <a:r>
              <a:rPr lang="en-US" altLang="en-US" dirty="0" err="1"/>
              <a:t>ebx</a:t>
            </a:r>
            <a:r>
              <a:rPr lang="en-US" altLang="en-US" dirty="0"/>
              <a:t> is “unsigned number”.</a:t>
            </a:r>
          </a:p>
          <a:p>
            <a:pPr lvl="2" algn="just"/>
            <a:r>
              <a:rPr lang="en-US" altLang="en-US" dirty="0"/>
              <a:t>           ;</a:t>
            </a:r>
            <a:r>
              <a:rPr lang="en-US" altLang="en-US" dirty="0" err="1"/>
              <a:t>jg</a:t>
            </a:r>
            <a:r>
              <a:rPr lang="en-US" altLang="en-US" dirty="0"/>
              <a:t> will use if </a:t>
            </a:r>
            <a:r>
              <a:rPr lang="en-US" altLang="en-US" dirty="0" err="1"/>
              <a:t>eax</a:t>
            </a:r>
            <a:r>
              <a:rPr lang="en-US" altLang="en-US" dirty="0"/>
              <a:t>&gt;</a:t>
            </a:r>
            <a:r>
              <a:rPr lang="en-US" altLang="en-US" dirty="0" err="1"/>
              <a:t>ebx</a:t>
            </a:r>
            <a:r>
              <a:rPr lang="en-US" altLang="en-US" dirty="0"/>
              <a:t> is “signed number”.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22600" y="2471737"/>
            <a:ext cx="43243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51112" y="1681162"/>
            <a:ext cx="526732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98675" y="2833687"/>
            <a:ext cx="61722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5100" y="1600200"/>
            <a:ext cx="6718300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85</TotalTime>
  <Words>528</Words>
  <Application>Microsoft Office PowerPoint</Application>
  <PresentationFormat>On-screen Show (4:3)</PresentationFormat>
  <Paragraphs>101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Courier New</vt:lpstr>
      <vt:lpstr>Gill Sans MT</vt:lpstr>
      <vt:lpstr>Verdana</vt:lpstr>
      <vt:lpstr>Wingdings 2</vt:lpstr>
      <vt:lpstr>Solstice</vt:lpstr>
      <vt:lpstr>Computer Organization and Assembly Language</vt:lpstr>
      <vt:lpstr>PowerPoint Presentation</vt:lpstr>
      <vt:lpstr>Jumps Based on Specific Flags  (Single-Flag Jumps)</vt:lpstr>
      <vt:lpstr>Jumps Based on Equality  (Single-Flag Jumps)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- else</vt:lpstr>
      <vt:lpstr>Compound Expression with OR</vt:lpstr>
      <vt:lpstr>Unconditional Jump</vt:lpstr>
      <vt:lpstr>Character Print</vt:lpstr>
      <vt:lpstr>Conditional and unconditional Jump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Assembly Language</dc:title>
  <dc:creator>Jabbar</dc:creator>
  <cp:lastModifiedBy>Muhammad Jabbar</cp:lastModifiedBy>
  <cp:revision>26</cp:revision>
  <dcterms:created xsi:type="dcterms:W3CDTF">2006-08-16T00:00:00Z</dcterms:created>
  <dcterms:modified xsi:type="dcterms:W3CDTF">2022-06-20T19:35:34Z</dcterms:modified>
</cp:coreProperties>
</file>