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1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825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-114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7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58DE2E2-4382-47B0-99EA-56611D0B7D4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104877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7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7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E272A98-6ECA-49E9-86B1-D8AABA811C5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E272A98-6ECA-49E9-86B1-D8AABA811C5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7FA9947-8138-4DE3-836D-6CE18F664EC7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EED9A2A-4208-4AA5-BB90-0E55305A9857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40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00FEF7-2598-4BAA-8BFA-0F27AA3B5800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00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02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03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2E68B0C-F5F7-427E-B21E-AA425A9A37BD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3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5C0D24-AD0A-4942-BA26-C80A29265C92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9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93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4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71A138-AB4C-4B63-A2DA-7D626BDC217A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5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F8CBD-44C1-4118-B3D7-AC1BB7262421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1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67A5DB2-7037-495D-BCE4-CE8D004ED358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6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518BE7-4789-48F6-B484-F7D42889FFA7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2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9DCA12-9880-4D3F-97A9-B7067FDDD503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4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FA2AEC-2881-488C-9754-30EEBC3705AA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4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276E0A-F93E-44E5-BC0F-3128B464252D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2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CED737-65D3-48FC-842E-86055D2350C2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3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3828FB-DABA-4FC9-BE22-617C04D2C4BC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2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7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1218CA-9424-4F41-9CF4-90F51F4E98C3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6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435420-D1C5-4C42-BC2A-68E1D36EC1F2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70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5F7A-0A9A-4E9C-9E1B-5FCC64CF028F}" type="datetime1">
              <a:rPr lang="en-US" smtClean="0"/>
              <a:t>5/10/2022</a:t>
            </a:fld>
            <a:endParaRPr dirty="0"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dt="0" ftr="1" hdr="0" sldNum="1"/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2718000" y="527351"/>
            <a:ext cx="8915399" cy="2305318"/>
          </a:xfrm>
        </p:spPr>
        <p:txBody>
          <a:bodyPr>
            <a:normAutofit fontScale="90000"/>
          </a:bodyPr>
          <a:p>
            <a:pPr algn="r"/>
            <a:r>
              <a:rPr b="1" dirty="0" sz="6000" lang="en-US"/>
              <a:t>University of </a:t>
            </a:r>
            <a:r>
              <a:rPr b="1" dirty="0" sz="6000" lang="en-US" err="1"/>
              <a:t>Gujrat</a:t>
            </a:r>
            <a:r>
              <a:rPr b="1" dirty="0" sz="6000" lang="en-US"/>
              <a:t/>
            </a:r>
            <a:br>
              <a:rPr b="1" dirty="0" sz="6000" lang="en-US"/>
            </a:br>
            <a:r>
              <a:rPr b="1" dirty="0" sz="4400" lang="en-US"/>
              <a:t>Department of Computer </a:t>
            </a:r>
            <a:r>
              <a:rPr b="1" dirty="0" sz="4400" lang="en-US" smtClean="0"/>
              <a:t>Science</a:t>
            </a:r>
            <a:r>
              <a:rPr dirty="0" lang="en-US"/>
              <a:t/>
            </a:r>
            <a:br>
              <a:rPr dirty="0" lang="en-US"/>
            </a:br>
            <a:endParaRPr dirty="0" lang="en-US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2718002" y="2832669"/>
            <a:ext cx="8915399" cy="1126283"/>
          </a:xfrm>
        </p:spPr>
        <p:txBody>
          <a:bodyPr>
            <a:normAutofit/>
          </a:bodyPr>
          <a:p>
            <a:pPr algn="ctr"/>
            <a:r>
              <a:rPr dirty="0" sz="2800" lang="en-US" smtClean="0">
                <a:latin typeface="Arial Rounded MT Bold" panose="020F0704030504030204" pitchFamily="34" charset="0"/>
              </a:rPr>
              <a:t>Course Code : CS-252 </a:t>
            </a:r>
          </a:p>
          <a:p>
            <a:pPr algn="ctr"/>
            <a:r>
              <a:rPr dirty="0" sz="2800" lang="en-US" smtClean="0">
                <a:latin typeface="Arial Rounded MT Bold" panose="020F0704030504030204" pitchFamily="34" charset="0"/>
              </a:rPr>
              <a:t>Computer Organization and Assembly Language</a:t>
            </a:r>
            <a:endParaRPr dirty="0" sz="2800" lang="en-US">
              <a:latin typeface="Arial Rounded MT Bold" panose="020F0704030504030204" pitchFamily="34" charset="0"/>
            </a:endParaRPr>
          </a:p>
        </p:txBody>
      </p:sp>
      <p:sp>
        <p:nvSpPr>
          <p:cNvPr id="1048614" name="Subtitle 2"/>
          <p:cNvSpPr txBox="1"/>
          <p:nvPr/>
        </p:nvSpPr>
        <p:spPr>
          <a:xfrm>
            <a:off x="2718000" y="4427502"/>
            <a:ext cx="8915399" cy="1126283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ctr" defTabSz="457200" eaLnBrk="1" hangingPunct="1" indent="0" latinLnBrk="0" marL="457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457200" eaLnBrk="1" hangingPunct="1" indent="0" latinLnBrk="0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457200" eaLnBrk="1" hangingPunct="1" indent="0" latinLnBrk="0" marL="1371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457200" eaLnBrk="1" hangingPunct="1" indent="0" latinLnBrk="0" marL="1828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457200" eaLnBrk="1" hangingPunct="1" indent="0" latinLnBrk="0" marL="2286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457200" eaLnBrk="1" hangingPunct="1" indent="0" latinLnBrk="0" marL="2743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457200" eaLnBrk="1" hangingPunct="1" indent="0" latinLnBrk="0" marL="3200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457200" eaLnBrk="1" hangingPunct="1" indent="0" latinLnBrk="0" marL="3657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sz="2800" lang="en-US" smtClean="0">
                <a:latin typeface="Arial Rounded MT Bold" panose="020F0704030504030204" pitchFamily="34" charset="0"/>
              </a:rPr>
              <a:t>Lecture # 1</a:t>
            </a:r>
          </a:p>
          <a:p>
            <a:pPr algn="ctr"/>
            <a:r>
              <a:rPr dirty="0" sz="2800" lang="en-US" smtClean="0">
                <a:latin typeface="Arial Rounded MT Bold" panose="020F0704030504030204" pitchFamily="34" charset="0"/>
              </a:rPr>
              <a:t>Course Introduction</a:t>
            </a:r>
            <a:endParaRPr dirty="0" sz="2800" lang="en-US">
              <a:latin typeface="Arial Rounded MT Bold" panose="020F0704030504030204" pitchFamily="34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1</a:t>
            </a:fld>
            <a:endParaRPr dirty="0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5400" lang="en-US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Part II</a:t>
            </a:r>
            <a:endParaRPr b="1" dirty="0" sz="5400" lang="en-US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672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b="1" dirty="0" sz="4800" lang="en-US" smtClean="0">
                <a:solidFill>
                  <a:schemeClr val="tx1"/>
                </a:solidFill>
              </a:rPr>
              <a:t>Assembly Language</a:t>
            </a:r>
            <a:endParaRPr b="1" dirty="0" sz="4800" lang="en-US">
              <a:solidFill>
                <a:schemeClr val="tx1"/>
              </a:solidFill>
            </a:endParaRPr>
          </a:p>
        </p:txBody>
      </p:sp>
      <p:sp>
        <p:nvSpPr>
          <p:cNvPr id="104867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7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10</a:t>
            </a:fld>
            <a:endParaRPr dirty="0"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3"/>
          <p:cNvSpPr>
            <a:spLocks noGrp="1"/>
          </p:cNvSpPr>
          <p:nvPr>
            <p:ph type="title"/>
          </p:nvPr>
        </p:nvSpPr>
        <p:spPr>
          <a:xfrm>
            <a:off x="1906823" y="624110"/>
            <a:ext cx="8911687" cy="1280890"/>
          </a:xfrm>
        </p:spPr>
        <p:txBody>
          <a:bodyPr>
            <a:normAutofit/>
          </a:bodyPr>
          <a:p>
            <a:r>
              <a:rPr b="1" dirty="0" sz="4000" lang="en-US" smtClean="0">
                <a:solidFill>
                  <a:schemeClr val="accent1"/>
                </a:solidFill>
              </a:rPr>
              <a:t>Assembly Language</a:t>
            </a:r>
            <a:endParaRPr b="1" dirty="0" sz="4000" lang="en-US">
              <a:solidFill>
                <a:schemeClr val="accent1"/>
              </a:solidFill>
            </a:endParaRPr>
          </a:p>
        </p:txBody>
      </p:sp>
      <p:sp>
        <p:nvSpPr>
          <p:cNvPr id="1048676" name="Content Placeholder 2"/>
          <p:cNvSpPr>
            <a:spLocks noGrp="1"/>
          </p:cNvSpPr>
          <p:nvPr>
            <p:ph idx="1"/>
          </p:nvPr>
        </p:nvSpPr>
        <p:spPr>
          <a:xfrm>
            <a:off x="1906823" y="1905000"/>
            <a:ext cx="9448113" cy="4749421"/>
          </a:xfrm>
        </p:spPr>
        <p:txBody>
          <a:bodyPr>
            <a:normAutofit/>
          </a:bodyPr>
          <a:p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Assembly Language is a low level programming </a:t>
            </a:r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language.</a:t>
            </a:r>
          </a:p>
          <a:p>
            <a:endParaRPr dirty="0" sz="900" lang="en-US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dirty="0" sz="2800" lang="en-US">
                <a:solidFill>
                  <a:schemeClr val="tx1"/>
                </a:solidFill>
              </a:rPr>
              <a:t> </a:t>
            </a:r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It has human readable instructions of the </a:t>
            </a:r>
            <a:r>
              <a:rPr dirty="0" sz="2800" lang="en-US" u="sng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CPU</a:t>
            </a:r>
            <a:r>
              <a:rPr dirty="0" sz="2800" lang="en-US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.</a:t>
            </a:r>
          </a:p>
          <a:p>
            <a:pPr indent="0" marL="0">
              <a:buNone/>
            </a:pPr>
            <a:endParaRPr dirty="0" sz="1000" lang="en-US" smtClean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algn="ctr" indent="0" marL="0">
              <a:buNone/>
            </a:pPr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On </a:t>
            </a:r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PCs, the assembly language looks </a:t>
            </a:r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like this</a:t>
            </a:r>
          </a:p>
          <a:p>
            <a:pPr algn="ctr" indent="0" marL="0">
              <a:buNone/>
            </a:pPr>
            <a:endParaRPr dirty="0" sz="900" lang="en-US" smtClean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algn="ctr" indent="0" marL="0">
              <a:buNone/>
            </a:pPr>
            <a:r>
              <a:rPr dirty="0" sz="2800" lang="en-US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MOV AX,A</a:t>
            </a:r>
          </a:p>
          <a:p>
            <a:pPr algn="ctr" indent="0" marL="0">
              <a:buNone/>
            </a:pPr>
            <a:r>
              <a:rPr dirty="0" sz="2800" lang="en-US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ADD AX,4</a:t>
            </a:r>
            <a:r>
              <a:rPr dirty="0" sz="2800" lang="en-US">
                <a:solidFill>
                  <a:schemeClr val="accent1"/>
                </a:solidFill>
              </a:rPr>
              <a:t/>
            </a:r>
            <a:br>
              <a:rPr dirty="0" sz="2800" lang="en-US">
                <a:solidFill>
                  <a:schemeClr val="accent1"/>
                </a:solidFill>
              </a:rPr>
            </a:br>
            <a:endParaRPr dirty="0" sz="2800" lang="en-US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endParaRPr dirty="0" sz="2800" lang="en-US">
              <a:solidFill>
                <a:schemeClr val="tx1"/>
              </a:solidFill>
            </a:endParaRPr>
          </a:p>
        </p:txBody>
      </p:sp>
      <p:sp>
        <p:nvSpPr>
          <p:cNvPr id="10486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7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11</a:t>
            </a:fld>
            <a:endParaRPr dirty="0" lang="en-US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990240" y="446690"/>
            <a:ext cx="8911687" cy="1280890"/>
          </a:xfrm>
        </p:spPr>
        <p:txBody>
          <a:bodyPr/>
          <a:p>
            <a:r>
              <a:rPr b="1" dirty="0" lang="en-US" smtClean="0">
                <a:solidFill>
                  <a:schemeClr val="accent1"/>
                </a:solidFill>
              </a:rPr>
              <a:t>Programming Languages</a:t>
            </a:r>
            <a:endParaRPr b="1" dirty="0" lang="en-US">
              <a:solidFill>
                <a:schemeClr val="accent1"/>
              </a:solidFill>
            </a:endParaRPr>
          </a:p>
        </p:txBody>
      </p:sp>
      <p:pic>
        <p:nvPicPr>
          <p:cNvPr id="209715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90240" y="1727580"/>
            <a:ext cx="9510659" cy="4615313"/>
          </a:xfrm>
        </p:spPr>
      </p:pic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12</a:t>
            </a:fld>
            <a:endParaRPr dirty="0"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accent1"/>
                </a:solidFill>
              </a:rPr>
              <a:t>Why Assembly Language </a:t>
            </a:r>
            <a:r>
              <a:rPr dirty="0" lang="en-US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?</a:t>
            </a:r>
            <a:endParaRPr dirty="0" lang="en-US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961415" y="1724167"/>
            <a:ext cx="8915400" cy="3777622"/>
          </a:xfrm>
        </p:spPr>
        <p:txBody>
          <a:bodyPr>
            <a:normAutofit/>
          </a:bodyPr>
          <a:p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Assembly language helps to </a:t>
            </a:r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u</a:t>
            </a:r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nderstand the functioning of computer system at a lower level</a:t>
            </a:r>
          </a:p>
          <a:p>
            <a:endParaRPr dirty="0" sz="900" lang="en-US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Compiler </a:t>
            </a:r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is a dumb software, the code produced by it is not an optimized code. It produces </a:t>
            </a:r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a lot of garbage and unnecessary </a:t>
            </a:r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stuff. In </a:t>
            </a:r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normal programs such garbage is acceptable </a:t>
            </a:r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but </a:t>
            </a:r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there are </a:t>
            </a:r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 </a:t>
            </a:r>
            <a:r>
              <a:rPr dirty="0" sz="2800"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situations where this loss is unbearable</a:t>
            </a:r>
            <a:r>
              <a:rPr dirty="0" sz="28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13</a:t>
            </a:fld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2605804" y="740020"/>
            <a:ext cx="8911687" cy="1280890"/>
          </a:xfrm>
        </p:spPr>
        <p:txBody>
          <a:bodyPr/>
          <a:p>
            <a:r>
              <a:rPr b="1" dirty="0" lang="en-US" smtClean="0">
                <a:solidFill>
                  <a:schemeClr val="accent1"/>
                </a:solidFill>
              </a:rPr>
              <a:t>Purpose of the Course</a:t>
            </a:r>
            <a:endParaRPr b="1" dirty="0" lang="en-US">
              <a:solidFill>
                <a:schemeClr val="accent1"/>
              </a:solidFill>
            </a:endParaRP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2292997" y="2249510"/>
            <a:ext cx="9398259" cy="3777622"/>
          </a:xfrm>
        </p:spPr>
        <p:txBody>
          <a:bodyPr>
            <a:normAutofit/>
          </a:bodyPr>
          <a:p>
            <a:r>
              <a:rPr dirty="0" sz="32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To have a look at the Computer System at lower level of abstraction.</a:t>
            </a:r>
          </a:p>
          <a:p>
            <a:pPr indent="0" marL="0">
              <a:buNone/>
            </a:pPr>
            <a:endParaRPr dirty="0" sz="3200" lang="en-US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dirty="0" sz="32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To understand the functions and working of the Computer System at a basic level.</a:t>
            </a:r>
          </a:p>
          <a:p>
            <a:endParaRPr dirty="0" sz="3200" lang="en-US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2</a:t>
            </a:fld>
            <a:endParaRPr dirty="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828800" y="624110"/>
            <a:ext cx="8911687" cy="1280890"/>
          </a:xfrm>
        </p:spPr>
        <p:txBody>
          <a:bodyPr/>
          <a:p>
            <a:r>
              <a:rPr b="1" dirty="0" lang="en-US" smtClean="0">
                <a:solidFill>
                  <a:schemeClr val="accent1"/>
                </a:solidFill>
              </a:rPr>
              <a:t>Up till now you have studied a computer as</a:t>
            </a:r>
            <a:endParaRPr b="1" dirty="0" lang="en-US">
              <a:solidFill>
                <a:schemeClr val="accent1"/>
              </a:solidFill>
            </a:endParaRPr>
          </a:p>
        </p:txBody>
      </p:sp>
      <p:pic>
        <p:nvPicPr>
          <p:cNvPr id="2097152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28800" y="2020911"/>
            <a:ext cx="8721517" cy="4688982"/>
          </a:xfrm>
        </p:spPr>
      </p:pic>
      <p:sp>
        <p:nvSpPr>
          <p:cNvPr id="10486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3</a:t>
            </a:fld>
            <a:endParaRPr dirty="0"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accent1"/>
                </a:solidFill>
              </a:rPr>
              <a:t>Now, You’ll have a deeper look..</a:t>
            </a:r>
            <a:endParaRPr b="1" dirty="0" lang="en-US">
              <a:solidFill>
                <a:schemeClr val="accent1"/>
              </a:solidFill>
            </a:endParaRPr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99257" y="1905000"/>
            <a:ext cx="8564449" cy="4524777"/>
          </a:xfrm>
        </p:spPr>
      </p:pic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4</a:t>
            </a:fld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7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66808"/>
          </a:xfrm>
        </p:spPr>
        <p:txBody>
          <a:bodyPr/>
          <a:p>
            <a:r>
              <a:rPr b="1" dirty="0" lang="en-US" smtClean="0">
                <a:solidFill>
                  <a:schemeClr val="accent1"/>
                </a:solidFill>
              </a:rPr>
              <a:t>Introduction to the Course</a:t>
            </a:r>
            <a:endParaRPr b="1" dirty="0" lang="en-US">
              <a:solidFill>
                <a:schemeClr val="accent1"/>
              </a:solidFill>
            </a:endParaRPr>
          </a:p>
        </p:txBody>
      </p:sp>
      <p:sp>
        <p:nvSpPr>
          <p:cNvPr id="1048639" name="Title 7"/>
          <p:cNvSpPr txBox="1"/>
          <p:nvPr/>
        </p:nvSpPr>
        <p:spPr>
          <a:xfrm>
            <a:off x="2592924" y="2283339"/>
            <a:ext cx="8911687" cy="3164424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 lang="en-US" smtClean="0">
                <a:solidFill>
                  <a:schemeClr val="tx1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This course will have two parts</a:t>
            </a:r>
          </a:p>
          <a:p>
            <a:endParaRPr dirty="0" lang="en-US" smtClean="0">
              <a:solidFill>
                <a:schemeClr val="tx1"/>
              </a:solidFill>
              <a:cs typeface="Andalus" panose="02020603050405020304" pitchFamily="18" charset="-78"/>
            </a:endParaRPr>
          </a:p>
          <a:p>
            <a:r>
              <a:rPr b="1" dirty="0" sz="4800" lang="en-US" smtClean="0">
                <a:solidFill>
                  <a:schemeClr val="accent1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Part I :</a:t>
            </a:r>
            <a:r>
              <a:rPr dirty="0" sz="4800" lang="en-US" smtClean="0">
                <a:solidFill>
                  <a:schemeClr val="accent1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 </a:t>
            </a:r>
            <a:r>
              <a:rPr dirty="0" sz="4800" lang="en-US" smtClean="0">
                <a:solidFill>
                  <a:schemeClr val="tx1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 </a:t>
            </a:r>
            <a:r>
              <a:rPr dirty="0" lang="en-US" smtClean="0">
                <a:solidFill>
                  <a:schemeClr val="tx1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		</a:t>
            </a:r>
            <a:r>
              <a:rPr b="1" dirty="0" lang="en-US" smtClean="0">
                <a:solidFill>
                  <a:schemeClr val="tx1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Computer Organization</a:t>
            </a:r>
          </a:p>
          <a:p>
            <a:r>
              <a:rPr b="1" dirty="0" sz="4800" lang="en-US" smtClean="0">
                <a:solidFill>
                  <a:schemeClr val="accent1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Part II :</a:t>
            </a:r>
            <a:r>
              <a:rPr dirty="0" sz="4800" lang="en-US" smtClean="0">
                <a:solidFill>
                  <a:schemeClr val="tx1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 </a:t>
            </a:r>
            <a:r>
              <a:rPr dirty="0" lang="en-US" smtClean="0">
                <a:solidFill>
                  <a:schemeClr val="tx1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	`	</a:t>
            </a:r>
            <a:r>
              <a:rPr b="1" dirty="0" lang="en-US" smtClean="0">
                <a:solidFill>
                  <a:schemeClr val="tx1"/>
                </a:solidFill>
                <a:latin typeface="Arial Rounded MT Bold" panose="020F0704030504030204" pitchFamily="34" charset="0"/>
                <a:cs typeface="Andalus" panose="02020603050405020304" pitchFamily="18" charset="-78"/>
              </a:rPr>
              <a:t>Assembly Language</a:t>
            </a:r>
            <a:endParaRPr b="1" dirty="0" lang="en-US">
              <a:solidFill>
                <a:schemeClr val="tx1"/>
              </a:solidFill>
              <a:latin typeface="Arial Rounded MT Bold" panose="020F0704030504030204" pitchFamily="34" charset="0"/>
              <a:cs typeface="Andalus" panose="02020603050405020304" pitchFamily="18" charset="-78"/>
            </a:endParaRPr>
          </a:p>
        </p:txBody>
      </p:sp>
      <p:sp>
        <p:nvSpPr>
          <p:cNvPr id="104864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5</a:t>
            </a:fld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750" id="7"/>
                                        <p:tgtEl>
                                          <p:spTgt spid="1048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1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5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6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7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9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0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21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2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23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4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5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3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33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34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35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3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7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8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9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0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41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2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43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5400" lang="en-US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Part I</a:t>
            </a:r>
            <a:endParaRPr b="1" dirty="0" sz="5400" lang="en-US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649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b="1" dirty="0" sz="4800" lang="en-US" smtClean="0">
                <a:solidFill>
                  <a:schemeClr val="tx1"/>
                </a:solidFill>
              </a:rPr>
              <a:t>Computer Organization</a:t>
            </a:r>
            <a:endParaRPr b="1" dirty="0" sz="4800" lang="en-US">
              <a:solidFill>
                <a:schemeClr val="tx1"/>
              </a:solidFill>
            </a:endParaRPr>
          </a:p>
        </p:txBody>
      </p:sp>
      <p:sp>
        <p:nvSpPr>
          <p:cNvPr id="104865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5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6</a:t>
            </a:fld>
            <a:endParaRPr dirty="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2151331" y="611231"/>
            <a:ext cx="8911687" cy="1024386"/>
          </a:xfrm>
        </p:spPr>
        <p:txBody>
          <a:bodyPr>
            <a:normAutofit/>
          </a:bodyPr>
          <a:p>
            <a:r>
              <a:rPr b="1" dirty="0" sz="4800" lang="en-US" smtClean="0">
                <a:solidFill>
                  <a:schemeClr val="accent1"/>
                </a:solidFill>
              </a:rPr>
              <a:t>Computer Organization</a:t>
            </a:r>
            <a:endParaRPr b="1" dirty="0" sz="4800" lang="en-US">
              <a:solidFill>
                <a:schemeClr val="accent1"/>
              </a:solidFill>
            </a:endParaRP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2147618" y="2042471"/>
            <a:ext cx="8915400" cy="3777622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dirty="0" sz="4000" lang="en-US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Computer Organization refers to operational units of the system together with their interconnection.</a:t>
            </a:r>
          </a:p>
          <a:p>
            <a:pPr algn="just"/>
            <a:endParaRPr dirty="0" sz="4000" lang="en-US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86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7</a:t>
            </a:fld>
            <a:endParaRPr dirty="0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44406" y="1806497"/>
            <a:ext cx="7405013" cy="4259765"/>
          </a:xfrm>
        </p:spPr>
      </p:pic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dirty="0" lang="en-US" smtClean="0">
                <a:solidFill>
                  <a:schemeClr val="accent1"/>
                </a:solidFill>
              </a:rPr>
              <a:t>Basic Computer Organization</a:t>
            </a:r>
            <a:endParaRPr b="1" dirty="0" lang="en-US">
              <a:solidFill>
                <a:schemeClr val="accent1"/>
              </a:solidFill>
            </a:endParaRPr>
          </a:p>
        </p:txBody>
      </p:sp>
      <p:sp>
        <p:nvSpPr>
          <p:cNvPr id="1048657" name="Down Arrow 6"/>
          <p:cNvSpPr/>
          <p:nvPr/>
        </p:nvSpPr>
        <p:spPr>
          <a:xfrm rot="3190337">
            <a:off x="10269057" y="1674987"/>
            <a:ext cx="684000" cy="74697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Down Arrow 10"/>
          <p:cNvSpPr/>
          <p:nvPr/>
        </p:nvSpPr>
        <p:spPr>
          <a:xfrm rot="18851850">
            <a:off x="3143003" y="1682929"/>
            <a:ext cx="684000" cy="74697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9" name="Down Arrow 11"/>
          <p:cNvSpPr/>
          <p:nvPr/>
        </p:nvSpPr>
        <p:spPr>
          <a:xfrm rot="14036324">
            <a:off x="3196206" y="5196454"/>
            <a:ext cx="684000" cy="74697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0" name="TextBox 13"/>
          <p:cNvSpPr txBox="1"/>
          <p:nvPr/>
        </p:nvSpPr>
        <p:spPr>
          <a:xfrm>
            <a:off x="6390167" y="3586009"/>
            <a:ext cx="3202401" cy="1292662"/>
          </a:xfrm>
          <a:prstGeom prst="rect"/>
          <a:noFill/>
          <a:ln w="38100">
            <a:solidFill>
              <a:schemeClr val="tx1"/>
            </a:solidFill>
          </a:ln>
        </p:spPr>
        <p:txBody>
          <a:bodyPr rtlCol="0" wrap="square">
            <a:spAutoFit/>
          </a:bodyPr>
          <a:p>
            <a:pPr algn="ctr"/>
            <a:r>
              <a:rPr b="1" dirty="0" sz="2600" lang="en-US" smtClean="0">
                <a:solidFill>
                  <a:schemeClr val="accent1"/>
                </a:solidFill>
              </a:rPr>
              <a:t>Interconnections between the components</a:t>
            </a:r>
            <a:endParaRPr b="1" dirty="0" sz="2600" lang="en-US">
              <a:solidFill>
                <a:schemeClr val="accent1"/>
              </a:solidFill>
            </a:endParaRPr>
          </a:p>
        </p:txBody>
      </p:sp>
      <p:sp>
        <p:nvSpPr>
          <p:cNvPr id="1048661" name="Down Arrow 14"/>
          <p:cNvSpPr/>
          <p:nvPr/>
        </p:nvSpPr>
        <p:spPr>
          <a:xfrm rot="10800000">
            <a:off x="7144298" y="2990687"/>
            <a:ext cx="314605" cy="54973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2" name="Down Arrow 15"/>
          <p:cNvSpPr/>
          <p:nvPr/>
        </p:nvSpPr>
        <p:spPr>
          <a:xfrm rot="5400000">
            <a:off x="5622386" y="3661513"/>
            <a:ext cx="314605" cy="549732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6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6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8</a:t>
            </a:fld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after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3" tmFilter="0, 0; .2, .5; .8, .5; 1, 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4"/>
                                        <p:tgtEl>
                                          <p:spTgt spid="10486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500"/>
                            </p:stCondLst>
                            <p:childTnLst>
                              <p:par>
                                <p:cTn fill="hold" grpId="1" id="16" nodeType="after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7" tmFilter="0, 0; .2, .5; .8, .5; 1, 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8"/>
                                        <p:tgtEl>
                                          <p:spTgt spid="10486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1" id="20" nodeType="after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1" tmFilter="0, 0; .2, .5; .8, .5; 1, 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22"/>
                                        <p:tgtEl>
                                          <p:spTgt spid="10486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25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27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29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3" id="37" nodeType="with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38" tmFilter="0, 0; .2, .5; .8, .5; 1, 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39"/>
                                        <p:tgtEl>
                                          <p:spTgt spid="10486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500"/>
                            </p:stCondLst>
                            <p:childTnLst>
                              <p:par>
                                <p:cTn fill="remove" grpId="1" id="41" nodeType="afterEffect" presetClass="emph" presetID="27" presetSubtype="0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autoRev="1" dur="250" fill="remove" id="42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autoRev="1" dur="250" fill="remove" id="43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autoRev="1" dur="250" fill="remove" id="44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autoRev="1" dur="250" fill="remove" id="45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1000"/>
                            </p:stCondLst>
                            <p:childTnLst>
                              <p:par>
                                <p:cTn fill="remove" grpId="1" id="47" nodeType="afterEffect" presetClass="emph" presetID="27" presetSubtype="0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autoRev="1" dur="250" fill="remove" id="48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autoRev="1" dur="250" fill="remove" id="49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autoRev="1" dur="250" fill="remove" id="50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autoRev="1" dur="250" fill="remove" id="51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54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56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58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7" grpId="0" animBg="1"/>
      <p:bldP spid="1048657" grpId="1" animBg="1"/>
      <p:bldP spid="1048657" grpId="2" animBg="1"/>
      <p:bldP spid="1048658" grpId="0" animBg="1"/>
      <p:bldP spid="1048658" grpId="1" animBg="1"/>
      <p:bldP spid="1048658" grpId="2" animBg="1"/>
      <p:bldP spid="1048659" grpId="0" animBg="1"/>
      <p:bldP spid="1048659" grpId="1" animBg="1"/>
      <p:bldP spid="1048659" grpId="2" animBg="1"/>
      <p:bldP spid="1048660" grpId="0" animBg="1"/>
      <p:bldP spid="1048660" grpId="2" animBg="1"/>
      <p:bldP spid="1048660" grpId="3" animBg="1"/>
      <p:bldP spid="1048661" grpId="0" animBg="1"/>
      <p:bldP spid="1048661" grpId="1" animBg="1"/>
      <p:bldP spid="1048661" grpId="2" animBg="1"/>
      <p:bldP spid="1048662" grpId="0" animBg="1"/>
      <p:bldP spid="1048662" grpId="1" animBg="1"/>
      <p:bldP spid="104866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2060211" y="569520"/>
            <a:ext cx="9444401" cy="808904"/>
          </a:xfrm>
        </p:spPr>
        <p:txBody>
          <a:bodyPr>
            <a:noAutofit/>
          </a:bodyPr>
          <a:p>
            <a:r>
              <a:rPr b="1" dirty="0" sz="4000" lang="en-US" smtClean="0">
                <a:solidFill>
                  <a:schemeClr val="accent1"/>
                </a:solidFill>
              </a:rPr>
              <a:t>Inside a Microprocessor </a:t>
            </a:r>
            <a:endParaRPr b="1" dirty="0" sz="4000" lang="en-US">
              <a:solidFill>
                <a:schemeClr val="accent1"/>
              </a:solidFill>
            </a:endParaRPr>
          </a:p>
        </p:txBody>
      </p:sp>
      <p:pic>
        <p:nvPicPr>
          <p:cNvPr id="209715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57349" y="1555845"/>
            <a:ext cx="6537277" cy="4708477"/>
          </a:xfrm>
        </p:spPr>
      </p:pic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University of Gujrat</a:t>
            </a:r>
            <a:endParaRPr dirty="0" lang="en-US"/>
          </a:p>
        </p:txBody>
      </p:sp>
      <p:sp>
        <p:nvSpPr>
          <p:cNvPr id="10486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9</a:t>
            </a:fld>
            <a:endParaRPr dirty="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Wisp">
  <a:themeElements>
    <a:clrScheme name="Wisp">
      <a:dk1>
        <a:sysClr lastClr="000000" val="windowText"/>
      </a:dk1>
      <a:lt1>
        <a:sysClr lastClr="FFFFFF" val="window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University of Gujrat Department of Computer Science </dc:title>
  <dc:creator>Hafsa Himayat</dc:creator>
  <cp:lastModifiedBy>IT Services Centre</cp:lastModifiedBy>
  <dcterms:created xsi:type="dcterms:W3CDTF">2013-10-22T22:03:45Z</dcterms:created>
  <dcterms:modified xsi:type="dcterms:W3CDTF">2022-11-16T14:28:35Z</dcterms:modified>
</cp:coreProperties>
</file>