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5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0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734" y="53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72A98-6ECA-49E9-86B1-D8AABA811C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3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br>
              <a:rPr lang="en-US" sz="6000" b="1" dirty="0"/>
            </a:br>
            <a:r>
              <a:rPr lang="en-US" sz="4400" b="1" dirty="0"/>
              <a:t>Department of Computer Science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Computer Organization and Assembly Language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Lecture # 2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Basic Computer Organization</a:t>
            </a:r>
          </a:p>
          <a:p>
            <a:pPr algn="ctr"/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Basic Memory Organization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89212" y="3541079"/>
            <a:ext cx="8915399" cy="86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 MT Bold"/>
              </a:rPr>
              <a:t>Information processed by a computer is stored in its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42" y="69219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Memory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283" y="1615701"/>
            <a:ext cx="7098634" cy="4781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 Round MT Bold"/>
              </a:rPr>
              <a:t>Memory circuit element can store one bit of data.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Arial Round MT Bold"/>
              </a:rPr>
              <a:t>Memory circuits are organized into groups that can store 8 bits of data called </a:t>
            </a:r>
            <a:r>
              <a:rPr lang="en-US" sz="2400" b="1" u="sng" dirty="0">
                <a:solidFill>
                  <a:schemeClr val="accent1"/>
                </a:solidFill>
                <a:latin typeface="Arial Round MT Bold"/>
              </a:rPr>
              <a:t>Memory Byte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Arial Round MT Bold"/>
              </a:rPr>
              <a:t>Each memory byte is identified a number that is called its </a:t>
            </a:r>
            <a:r>
              <a:rPr lang="en-US" sz="2400" b="1" u="sng" dirty="0">
                <a:solidFill>
                  <a:schemeClr val="accent1"/>
                </a:solidFill>
                <a:latin typeface="Arial Round MT Bold"/>
              </a:rPr>
              <a:t>Address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Contents of Memory Byte are always 8 bits but the number of bits in an address depends upon the processor. </a:t>
            </a:r>
          </a:p>
          <a:p>
            <a:pPr marL="0" indent="0" algn="just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Round MT Bold"/>
              </a:rPr>
              <a:t>For e.g.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Intel 8086 microprocessor assigns a 20-bit address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2755" y="6353522"/>
            <a:ext cx="7619999" cy="365125"/>
          </a:xfrm>
        </p:spPr>
        <p:txBody>
          <a:bodyPr/>
          <a:lstStyle/>
          <a:p>
            <a:r>
              <a:rPr lang="en-US" dirty="0"/>
              <a:t>University of </a:t>
            </a:r>
            <a:r>
              <a:rPr lang="en-US" dirty="0" err="1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355" y="787784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0118276" y="3444873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118276" y="3961945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0130976" y="5358945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0130976" y="4914445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0118276" y="4457245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0938549" y="2031545"/>
            <a:ext cx="5227" cy="133713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862681" y="4456441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860975" y="4957987"/>
            <a:ext cx="153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875490" y="5358945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9599163" y="2031545"/>
            <a:ext cx="29255" cy="141332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/>
          </p:cNvSpPr>
          <p:nvPr/>
        </p:nvSpPr>
        <p:spPr bwMode="auto">
          <a:xfrm>
            <a:off x="8538041" y="1973489"/>
            <a:ext cx="584200" cy="3860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10130976" y="5816145"/>
            <a:ext cx="176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087426" y="2031545"/>
            <a:ext cx="43543" cy="37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65424" y="2024291"/>
            <a:ext cx="43543" cy="37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8845440" y="3941304"/>
            <a:ext cx="153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8830926" y="3455215"/>
            <a:ext cx="153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0087420" y="5320789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11000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10123705" y="4457193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010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11011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130960" y="3970954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1100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1001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0105572" y="4880379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01000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010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0109194" y="3470218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010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11011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10087421" y="1547072"/>
            <a:ext cx="1778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Contents</a:t>
            </a:r>
            <a:endParaRPr kumimoji="0" lang="en-US" sz="1600" b="1" i="1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8739189" y="1572159"/>
            <a:ext cx="1778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Address</a:t>
            </a:r>
            <a:endParaRPr kumimoji="0" lang="en-US" sz="1600" b="1" i="1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68564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Memory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021307"/>
            <a:ext cx="5961700" cy="377762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  <a:latin typeface="Arial Round MT Bold"/>
              </a:rPr>
              <a:t>Memory Word</a:t>
            </a:r>
            <a:r>
              <a:rPr lang="en-US" sz="2800" b="1" dirty="0">
                <a:solidFill>
                  <a:schemeClr val="accent1"/>
                </a:solidFill>
                <a:latin typeface="Arial Round MT 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Round MT Bold"/>
              </a:rPr>
              <a:t>is  any pair of successive memory bytes treated as a single unit </a:t>
            </a:r>
          </a:p>
          <a:p>
            <a:endParaRPr lang="en-US" sz="1000" b="1" u="sng" dirty="0">
              <a:solidFill>
                <a:schemeClr val="tx1"/>
              </a:solidFill>
              <a:latin typeface="Arial Round MT Bold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 Round MT Bold"/>
              </a:rPr>
              <a:t>The lower address is used as the address of the memory 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120745" y="2911472"/>
            <a:ext cx="153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147048" y="3312937"/>
            <a:ext cx="153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18"/>
          <p:cNvSpPr>
            <a:spLocks/>
          </p:cNvSpPr>
          <p:nvPr/>
        </p:nvSpPr>
        <p:spPr bwMode="auto">
          <a:xfrm>
            <a:off x="8158259" y="2714974"/>
            <a:ext cx="377755" cy="1131660"/>
          </a:xfrm>
          <a:prstGeom prst="leftBrace">
            <a:avLst>
              <a:gd name="adj1" fmla="val 5507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383480" y="2797180"/>
            <a:ext cx="7256" cy="98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183247" y="2797180"/>
            <a:ext cx="11" cy="994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9390734" y="3303307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11000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379856" y="2819350"/>
            <a:ext cx="1778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</a:rPr>
              <a:t>01000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010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90739" y="3791404"/>
            <a:ext cx="1777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97998" y="3290668"/>
            <a:ext cx="1777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76220" y="2801731"/>
            <a:ext cx="1799776" cy="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9131418" y="4059535"/>
            <a:ext cx="228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Memory Word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9417074">
            <a:off x="8421024" y="3667859"/>
            <a:ext cx="435429" cy="24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7179240" y="3878110"/>
            <a:ext cx="228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2853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Bit Position in a Byte and a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</a:t>
            </a:r>
            <a:r>
              <a:rPr lang="en-US" dirty="0" err="1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25364" y="5003806"/>
            <a:ext cx="7315207" cy="18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5364" y="5551716"/>
            <a:ext cx="7315207" cy="7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73604" y="5021943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47827" y="5028337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60226" y="5021949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254337" y="5028336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782624" y="5021947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18168" y="502194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39192" y="502194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17541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38567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7653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38678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59707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95253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45308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74446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39024" y="501468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25364" y="5021948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0850" y="5562886"/>
            <a:ext cx="731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15     14     13    12      11     10       9        8       7       6       5        4        3       2        1       0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952341" y="3152944"/>
            <a:ext cx="3780974" cy="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2341" y="3693884"/>
            <a:ext cx="3780974" cy="108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52970" y="3156861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247081" y="314960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75368" y="3156859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310912" y="315686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831936" y="315686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10285" y="314960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31311" y="314960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952341" y="3149600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720527" y="3155994"/>
            <a:ext cx="0" cy="53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4647" y="3682996"/>
            <a:ext cx="731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      7       6       5        4        3       2        1       0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410851" y="4731657"/>
            <a:ext cx="73297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10850" y="4559302"/>
            <a:ext cx="0" cy="3374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17653" y="4566562"/>
            <a:ext cx="0" cy="3141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722408" y="4566562"/>
            <a:ext cx="3649" cy="291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70399" y="43978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Byte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193316" y="4376053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Byte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25257" y="3119148"/>
            <a:ext cx="34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Byte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bit position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401" y="4984233"/>
            <a:ext cx="34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Word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bit position</a:t>
            </a:r>
          </a:p>
        </p:txBody>
      </p:sp>
    </p:spTree>
    <p:extLst>
      <p:ext uri="{BB962C8B-B14F-4D97-AF65-F5344CB8AC3E}">
        <p14:creationId xmlns:p14="http://schemas.microsoft.com/office/powerpoint/2010/main" val="146202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Memory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215" y="1905000"/>
            <a:ext cx="9243397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The processor can perform following two operation on memory:</a:t>
            </a:r>
          </a:p>
          <a:p>
            <a:endParaRPr lang="en-US" sz="1200" dirty="0">
              <a:solidFill>
                <a:schemeClr val="tx1"/>
              </a:solidFill>
              <a:latin typeface="Arial Round MT Bold"/>
            </a:endParaRPr>
          </a:p>
          <a:p>
            <a:pPr lvl="2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Arial Round MT Bold"/>
              </a:rPr>
              <a:t>   Read  ( fetch the contents of a location )</a:t>
            </a:r>
          </a:p>
          <a:p>
            <a:pPr lvl="2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Arial Round MT Bold"/>
              </a:rPr>
              <a:t>   Write   ( store data at a location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2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RAM and ROM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98261" y="2264062"/>
            <a:ext cx="7192481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two kinds of memory circuits: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Random Access Memory (</a:t>
            </a:r>
            <a:r>
              <a:rPr lang="en-US" dirty="0">
                <a:solidFill>
                  <a:schemeClr val="accent1"/>
                </a:solidFill>
              </a:rPr>
              <a:t>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Read Only Memory (</a:t>
            </a:r>
            <a:r>
              <a:rPr lang="en-US" dirty="0">
                <a:solidFill>
                  <a:schemeClr val="accent1"/>
                </a:solidFill>
              </a:rPr>
              <a:t>ROM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64279" y="3076334"/>
            <a:ext cx="4799378" cy="305947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Round MT Bold"/>
              </a:rPr>
              <a:t>RAM</a:t>
            </a:r>
          </a:p>
          <a:p>
            <a:pPr marL="0" indent="0" algn="just">
              <a:buNone/>
            </a:pPr>
            <a:endParaRPr lang="en-US" sz="400" b="1" u="sng" dirty="0">
              <a:solidFill>
                <a:schemeClr val="accent1"/>
              </a:solidFill>
              <a:latin typeface="Arial Round MT Bold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RAM locations can be Read and Written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Volatile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Programs instructions and data are normally loaded into RAM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Arial Round MT Bold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Arial Round MT Bold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Round MT Bol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966857" y="3076334"/>
            <a:ext cx="4481364" cy="305947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Round MT Bold"/>
              </a:rPr>
              <a:t>ROM</a:t>
            </a:r>
          </a:p>
          <a:p>
            <a:pPr marL="0" indent="0" algn="just">
              <a:buNone/>
            </a:pPr>
            <a:endParaRPr lang="en-US" sz="400" b="1" u="sng" dirty="0">
              <a:solidFill>
                <a:schemeClr val="accent1"/>
              </a:solidFill>
              <a:latin typeface="Arial Round MT Bold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ROM location can only be Read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Non-Volatile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 Round MT Bold"/>
              </a:rPr>
              <a:t>Used by manufactures to store system programs. ROM based programs are known as </a:t>
            </a:r>
            <a:r>
              <a:rPr lang="en-US" sz="2000" b="1" u="sng" dirty="0">
                <a:solidFill>
                  <a:schemeClr val="accent1"/>
                </a:solidFill>
                <a:latin typeface="Arial Round MT Bold"/>
              </a:rPr>
              <a:t>Firmware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2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CPU Organization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0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66" y="1889913"/>
            <a:ext cx="8915400" cy="41404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Brain of the computer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Controls the computer by executing programs stored in memory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Each instruction executed by it, is a bit string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Instructions performed by a CPU is called the Instruction Set. Instruction set for each CPU is unique.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There are two </a:t>
            </a:r>
            <a:r>
              <a:rPr lang="en-US" sz="2400">
                <a:solidFill>
                  <a:schemeClr val="tx1"/>
                </a:solidFill>
                <a:latin typeface="Arial Round MT Bold"/>
              </a:rPr>
              <a:t>functional units:</a:t>
            </a:r>
            <a:endParaRPr lang="en-US" sz="2400" dirty="0">
              <a:solidFill>
                <a:schemeClr val="tx1"/>
              </a:solidFill>
              <a:latin typeface="Arial Round MT Bold"/>
            </a:endParaRP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Arial Round MT Bold"/>
              </a:rPr>
              <a:t>Execution Unit (EU)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Arial Round MT Bold"/>
              </a:rPr>
              <a:t>Bus Interface Unit (BIU)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0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624110"/>
            <a:ext cx="6676571" cy="52045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3943" y="5957434"/>
            <a:ext cx="481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8086 Micro Processor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8735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722" y="640099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Execution Unit (EU)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009" y="19209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Executes instructions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Contains circuits called 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Arithmetic and Logic Unit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Contains 8 registers for storing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 	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AX, BX, CX, DX, SI, DI, BP</a:t>
            </a: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SP 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Contains temporary registers for holding operands for the ALU 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 Round MT Bold"/>
              </a:rPr>
              <a:t>FLAG</a:t>
            </a: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 registers whose individual bits reflect the result of a computation</a:t>
            </a:r>
          </a:p>
          <a:p>
            <a:endParaRPr lang="en-US" sz="2400" dirty="0">
              <a:solidFill>
                <a:schemeClr val="tx1"/>
              </a:solidFill>
              <a:latin typeface="Arial Round MT Bol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61698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Basic 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746590"/>
            <a:ext cx="7503954" cy="511141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 computer system comprises of Processor, Memory and I/O devices.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I/O is used for interfacing with the external world, while memory is the processor’s internal world. 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Processor is the core component and is responsible for performing operations.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</a:t>
            </a:r>
            <a:r>
              <a:rPr lang="en-US" dirty="0" err="1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36841" y="5819223"/>
            <a:ext cx="2344738" cy="6826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</a:rPr>
              <a:t>I/O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6842" y="1983462"/>
            <a:ext cx="2344737" cy="682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Memory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9769472" y="4582559"/>
            <a:ext cx="0" cy="1236663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0232070" y="4582560"/>
            <a:ext cx="0" cy="1236662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0713398" y="4582559"/>
            <a:ext cx="0" cy="1236663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9784712" y="2677559"/>
            <a:ext cx="0" cy="1236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0247310" y="2677560"/>
            <a:ext cx="0" cy="1236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0728638" y="2677559"/>
            <a:ext cx="0" cy="1236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9770281" y="4581645"/>
            <a:ext cx="0" cy="1236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0236581" y="4583917"/>
            <a:ext cx="0" cy="1236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716533" y="4586189"/>
            <a:ext cx="0" cy="1236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9039115" y="5807846"/>
            <a:ext cx="2344738" cy="682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059701" y="3912668"/>
            <a:ext cx="2344738" cy="682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3569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Bus Interface Unit (BIU)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779" y="1937981"/>
            <a:ext cx="8915400" cy="37821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Facilitates communication between the EU and the memory or I/O circuits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Contains registers 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CS, DS, ES, SS </a:t>
            </a: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and </a:t>
            </a:r>
            <a:r>
              <a:rPr lang="en-US" sz="2400" dirty="0">
                <a:solidFill>
                  <a:schemeClr val="accent1"/>
                </a:solidFill>
                <a:latin typeface="Arial Round MT Bold"/>
              </a:rPr>
              <a:t>IP</a:t>
            </a:r>
            <a:r>
              <a:rPr lang="en-US" sz="2400" dirty="0">
                <a:solidFill>
                  <a:schemeClr val="tx1"/>
                </a:solidFill>
                <a:latin typeface="Arial Round MT Bold"/>
              </a:rPr>
              <a:t> for holding addresses of memory locations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EU and BIU connected by an Internal Bus</a:t>
            </a:r>
          </a:p>
          <a:p>
            <a:r>
              <a:rPr lang="en-US" sz="2400" dirty="0">
                <a:solidFill>
                  <a:schemeClr val="tx1"/>
                </a:solidFill>
                <a:latin typeface="Arial Round MT Bold"/>
              </a:rPr>
              <a:t>While EU is executing an instruction. BIU fetches next instruction and places it in the instruction queue, this is called </a:t>
            </a:r>
            <a:r>
              <a:rPr lang="en-US" sz="2400" u="sng" dirty="0">
                <a:solidFill>
                  <a:schemeClr val="accent1"/>
                </a:solidFill>
                <a:latin typeface="Arial Round MT Bold"/>
              </a:rPr>
              <a:t>instruction </a:t>
            </a:r>
            <a:r>
              <a:rPr lang="en-US" sz="2400" u="sng" dirty="0" err="1">
                <a:solidFill>
                  <a:schemeClr val="accent1"/>
                </a:solidFill>
                <a:latin typeface="Arial Round MT Bold"/>
              </a:rPr>
              <a:t>prefetch</a:t>
            </a:r>
            <a:endParaRPr lang="en-US" sz="2400" u="sng" dirty="0">
              <a:solidFill>
                <a:schemeClr val="accent1"/>
              </a:solidFill>
              <a:latin typeface="Arial Round MT Bol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6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Instruction Execution Cycle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(Fetch-Execute Cycle)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65813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Fetch-Execute Cycle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0"/>
          <a:stretch/>
        </p:blipFill>
        <p:spPr>
          <a:xfrm>
            <a:off x="3893456" y="1509486"/>
            <a:ext cx="2407558" cy="4780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076951" y="1676400"/>
            <a:ext cx="552450" cy="2363054"/>
          </a:xfrm>
          <a:prstGeom prst="rightBrace">
            <a:avLst>
              <a:gd name="adj1" fmla="val 50993"/>
              <a:gd name="adj2" fmla="val 492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076951" y="4096604"/>
            <a:ext cx="552450" cy="2212469"/>
          </a:xfrm>
          <a:prstGeom prst="rightBrace">
            <a:avLst>
              <a:gd name="adj1" fmla="val 50993"/>
              <a:gd name="adj2" fmla="val 492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99390" y="2673261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Fetch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9390" y="4958002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415150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769160"/>
            <a:ext cx="8915399" cy="3117040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accent1"/>
                </a:solidFill>
              </a:rPr>
              <a:t>THE  END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074988" y="3505200"/>
            <a:ext cx="9117012" cy="381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99977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2491529"/>
            <a:ext cx="8915399" cy="1468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Interconnection between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85" y="661264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Interconnection between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585" y="1612285"/>
            <a:ext cx="9069760" cy="145777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processor performs an operation on data, which resides in memory.</a:t>
            </a:r>
            <a:r>
              <a:rPr lang="en-US" sz="2800" dirty="0"/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 mechanism is required for the processor to read data from the memory. 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 flipH="1">
            <a:off x="5773814" y="5514655"/>
            <a:ext cx="2151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5773814" y="4765355"/>
            <a:ext cx="2151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761114" y="4117657"/>
            <a:ext cx="2151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911229" y="3731253"/>
            <a:ext cx="2305050" cy="2525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Memory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467177" y="3754118"/>
            <a:ext cx="2305050" cy="25257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78521" y="4732499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Data</a:t>
            </a:r>
          </a:p>
        </p:txBody>
      </p:sp>
    </p:spTree>
    <p:extLst>
      <p:ext uri="{BB962C8B-B14F-4D97-AF65-F5344CB8AC3E}">
        <p14:creationId xmlns:p14="http://schemas.microsoft.com/office/powerpoint/2010/main" val="29036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3 -0.07083 C -0.05717 -0.10532 -0.09883 -0.12269 -0.12566 -0.13565 C -0.15235 -0.14954 -0.16654 -0.15116 -0.19271 -0.15116 C -0.2224 -0.15116 -0.2461 -0.14375 -0.26263 -0.13565 C -0.28399 -0.12616 -0.30495 -0.1044 -0.32149 -0.09352 C -0.33868 -0.08148 -0.35469 -0.07176 -0.36237 -0.06875 " pathEditMode="relative" rAng="10800000" ptsTypes="AAAAAA"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85" y="70210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Address, Data and Control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585" y="1651379"/>
            <a:ext cx="9280027" cy="416430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There must be a mechanism to inform memory that we want to do the read operation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 Control Bus</a:t>
            </a:r>
          </a:p>
          <a:p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There must be a mechanism to inform memory that we want to read precisely which element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 Address Bus</a:t>
            </a:r>
          </a:p>
          <a:p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There must be a mechanism to transfer that data element from memory to processor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 Data Bus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965" y="620482"/>
            <a:ext cx="8911687" cy="69972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1" y="1469976"/>
            <a:ext cx="9290596" cy="4259843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 Round MT Bold"/>
              </a:rPr>
              <a:t>The process may be able to communicate with all the devices. The devices are connected together by communication channel called a </a:t>
            </a:r>
            <a:r>
              <a:rPr lang="en-US" sz="2100" b="1" dirty="0">
                <a:solidFill>
                  <a:schemeClr val="accent1"/>
                </a:solidFill>
                <a:latin typeface="Arial Round MT Bold"/>
              </a:rPr>
              <a:t>BUS</a:t>
            </a:r>
            <a:r>
              <a:rPr lang="en-US" sz="2100" dirty="0">
                <a:solidFill>
                  <a:schemeClr val="tx1"/>
                </a:solidFill>
                <a:latin typeface="Arial Round MT Bold"/>
              </a:rPr>
              <a:t>.</a:t>
            </a:r>
          </a:p>
          <a:p>
            <a:r>
              <a:rPr lang="en-US" sz="2100" dirty="0">
                <a:solidFill>
                  <a:schemeClr val="tx1"/>
                </a:solidFill>
                <a:latin typeface="Arial Round MT Bold"/>
              </a:rPr>
              <a:t>A bus is composed of a set of communication lines or wires.</a:t>
            </a:r>
          </a:p>
          <a:p>
            <a:r>
              <a:rPr lang="en-US" sz="2100" dirty="0">
                <a:solidFill>
                  <a:schemeClr val="tx1"/>
                </a:solidFill>
                <a:latin typeface="Arial Round MT Bold"/>
              </a:rPr>
              <a:t>It is used to move large amount of bits in form of electrical pulses from a specified source to a specified destination.</a:t>
            </a:r>
          </a:p>
          <a:p>
            <a:endParaRPr lang="en-US" sz="2100" dirty="0">
              <a:solidFill>
                <a:schemeClr val="tx1"/>
              </a:solidFill>
              <a:latin typeface="Arial Round MT Bol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47" y="3599898"/>
            <a:ext cx="6823879" cy="26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2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504" y="628124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Control, Address and Data Buses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31011" y="602536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Control Bus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15325" y="5368432"/>
            <a:ext cx="1901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 Bus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71938" y="4687563"/>
            <a:ext cx="1901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Address Bus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39242" y="4673817"/>
            <a:ext cx="2143299" cy="5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9240" y="5366995"/>
            <a:ext cx="2143299" cy="5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39241" y="6122313"/>
            <a:ext cx="2143299" cy="5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018643" y="5781932"/>
            <a:ext cx="1901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Read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839702" y="5021142"/>
            <a:ext cx="602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989701" y="4304485"/>
            <a:ext cx="1901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135Fh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75517" y="1675422"/>
            <a:ext cx="8915400" cy="417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 Round MT Bold"/>
              </a:rPr>
              <a:t>The group of lines that carry control information from the control unit to the other units is the </a:t>
            </a:r>
            <a:r>
              <a:rPr lang="en-US" u="sng" dirty="0">
                <a:solidFill>
                  <a:schemeClr val="accent1"/>
                </a:solidFill>
                <a:latin typeface="Arial Round MT Bold"/>
              </a:rPr>
              <a:t>Control Bus</a:t>
            </a:r>
          </a:p>
          <a:p>
            <a:r>
              <a:rPr lang="en-US" dirty="0">
                <a:solidFill>
                  <a:schemeClr val="tx1"/>
                </a:solidFill>
                <a:latin typeface="Arial Round MT Bold"/>
              </a:rPr>
              <a:t>The group of lines that carries the address information is the </a:t>
            </a:r>
            <a:r>
              <a:rPr lang="en-US" u="sng" dirty="0">
                <a:solidFill>
                  <a:schemeClr val="accent1"/>
                </a:solidFill>
                <a:latin typeface="Arial Round MT Bold"/>
              </a:rPr>
              <a:t>Address Bus</a:t>
            </a:r>
          </a:p>
          <a:p>
            <a:r>
              <a:rPr lang="en-US" dirty="0">
                <a:solidFill>
                  <a:schemeClr val="tx1"/>
                </a:solidFill>
                <a:latin typeface="Arial Round MT Bold"/>
              </a:rPr>
              <a:t>The group of wires or lines that moves data between the different components is the </a:t>
            </a:r>
            <a:r>
              <a:rPr lang="en-US" u="sng" dirty="0">
                <a:solidFill>
                  <a:schemeClr val="accent1"/>
                </a:solidFill>
                <a:latin typeface="Arial Round MT Bold"/>
              </a:rPr>
              <a:t>Data Bus</a:t>
            </a:r>
            <a:endParaRPr lang="en-US" u="sng" dirty="0">
              <a:solidFill>
                <a:schemeClr val="tx1"/>
              </a:solidFill>
              <a:latin typeface="Arial Round MT Bold"/>
            </a:endParaRPr>
          </a:p>
          <a:p>
            <a:pPr marL="0" indent="0">
              <a:buFont typeface="Wingdings 3" charset="2"/>
              <a:buNone/>
            </a:pPr>
            <a:r>
              <a:rPr lang="en-US" b="1" u="sng" dirty="0">
                <a:solidFill>
                  <a:schemeClr val="accent1"/>
                </a:solidFill>
              </a:rPr>
              <a:t>For e.g.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  <a:latin typeface="Arial Round MT Bold"/>
              </a:rPr>
              <a:t>If the processor wants to </a:t>
            </a:r>
            <a:r>
              <a:rPr lang="en-US" dirty="0">
                <a:solidFill>
                  <a:schemeClr val="accent1"/>
                </a:solidFill>
                <a:latin typeface="Arial Round MT Bold"/>
              </a:rPr>
              <a:t>read</a:t>
            </a:r>
            <a:r>
              <a:rPr lang="en-US" dirty="0">
                <a:solidFill>
                  <a:schemeClr val="tx1"/>
                </a:solidFill>
                <a:latin typeface="Arial Round MT Bold"/>
              </a:rPr>
              <a:t> data from the address ‘135Fh’ of memory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196189" y="4264384"/>
            <a:ext cx="2305050" cy="21369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Memory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735726" y="4264385"/>
            <a:ext cx="2305050" cy="21861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accel="34000" decel="6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11875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1.85185E-6 L 0.12109 -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13998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592" y="2129866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60106" y="2683329"/>
            <a:ext cx="2305050" cy="2525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Memory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8778" y="2732542"/>
            <a:ext cx="2305050" cy="25257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Processor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196344" y="3083379"/>
            <a:ext cx="2151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196344" y="3731079"/>
            <a:ext cx="2163762" cy="31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209044" y="4480379"/>
            <a:ext cx="2151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58269" y="2676979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Address Bus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94781" y="3307217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 Bus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91594" y="4018417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Control Bus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161419" y="3091317"/>
            <a:ext cx="290512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61419" y="3728131"/>
            <a:ext cx="290512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7064831" y="3726317"/>
            <a:ext cx="204788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161419" y="3078617"/>
            <a:ext cx="290512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174119" y="4477431"/>
            <a:ext cx="290512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7141031" y="4480832"/>
            <a:ext cx="280988" cy="23813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161419" y="3078617"/>
            <a:ext cx="290512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2438330" y="592063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Control, Address and Data Buses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6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15481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1526 -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1526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15898 -0.0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37 L -0.16094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234" y="644737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 do buses look like</a:t>
            </a:r>
            <a:r>
              <a:rPr lang="en-US" b="1" dirty="0">
                <a:solidFill>
                  <a:schemeClr val="accent1"/>
                </a:solidFill>
                <a:latin typeface="Arial Round MT Bold"/>
              </a:rPr>
              <a:t>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95824" y="1867599"/>
            <a:ext cx="5353785" cy="3777622"/>
          </a:xfrm>
        </p:spPr>
        <p:txBody>
          <a:bodyPr>
            <a:noAutofit/>
          </a:bodyPr>
          <a:lstStyle/>
          <a:p>
            <a:r>
              <a:rPr kumimoji="1" lang="en-GB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Parallel lines on circuit boards</a:t>
            </a:r>
          </a:p>
          <a:p>
            <a:pPr marL="342900" lvl="1" indent="-342900"/>
            <a:r>
              <a:rPr kumimoji="1" lang="en-GB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Ribbon cables</a:t>
            </a:r>
          </a:p>
          <a:p>
            <a:pPr marL="342900" lvl="1" indent="-342900"/>
            <a:r>
              <a:rPr kumimoji="1" lang="en-GB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Strip connectors on mother boards</a:t>
            </a:r>
          </a:p>
          <a:p>
            <a:pPr marL="1200150" lvl="3" indent="-342900">
              <a:buFont typeface="Wingdings" panose="05000000000000000000" pitchFamily="2" charset="2"/>
              <a:buChar char="q"/>
            </a:pPr>
            <a:r>
              <a:rPr kumimoji="1" lang="en-GB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e.g. PCI</a:t>
            </a:r>
          </a:p>
          <a:p>
            <a:pPr marL="342900" lvl="1" indent="-342900"/>
            <a:r>
              <a:rPr kumimoji="1" lang="en-GB" sz="3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 of wires</a:t>
            </a:r>
          </a:p>
          <a:p>
            <a:pPr lvl="2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Tx/>
              <a:buChar char="–"/>
            </a:pPr>
            <a:endParaRPr kumimoji="1" lang="en-GB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endParaRPr kumimoji="1" lang="en-GB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022" y="1079152"/>
            <a:ext cx="2507799" cy="2111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r="13665" b="18055"/>
          <a:stretch/>
        </p:blipFill>
        <p:spPr>
          <a:xfrm>
            <a:off x="9461499" y="3767625"/>
            <a:ext cx="2507799" cy="2453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8" t="15134" b="6538"/>
          <a:stretch/>
        </p:blipFill>
        <p:spPr>
          <a:xfrm>
            <a:off x="6606036" y="3991336"/>
            <a:ext cx="2590800" cy="22382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0"/>
          <a:stretch/>
        </p:blipFill>
        <p:spPr>
          <a:xfrm>
            <a:off x="6606036" y="1377012"/>
            <a:ext cx="2590800" cy="18134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05415" y="3398293"/>
            <a:ext cx="202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Parallel lines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9609" y="6343625"/>
            <a:ext cx="202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connectors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17304" y="3398293"/>
            <a:ext cx="239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Ribbon Cables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7305" y="6343625"/>
            <a:ext cx="202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Set of wires</a:t>
            </a:r>
          </a:p>
        </p:txBody>
      </p:sp>
    </p:spTree>
    <p:extLst>
      <p:ext uri="{BB962C8B-B14F-4D97-AF65-F5344CB8AC3E}">
        <p14:creationId xmlns:p14="http://schemas.microsoft.com/office/powerpoint/2010/main" val="6495797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1595</TotalTime>
  <Words>965</Words>
  <Application>Microsoft Office PowerPoint</Application>
  <PresentationFormat>Widescreen</PresentationFormat>
  <Paragraphs>200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Round MT Bold</vt:lpstr>
      <vt:lpstr>Arial Rounded MT Bold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University of Gujrat Department of Computer Science </vt:lpstr>
      <vt:lpstr>Basic Computer Organization</vt:lpstr>
      <vt:lpstr>Interconnection between Components</vt:lpstr>
      <vt:lpstr>Interconnection between Components</vt:lpstr>
      <vt:lpstr>Address, Data and Control Buses</vt:lpstr>
      <vt:lpstr>Bus</vt:lpstr>
      <vt:lpstr>Control, Address and Data Buses</vt:lpstr>
      <vt:lpstr>Control, Address and Data Buses</vt:lpstr>
      <vt:lpstr>What do buses look like?</vt:lpstr>
      <vt:lpstr>Basic Memory Organization</vt:lpstr>
      <vt:lpstr>Memory Byte</vt:lpstr>
      <vt:lpstr>Memory Word</vt:lpstr>
      <vt:lpstr>Bit Position in a Byte and a Word</vt:lpstr>
      <vt:lpstr>Memory Operations</vt:lpstr>
      <vt:lpstr>RAM and ROM</vt:lpstr>
      <vt:lpstr>CPU Organization</vt:lpstr>
      <vt:lpstr>CPU</vt:lpstr>
      <vt:lpstr>PowerPoint Presentation</vt:lpstr>
      <vt:lpstr>Execution Unit (EU)</vt:lpstr>
      <vt:lpstr>Bus Interface Unit (BIU)</vt:lpstr>
      <vt:lpstr>Instruction Execution Cycle</vt:lpstr>
      <vt:lpstr>Fetch-Execute Cycle</vt:lpstr>
      <vt:lpstr>THE 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TALHA SIDDIQUE</cp:lastModifiedBy>
  <cp:revision>274</cp:revision>
  <dcterms:created xsi:type="dcterms:W3CDTF">2013-10-23T08:03:45Z</dcterms:created>
  <dcterms:modified xsi:type="dcterms:W3CDTF">2023-01-12T09:59:54Z</dcterms:modified>
</cp:coreProperties>
</file>