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0"/>
  </p:notesMasterIdLst>
  <p:sldIdLst>
    <p:sldId id="256" r:id="rId2"/>
    <p:sldId id="257" r:id="rId3"/>
    <p:sldId id="258" r:id="rId4"/>
    <p:sldId id="276" r:id="rId5"/>
    <p:sldId id="278" r:id="rId6"/>
    <p:sldId id="277" r:id="rId7"/>
    <p:sldId id="259" r:id="rId8"/>
    <p:sldId id="265" r:id="rId9"/>
    <p:sldId id="266" r:id="rId10"/>
    <p:sldId id="267" r:id="rId11"/>
    <p:sldId id="281" r:id="rId12"/>
    <p:sldId id="300" r:id="rId13"/>
    <p:sldId id="306" r:id="rId14"/>
    <p:sldId id="270" r:id="rId15"/>
    <p:sldId id="271" r:id="rId16"/>
    <p:sldId id="272" r:id="rId17"/>
    <p:sldId id="273" r:id="rId18"/>
    <p:sldId id="275" r:id="rId19"/>
    <p:sldId id="297" r:id="rId20"/>
    <p:sldId id="301" r:id="rId21"/>
    <p:sldId id="282" r:id="rId22"/>
    <p:sldId id="283" r:id="rId23"/>
    <p:sldId id="296" r:id="rId24"/>
    <p:sldId id="305" r:id="rId25"/>
    <p:sldId id="302" r:id="rId26"/>
    <p:sldId id="307" r:id="rId27"/>
    <p:sldId id="308" r:id="rId28"/>
    <p:sldId id="309" r:id="rId29"/>
    <p:sldId id="310" r:id="rId30"/>
    <p:sldId id="311" r:id="rId31"/>
    <p:sldId id="317" r:id="rId32"/>
    <p:sldId id="319" r:id="rId33"/>
    <p:sldId id="318" r:id="rId34"/>
    <p:sldId id="312" r:id="rId35"/>
    <p:sldId id="313" r:id="rId36"/>
    <p:sldId id="314" r:id="rId37"/>
    <p:sldId id="315" r:id="rId38"/>
    <p:sldId id="31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24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72A98-6ECA-49E9-86B1-D8AABA811C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466E-D412-4EA8-926F-2EA85913225A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C9A-AB01-4DA6-B0D7-1F5020F94852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16BF-BB79-409E-A904-1A273F64F3EC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A2B-AC43-467F-9324-E60051783559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494-1028-4B3B-8745-2F84B4907322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D1E0-912C-44FD-8BE1-FD60C546B899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323E-155F-4181-A871-218C94C507E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5B36-BB98-4519-8F1E-363883AD9E72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201D-9C11-4240-BD8C-D37431E22CAF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63A-441F-4DFA-8BF1-FB664FB836FA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13D7-2907-44C7-B2C9-FF2F00CAFB64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680-76A3-466F-BF98-E8C9A21FE005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88D8-053B-4038-A8C4-1D7B1EFAC92C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87C5-52A3-48D7-844E-D078CB326EFC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AE8F-8B70-46F1-950A-98EE2EF18FBC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B8A3-2990-41EE-AC70-195F96FDBCF5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155E-3E8D-4A23-86A5-4C03E5BB9C58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Gujrat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Gujrat</a:t>
            </a:r>
            <a:br>
              <a:rPr lang="en-US" sz="6000" b="1" dirty="0"/>
            </a:br>
            <a:r>
              <a:rPr lang="en-US" sz="4400" b="1" dirty="0"/>
              <a:t>Department of Computer Science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Computer Organization and Assembly Language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Lecture # 3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Data Representation and Conversion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Boolean Operations</a:t>
            </a:r>
          </a:p>
          <a:p>
            <a:pPr algn="ctr"/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6739" y="6560239"/>
            <a:ext cx="7619999" cy="365125"/>
          </a:xfrm>
        </p:spPr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6739" y="611139"/>
            <a:ext cx="928120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Decimal, Binary, Octal and Hexadecimal Conversion Table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6739" y="1323033"/>
            <a:ext cx="6465432" cy="5314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Decimal	Binary	Base 4	Octal	Hex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	 0000	   0	   0	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	 0001	   1	   1	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2	 0010	   2	   2	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3	 0011	   3	   3  	 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4	 0100	 10	   4	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5	 0101	 11	   5	 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6	 0110	 12	   6	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7	 0111	 13	   7	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8	 1000	 20	 10	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9	 1001	 21	 11	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10	 1010	 22	 12	 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11	 1011	 23 	 13	 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12	 1100	 30	 14	 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13	 1101	 31	 15	 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14	 1110	 32	 16	 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15	 1111	 33	 17	  F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912939" y="1677903"/>
            <a:ext cx="609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989139" y="2923161"/>
            <a:ext cx="609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989139" y="4141116"/>
            <a:ext cx="609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89139" y="5344558"/>
            <a:ext cx="609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7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67" y="255739"/>
            <a:ext cx="8911687" cy="128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Conversion from Decimal to a system with base R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43367" y="1348072"/>
            <a:ext cx="8915400" cy="465353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 decimal number can be converted into its equivalent in base R using the following procedure: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u="sng" dirty="0">
                <a:solidFill>
                  <a:schemeClr val="accent1"/>
                </a:solidFill>
              </a:rPr>
              <a:t>e.g</a:t>
            </a:r>
            <a:r>
              <a:rPr lang="en-US" sz="1600" dirty="0">
                <a:solidFill>
                  <a:schemeClr val="tx1"/>
                </a:solidFill>
              </a:rPr>
              <a:t>	 Decimal Number  = 88		R = 2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chemeClr val="accent1"/>
                </a:solidFill>
              </a:rPr>
              <a:t>Step 1:</a:t>
            </a:r>
            <a:r>
              <a:rPr lang="en-US" sz="1600" dirty="0">
                <a:solidFill>
                  <a:schemeClr val="tx1"/>
                </a:solidFill>
              </a:rPr>
              <a:t>	Perform the integer division of the decimal number (88) by R (2) and record the remainder. Replace the decimal number with the result of the division. 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chemeClr val="accent1"/>
                </a:solidFill>
              </a:rPr>
              <a:t>Step 2:</a:t>
            </a:r>
            <a:r>
              <a:rPr lang="en-US" sz="1600" dirty="0">
                <a:solidFill>
                  <a:schemeClr val="tx1"/>
                </a:solidFill>
              </a:rPr>
              <a:t>	Repeat step 1, until a zero result is found.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u="sng" dirty="0">
                <a:solidFill>
                  <a:schemeClr val="accent1"/>
                </a:solidFill>
              </a:rPr>
              <a:t>e.g.</a:t>
            </a:r>
            <a:r>
              <a:rPr lang="en-US" sz="1600" dirty="0">
                <a:solidFill>
                  <a:schemeClr val="accent1"/>
                </a:solidFill>
              </a:rPr>
              <a:t> 		</a:t>
            </a:r>
            <a:r>
              <a:rPr lang="en-US" b="1" dirty="0"/>
              <a:t>2    88</a:t>
            </a:r>
          </a:p>
          <a:p>
            <a:pPr>
              <a:buNone/>
            </a:pPr>
            <a:r>
              <a:rPr lang="en-US" b="1" dirty="0"/>
              <a:t>                   	2    44     -     0</a:t>
            </a:r>
          </a:p>
          <a:p>
            <a:pPr>
              <a:buNone/>
            </a:pPr>
            <a:r>
              <a:rPr lang="en-US" b="1" dirty="0"/>
              <a:t>                   	2    22     -     0</a:t>
            </a:r>
          </a:p>
          <a:p>
            <a:pPr>
              <a:buNone/>
            </a:pPr>
            <a:r>
              <a:rPr lang="en-US" b="1" dirty="0"/>
              <a:t>                   	2    11     -     0</a:t>
            </a:r>
          </a:p>
          <a:p>
            <a:pPr>
              <a:buNone/>
            </a:pPr>
            <a:r>
              <a:rPr lang="en-US" b="1" dirty="0"/>
              <a:t>                   	2     5      -     1</a:t>
            </a:r>
          </a:p>
          <a:p>
            <a:pPr>
              <a:buNone/>
            </a:pPr>
            <a:r>
              <a:rPr lang="en-US" b="1" dirty="0"/>
              <a:t>                   	2     2      -     1                                         </a:t>
            </a:r>
          </a:p>
          <a:p>
            <a:pPr>
              <a:buNone/>
            </a:pPr>
            <a:r>
              <a:rPr lang="en-US" b="1" dirty="0"/>
              <a:t>                             1      -     0  </a:t>
            </a:r>
            <a:r>
              <a:rPr lang="en-US" sz="1600" dirty="0"/>
              <a:t>                              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chemeClr val="accent1"/>
                </a:solidFill>
              </a:rPr>
              <a:t>Step 3:</a:t>
            </a:r>
            <a:r>
              <a:rPr lang="en-US" sz="1600" dirty="0">
                <a:solidFill>
                  <a:schemeClr val="tx1"/>
                </a:solidFill>
              </a:rPr>
              <a:t>	The number is formed by reading the remainders in reversed order.	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/>
                </a:solidFill>
              </a:rPr>
              <a:t>e.g.</a:t>
            </a:r>
            <a:r>
              <a:rPr lang="en-US" sz="1600" dirty="0">
                <a:solidFill>
                  <a:schemeClr val="tx1"/>
                </a:solidFill>
              </a:rPr>
              <a:t>		(88)</a:t>
            </a:r>
            <a:r>
              <a:rPr lang="en-US" sz="1200" baseline="-25000" dirty="0">
                <a:solidFill>
                  <a:schemeClr val="tx1"/>
                </a:solidFill>
              </a:rPr>
              <a:t>10</a:t>
            </a:r>
            <a:r>
              <a:rPr lang="en-US" sz="1600" dirty="0">
                <a:solidFill>
                  <a:schemeClr val="tx1"/>
                </a:solidFill>
              </a:rPr>
              <a:t> = (1011000)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44275" y="6114194"/>
            <a:ext cx="8461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79574" y="3651648"/>
            <a:ext cx="6828" cy="210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62145" y="3380145"/>
            <a:ext cx="25442" cy="267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16656" y="5677469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18928" y="5283953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14377" y="4888164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14377" y="4460483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928" y="4082939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18928" y="3682732"/>
            <a:ext cx="1323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Binary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2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33C601-9B5F-406E-B2F1-A1E4486618A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89212" y="7210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Binary Addition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09800" y="1404139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Starting with the LSB, add each pair of digits, include the carry if present.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34058"/>
              </p:ext>
            </p:extLst>
          </p:nvPr>
        </p:nvGraphicFramePr>
        <p:xfrm>
          <a:off x="6030039" y="2378775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36036" imgH="1588008" progId="">
                  <p:embed/>
                </p:oleObj>
              </mc:Choice>
              <mc:Fallback>
                <p:oleObj name="VISIO" r:id="rId2" imgW="3336036" imgH="1588008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6030039" y="2378775"/>
                        <a:ext cx="4648200" cy="2398713"/>
                      </a:xfrm>
                      <a:prstGeom prst="rect">
                        <a:avLst/>
                      </a:prstGeom>
                      <a:solidFill>
                        <a:srgbClr val="E5E3DB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1"/>
          <p:cNvSpPr txBox="1">
            <a:spLocks/>
          </p:cNvSpPr>
          <p:nvPr/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Gujrat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166" y="2494228"/>
            <a:ext cx="259805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u="sng" dirty="0"/>
              <a:t>Addition Rules</a:t>
            </a:r>
          </a:p>
          <a:p>
            <a:pPr algn="ctr">
              <a:buNone/>
            </a:pPr>
            <a:r>
              <a:rPr lang="en-US" dirty="0"/>
              <a:t>0 + 0 = 0</a:t>
            </a:r>
          </a:p>
          <a:p>
            <a:pPr algn="ctr">
              <a:buNone/>
            </a:pPr>
            <a:r>
              <a:rPr lang="en-US" dirty="0"/>
              <a:t>0 + 1 = 1</a:t>
            </a:r>
          </a:p>
          <a:p>
            <a:pPr algn="ctr">
              <a:buNone/>
            </a:pPr>
            <a:r>
              <a:rPr lang="en-US" dirty="0"/>
              <a:t>1 + 0 = 1</a:t>
            </a:r>
          </a:p>
          <a:p>
            <a:pPr algn="ctr">
              <a:buNone/>
            </a:pPr>
            <a:r>
              <a:rPr lang="en-US" dirty="0"/>
              <a:t>1 + 1 = 0 </a:t>
            </a:r>
          </a:p>
          <a:p>
            <a:pPr algn="ctr">
              <a:buNone/>
            </a:pPr>
            <a:r>
              <a:rPr lang="en-US" i="1" dirty="0"/>
              <a:t>(1 carry to next bit)</a:t>
            </a:r>
          </a:p>
          <a:p>
            <a:pPr algn="ctr"/>
            <a:endParaRPr lang="en-US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88239" y="5358756"/>
            <a:ext cx="4486503" cy="53860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Practice: </a:t>
            </a:r>
            <a:r>
              <a:rPr lang="en-US" sz="17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Add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00111101 and 00111100.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7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6240" y="0"/>
            <a:ext cx="7276790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Signed-Magnitude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6083" y="152444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Used 1</a:t>
            </a:r>
            <a:r>
              <a:rPr lang="en-US" sz="2400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bit of the number as a sign indicator 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+mj-lt"/>
              </a:rPr>
              <a:t>e.g.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+5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0101	-5  1101	-4  1100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Easy to understand but not efficient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Two representations for zero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Complexity of arithmetic and complex hardware (adder, subtractor, comparator) required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ALU performs addition mainly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We would need to redesign the ALU to do arithmetic with signed-magnitude representation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What’s the alternative?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943" y="162318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The high-order bit represents the sign but the magnitude is computed differently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Has a single representation for zero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No extra overhead for binary arithmetic 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Almost all modern computers use this representation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An n-bit binary number can represent -2</a:t>
            </a:r>
            <a:r>
              <a:rPr lang="en-US" sz="2400" baseline="30000" dirty="0">
                <a:solidFill>
                  <a:schemeClr val="tx1"/>
                </a:solidFill>
                <a:latin typeface="+mj-lt"/>
              </a:rPr>
              <a:t>n-1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– 2</a:t>
            </a:r>
            <a:r>
              <a:rPr lang="en-US" sz="2400" baseline="30000" dirty="0">
                <a:solidFill>
                  <a:schemeClr val="tx1"/>
                </a:solidFill>
                <a:latin typeface="+mj-lt"/>
              </a:rPr>
              <a:t>n-1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-1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						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(if n=4, -8 – +7 can be represented)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1007" y="15118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2’s complement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9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179342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Get the binary representation for the absolute value of the number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Flip all the bits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Add 1 to the complement 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+mj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-3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00011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5-bit binary for absolute value of -3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11100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all bits flipped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11101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1 added to the complement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239" y="85654"/>
            <a:ext cx="10057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Converting Decimal to 2’s Complement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039325" y="4607110"/>
            <a:ext cx="3078618" cy="8002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panose="020B0604020202020204" pitchFamily="34" charset="0"/>
              </a:rPr>
              <a:t>Practice: Convert -6 in 2’s complement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0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269" y="1806345"/>
            <a:ext cx="8915400" cy="377762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If the high-order bit is 0 then convert the number in the usual way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+mj-lt"/>
              </a:rPr>
              <a:t>Else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Subtract 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Flip all bits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Convert to decimal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Affix a minus sign</a:t>
            </a:r>
          </a:p>
          <a:p>
            <a:endParaRPr lang="en-US" sz="26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01291" y="111505"/>
            <a:ext cx="97958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Converting 2’s Complement to Decimal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9430" y="2939701"/>
            <a:ext cx="4310791" cy="2180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+mj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11010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2’s complement binary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11001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1 subtracted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00110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bits flipped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-6  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// affixed the negative sign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042575" y="5272371"/>
            <a:ext cx="3107646" cy="8002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.Practice: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Convert 11010 </a:t>
            </a:r>
            <a:r>
              <a:rPr lang="en-US" sz="17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to Decimal.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8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47" y="1981390"/>
            <a:ext cx="8915400" cy="377762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Binary addition, discard the final carry</a:t>
            </a:r>
          </a:p>
          <a:p>
            <a:pPr marL="0" indent="0">
              <a:buNone/>
            </a:pPr>
            <a:r>
              <a:rPr lang="en-US" sz="2600" u="sng" dirty="0">
                <a:solidFill>
                  <a:schemeClr val="accent1"/>
                </a:solidFill>
                <a:latin typeface="+mj-lt"/>
              </a:rPr>
              <a:t>Example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Be careful of overflow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For a 5 bit 2’s complement representation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16 is too large!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-17 is too small!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79611" y="21628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2’s Complement Arithmetic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8369754" y="4085595"/>
            <a:ext cx="2936875" cy="2295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-3         1101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+  -6     +  1010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----       --------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-9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0111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----       --------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Binary Subtraction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When subtracting A – B, convert B to its two's complement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Add A to (–B)</a:t>
            </a:r>
          </a:p>
          <a:p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152572" y="380750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790372" y="426470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92485" y="423295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084479" y="5173179"/>
            <a:ext cx="1862234" cy="541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Practice: 7+ (-4).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2455074" y="2921127"/>
            <a:ext cx="6766596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20000"/>
              </a:spcBef>
              <a:buClrTx/>
              <a:buNone/>
            </a:pPr>
            <a:endParaRPr lang="en-US" sz="2400" dirty="0">
              <a:latin typeface="+mj-lt"/>
            </a:endParaRPr>
          </a:p>
          <a:p>
            <a:pPr defTabSz="914400" eaLnBrk="1" hangingPunct="1">
              <a:spcBef>
                <a:spcPct val="20000"/>
              </a:spcBef>
              <a:buClrTx/>
              <a:buFontTx/>
              <a:buNone/>
            </a:pPr>
            <a:r>
              <a:rPr lang="en-US" sz="2400" dirty="0">
                <a:latin typeface="+mj-lt"/>
              </a:rPr>
              <a:t>	0 0 0 0 1 1 0 0			0 0 0 0 1 1 0 0</a:t>
            </a:r>
          </a:p>
          <a:p>
            <a:pPr defTabSz="914400" eaLnBrk="1" hangingPunct="1">
              <a:spcBef>
                <a:spcPct val="20000"/>
              </a:spcBef>
              <a:buClrTx/>
              <a:buFontTx/>
              <a:buNone/>
            </a:pPr>
            <a:r>
              <a:rPr lang="en-US" sz="2400" dirty="0">
                <a:latin typeface="+mj-lt"/>
              </a:rPr>
              <a:t>–	0 0 0 0 0 0 1 1			1 1 1 1 1 1 0 1</a:t>
            </a:r>
          </a:p>
          <a:p>
            <a:pPr defTabSz="914400" eaLnBrk="1" hangingPunct="1">
              <a:spcBef>
                <a:spcPct val="20000"/>
              </a:spcBef>
              <a:buClrTx/>
              <a:buFontTx/>
              <a:buNone/>
            </a:pPr>
            <a:r>
              <a:rPr lang="en-US" sz="2400" dirty="0">
                <a:latin typeface="+mj-lt"/>
              </a:rPr>
              <a:t>	  	   			           0 0 0 0 1 0 0 1</a:t>
            </a:r>
          </a:p>
          <a:p>
            <a:pPr defTabSz="914400">
              <a:buClrTx/>
              <a:buFontTx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4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Data Representation &amp; Conversion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Hexadecimal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8851" y="6200546"/>
            <a:ext cx="7619999" cy="365125"/>
          </a:xfrm>
        </p:spPr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3314" y="1752148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+mj-lt"/>
              </a:rPr>
              <a:t>Divide the sum of two digits by the number base (16). The quotient becomes the carry value, and the remainder is the sum digit.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519714" y="3047548"/>
            <a:ext cx="38862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	28	28	6A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	45	58	4B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78	6D	80	B5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510641" y="3823157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291489" y="2859087"/>
            <a:ext cx="2825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67564" y="2858860"/>
            <a:ext cx="2825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6596289" y="411776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691414" y="4776268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21 / 16 = 1, rem 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82171" y="668565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Hexadecimal Addition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919990" y="5540148"/>
            <a:ext cx="3085648" cy="541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Practice: Add 34F4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 and 2A12.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0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870" y="184634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When a borrow is required from the digit to the left, add 16 (decimal) to the current digit's value: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96970" y="4116160"/>
            <a:ext cx="17526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C6	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A2	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	2E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791981" y="488926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5623" y="3894815"/>
            <a:ext cx="533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ymbol" panose="05050102010706020507" pitchFamily="18" charset="2"/>
              </a:rPr>
              <a:t>-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6030684" y="339384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04041" y="2845930"/>
            <a:ext cx="1760779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+ 5 = 21</a:t>
            </a: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09583" y="761330"/>
            <a:ext cx="58689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Hexadecimal Subtraction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21556" y="5563173"/>
            <a:ext cx="3618256" cy="53860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Practice: Subtract </a:t>
            </a:r>
            <a:r>
              <a:rPr lang="en-US" sz="1700" dirty="0">
                <a:latin typeface="Arial" panose="020B0604020202020204" pitchFamily="34" charset="0"/>
              </a:rPr>
              <a:t>2A12 from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34F4</a:t>
            </a:r>
            <a:r>
              <a:rPr kumimoji="0" lang="en-US" sz="17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Character Storage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Character Set</a:t>
            </a:r>
          </a:p>
          <a:p>
            <a:pPr lvl="1"/>
            <a:r>
              <a:rPr lang="en-US" sz="2400" dirty="0"/>
              <a:t>Standard ASCII	(0 – 127)</a:t>
            </a:r>
          </a:p>
          <a:p>
            <a:pPr lvl="1"/>
            <a:r>
              <a:rPr lang="en-US" sz="2400" dirty="0"/>
              <a:t>Extended ASCII 	(0 – 255)</a:t>
            </a:r>
          </a:p>
          <a:p>
            <a:pPr lvl="1"/>
            <a:r>
              <a:rPr lang="en-US" sz="2400" dirty="0"/>
              <a:t>Unicode  (0 – 65,535)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6" y="343807"/>
            <a:ext cx="9020957" cy="59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Boolean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4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2050"/>
          <p:cNvSpPr txBox="1">
            <a:spLocks noChangeArrowheads="1"/>
          </p:cNvSpPr>
          <p:nvPr/>
        </p:nvSpPr>
        <p:spPr>
          <a:xfrm>
            <a:off x="2415502" y="7605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Boolean Operations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2752299" y="1695734"/>
            <a:ext cx="6019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r>
              <a:rPr lang="en-US" sz="2400" dirty="0"/>
              <a:t>Operator Precedence</a:t>
            </a:r>
          </a:p>
          <a:p>
            <a:r>
              <a:rPr lang="en-US" sz="2400" dirty="0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140792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38333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Boolean Algebra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09800" y="1437568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Based on symbolic logic, designed by George Boole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Boolean expressions created from: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NOT, AND, OR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96" y="2844425"/>
            <a:ext cx="66294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43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92925" y="78788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NOT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95600" y="1749901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Inverts (reverses) a boolean value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Truth table for Boolean NOT operator: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05" y="3515439"/>
            <a:ext cx="14700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508008" y="3085984"/>
            <a:ext cx="3733800" cy="1541462"/>
            <a:chOff x="2544" y="1729"/>
            <a:chExt cx="2352" cy="971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336804" progId="">
                    <p:embed/>
                  </p:oleObj>
                </mc:Choice>
                <mc:Fallback>
                  <p:oleObj name="VISIO" r:id="rId3" imgW="790956" imgH="336804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 dirty="0"/>
                <a:t>Digital gate diagram for NOT: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0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92925" y="69235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AND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36811" y="162815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Truth table for Boolean AND operator: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79" y="2498604"/>
            <a:ext cx="19812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26373" y="3045455"/>
            <a:ext cx="3733800" cy="1544638"/>
            <a:chOff x="2544" y="1872"/>
            <a:chExt cx="2352" cy="973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">
                    <p:embed/>
                  </p:oleObj>
                </mc:Choice>
                <mc:Fallback>
                  <p:oleObj name="VISIO" r:id="rId3" imgW="790956" imgH="402336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 dirty="0"/>
                <a:t>Digital gate diagram for AND: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Pts val="2100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Most computers are digital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SzPts val="2100"/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Recognize only two discrete states: on or off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Computers are electronic devices powered by electricity, which has only two states, on or off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522411" y="641802"/>
            <a:ext cx="8229600" cy="966788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Representation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3011" y="1433965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How do computers represent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54369" y="4406901"/>
            <a:ext cx="7543800" cy="1522413"/>
            <a:chOff x="1349" y="3382"/>
            <a:chExt cx="4752" cy="959"/>
          </a:xfrm>
        </p:grpSpPr>
        <p:pic>
          <p:nvPicPr>
            <p:cNvPr id="1029" name="Picture 5" descr="digital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A0102"/>
                </a:clrFrom>
                <a:clrTo>
                  <a:srgbClr val="0A01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" y="3611"/>
              <a:ext cx="4752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440" y="3382"/>
              <a:ext cx="37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00CC"/>
                      </a:gs>
                      <a:gs pos="100000">
                        <a:srgbClr val="9900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Impact" panose="020B0806030902050204" pitchFamily="34" charset="0"/>
                </a:rPr>
                <a:t>	1	   1	       1	            1	                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776" y="4091"/>
              <a:ext cx="37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00CC"/>
                      </a:gs>
                      <a:gs pos="100000">
                        <a:srgbClr val="9900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Impact" panose="020B0806030902050204" pitchFamily="34" charset="0"/>
                </a:rPr>
                <a:t>	0	     0	         0</a:t>
              </a:r>
              <a:r>
                <a:rPr lang="en-US" sz="2000" dirty="0">
                  <a:solidFill>
                    <a:srgbClr val="FFFF00"/>
                  </a:solidFill>
                  <a:latin typeface="Impact" panose="020B0806030902050204" pitchFamily="34" charset="0"/>
                </a:rPr>
                <a:t>                      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Impact" panose="020B0806030902050204" pitchFamily="34" charset="0"/>
                </a:rPr>
                <a:t>0</a:t>
              </a:r>
              <a:r>
                <a:rPr kumimoji="0" lang="en-US" sz="2000" b="0" i="0" u="none" strike="noStrike" cap="none" normalizeH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Impact" panose="020B0806030902050204" pitchFamily="34" charset="0"/>
                </a:rPr>
                <a:t>                      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Impact" panose="020B080603090205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17811" y="4303407"/>
            <a:ext cx="609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66"/>
                </a:solidFill>
                <a:effectLst/>
                <a:latin typeface="Impact" panose="020B0806030902050204" pitchFamily="34" charset="0"/>
              </a:rPr>
              <a:t>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817811" y="5446407"/>
            <a:ext cx="838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66"/>
                </a:solidFill>
                <a:effectLst/>
                <a:latin typeface="Impact" panose="020B0806030902050204" pitchFamily="34" charset="0"/>
              </a:rPr>
              <a:t>off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0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4600" y="1593371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Truth table for Boolean OR operator: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09" y="2717042"/>
            <a:ext cx="19732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638800" y="3124200"/>
            <a:ext cx="3733800" cy="1466850"/>
            <a:chOff x="2496" y="1872"/>
            <a:chExt cx="2352" cy="924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0956" imgH="402336" progId="">
                    <p:embed/>
                  </p:oleObj>
                </mc:Choice>
                <mc:Fallback>
                  <p:oleObj name="VISIO" r:id="rId3" imgW="790956" imgH="402336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 dirty="0"/>
                <a:t>Digital gate diagram for OR:</a:t>
              </a:r>
            </a:p>
          </p:txBody>
        </p:sp>
      </p:grpSp>
      <p:sp>
        <p:nvSpPr>
          <p:cNvPr id="13" name="Footer Placeholder 1"/>
          <p:cNvSpPr txBox="1">
            <a:spLocks/>
          </p:cNvSpPr>
          <p:nvPr/>
        </p:nvSpPr>
        <p:spPr>
          <a:xfrm>
            <a:off x="2514600" y="6262059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Gujrat</a:t>
            </a:r>
          </a:p>
        </p:txBody>
      </p:sp>
    </p:spTree>
    <p:extLst>
      <p:ext uri="{BB962C8B-B14F-4D97-AF65-F5344CB8AC3E}">
        <p14:creationId xmlns:p14="http://schemas.microsoft.com/office/powerpoint/2010/main" val="9881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9362"/>
            <a:ext cx="8911687" cy="1280890"/>
          </a:xfrm>
        </p:spPr>
        <p:txBody>
          <a:bodyPr/>
          <a:lstStyle/>
          <a:p>
            <a:r>
              <a:rPr lang="en-US" dirty="0"/>
              <a:t>NAND   &amp;&amp;&amp; 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NANd is reverse of AND</a:t>
            </a:r>
          </a:p>
          <a:p>
            <a:r>
              <a:rPr lang="en-US" dirty="0"/>
              <a:t>NOR is reverse of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inputs are false or both inputs are ture false output is returned by XOR.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56508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411" y="8527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Operator Precedence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89211" y="1866900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Examples showing the order of operations: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75" y="2989477"/>
            <a:ext cx="5334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Gujrat</a:t>
            </a:r>
          </a:p>
        </p:txBody>
      </p:sp>
    </p:spTree>
    <p:extLst>
      <p:ext uri="{BB962C8B-B14F-4D97-AF65-F5344CB8AC3E}">
        <p14:creationId xmlns:p14="http://schemas.microsoft.com/office/powerpoint/2010/main" val="92646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5325" y="7765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Truth Tables </a:t>
            </a:r>
            <a:r>
              <a:rPr lang="en-US" sz="2400" b="1" dirty="0">
                <a:solidFill>
                  <a:schemeClr val="accent1"/>
                </a:solidFill>
              </a:rPr>
              <a:t>(1 of 3)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56972" y="1655518"/>
            <a:ext cx="8001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 Boolean function has one or more Boolean inputs, and returns a single Boolean output.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truth table shows all the inputs and outputs of a Boolean function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3284538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0801" y="3760788"/>
            <a:ext cx="268214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Example: </a:t>
            </a:r>
            <a:r>
              <a:rPr lang="en-US" sz="2500" dirty="0">
                <a:sym typeface="Symbol" panose="05050102010706020507" pitchFamily="18" charset="2"/>
              </a:rPr>
              <a:t></a:t>
            </a:r>
            <a:r>
              <a:rPr lang="en-US" sz="2500" dirty="0"/>
              <a:t>X </a:t>
            </a:r>
            <a:r>
              <a:rPr lang="en-US" sz="2500" dirty="0">
                <a:sym typeface="Symbol" panose="05050102010706020507" pitchFamily="18" charset="2"/>
              </a:rPr>
              <a:t></a:t>
            </a:r>
            <a:r>
              <a:rPr lang="en-US" sz="2500" dirty="0"/>
              <a:t> Y</a:t>
            </a:r>
          </a:p>
        </p:txBody>
      </p:sp>
      <p:sp>
        <p:nvSpPr>
          <p:cNvPr id="11" name="Footer Placeholder 1"/>
          <p:cNvSpPr txBox="1">
            <a:spLocks/>
          </p:cNvSpPr>
          <p:nvPr/>
        </p:nvSpPr>
        <p:spPr>
          <a:xfrm>
            <a:off x="2741612" y="604250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Gujrat</a:t>
            </a:r>
          </a:p>
        </p:txBody>
      </p:sp>
    </p:spTree>
    <p:extLst>
      <p:ext uri="{BB962C8B-B14F-4D97-AF65-F5344CB8AC3E}">
        <p14:creationId xmlns:p14="http://schemas.microsoft.com/office/powerpoint/2010/main" val="47566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5325" y="7765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Truth Tables </a:t>
            </a:r>
            <a:r>
              <a:rPr lang="en-US" sz="2400" b="1" dirty="0">
                <a:solidFill>
                  <a:schemeClr val="accent1"/>
                </a:solidFill>
              </a:rPr>
              <a:t>(2 of 3)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60611" y="169858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Example: X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79263"/>
            <a:ext cx="3581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1"/>
          <p:cNvSpPr txBox="1">
            <a:spLocks/>
          </p:cNvSpPr>
          <p:nvPr/>
        </p:nvSpPr>
        <p:spPr>
          <a:xfrm>
            <a:off x="2195701" y="624212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University of Gujrat</a:t>
            </a:r>
          </a:p>
        </p:txBody>
      </p:sp>
    </p:spTree>
    <p:extLst>
      <p:ext uri="{BB962C8B-B14F-4D97-AF65-F5344CB8AC3E}">
        <p14:creationId xmlns:p14="http://schemas.microsoft.com/office/powerpoint/2010/main" val="366588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7870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Truth Tables </a:t>
            </a:r>
            <a:r>
              <a:rPr lang="en-US" sz="2400" b="1" dirty="0">
                <a:solidFill>
                  <a:schemeClr val="accent1"/>
                </a:solidFill>
              </a:rPr>
              <a:t>(3 of 3)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86169" y="1535376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Example: (Y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chemeClr val="tx1"/>
                </a:solidFill>
              </a:rPr>
              <a:t> S)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</a:rPr>
              <a:t> (X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2400" dirty="0">
                <a:solidFill>
                  <a:schemeClr val="tx1"/>
                </a:solidFill>
              </a:rPr>
              <a:t>S)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08" y="2213215"/>
            <a:ext cx="5105400" cy="273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058311" y="5308545"/>
            <a:ext cx="2941259" cy="5539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Practice: (</a:t>
            </a:r>
            <a:r>
              <a:rPr lang="en-US" sz="1600" dirty="0">
                <a:sym typeface="Symbol" panose="05050102010706020507" pitchFamily="18" charset="2"/>
              </a:rPr>
              <a:t>Y v S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lang="en-US" sz="1600" dirty="0">
                <a:sym typeface="Symbol" panose="05050102010706020507" pitchFamily="18" charset="2"/>
              </a:rPr>
              <a:t> 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(X v</a:t>
            </a:r>
            <a:r>
              <a:rPr kumimoji="0" lang="en-US" sz="17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en-US" sz="17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18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3800" b="1" dirty="0">
                <a:solidFill>
                  <a:schemeClr val="accent1"/>
                </a:solidFill>
              </a:rPr>
              <a:t>THE END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1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Number Systems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Different ways to say how many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Number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Decimal (0-9)   									</a:t>
            </a:r>
            <a:r>
              <a:rPr lang="en-US" sz="2400" b="1" u="sng" dirty="0">
                <a:solidFill>
                  <a:schemeClr val="accent1"/>
                </a:solidFill>
              </a:rPr>
              <a:t>Base 10</a:t>
            </a:r>
          </a:p>
          <a:p>
            <a:r>
              <a:rPr lang="en-US" sz="2400" dirty="0"/>
              <a:t>Binary (0,1)	     									</a:t>
            </a:r>
            <a:r>
              <a:rPr lang="en-US" sz="2400" b="1" u="sng" dirty="0">
                <a:solidFill>
                  <a:schemeClr val="accent1"/>
                </a:solidFill>
              </a:rPr>
              <a:t>Base  2</a:t>
            </a:r>
          </a:p>
          <a:p>
            <a:r>
              <a:rPr lang="en-US" sz="2400" dirty="0"/>
              <a:t>Octal (0-7)	     									</a:t>
            </a:r>
            <a:r>
              <a:rPr lang="en-US" sz="2400" b="1" u="sng" dirty="0">
                <a:solidFill>
                  <a:schemeClr val="accent1"/>
                </a:solidFill>
              </a:rPr>
              <a:t>Base 8</a:t>
            </a:r>
          </a:p>
          <a:p>
            <a:r>
              <a:rPr lang="en-US" sz="2400" dirty="0"/>
              <a:t>Hexadecimal (0-F) {0-9, A, B, C, D, E, F}	</a:t>
            </a:r>
            <a:r>
              <a:rPr lang="en-US" sz="2400" b="1" u="sng" dirty="0">
                <a:solidFill>
                  <a:schemeClr val="accent1"/>
                </a:solidFill>
              </a:rPr>
              <a:t>Base 16</a:t>
            </a:r>
          </a:p>
          <a:p>
            <a:pPr algn="ctr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Decimal Number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934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prefix “deci-” stands for 10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decimal number system is a Base 10 number system: –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There are 10 symbols that represent quantities: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0, 1, 2, 3, 4, 5, 6, 7, 8, 9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Positional Number system - each digit is associated with the  power of 10</a:t>
            </a:r>
          </a:p>
          <a:p>
            <a:pPr marL="0" indent="0" algn="ctr">
              <a:buNone/>
            </a:pPr>
            <a:r>
              <a:rPr lang="en-US" sz="2400" b="1" u="sng" dirty="0">
                <a:solidFill>
                  <a:schemeClr val="accent1"/>
                </a:solidFill>
              </a:rPr>
              <a:t>For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3,932 = 3 x 10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+ 9 x 10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+ 3 x 10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+ 2 x 10</a:t>
            </a:r>
            <a:r>
              <a:rPr lang="en-US" sz="2400" baseline="30000" dirty="0">
                <a:solidFill>
                  <a:schemeClr val="tx1"/>
                </a:solidFill>
              </a:rPr>
              <a:t>0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868" y="1506941"/>
            <a:ext cx="8915400" cy="3777622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Pts val="1800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 number system that has just two unique digits, 0 and 1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A single digit is called a bit (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bi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nary digi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A bit is the smallest unit of data the computer can   represent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By itself a bit is not very informative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Pts val="1800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two digits represent the two off and on states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068" y="706719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Binary</a:t>
            </a:r>
            <a:r>
              <a:rPr kumimoji="0" lang="en-US" sz="32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Number System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248299" y="3864883"/>
            <a:ext cx="4268517" cy="2555397"/>
            <a:chOff x="1632" y="2160"/>
            <a:chExt cx="3229" cy="2112"/>
          </a:xfrm>
        </p:grpSpPr>
        <p:pic>
          <p:nvPicPr>
            <p:cNvPr id="2061" name="Picture 13" descr="fig4-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95"/>
            <a:stretch>
              <a:fillRect/>
            </a:stretch>
          </p:blipFill>
          <p:spPr bwMode="auto">
            <a:xfrm>
              <a:off x="1632" y="2771"/>
              <a:ext cx="3074" cy="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80" y="2160"/>
              <a:ext cx="91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Binary Digit (bit)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88" y="2160"/>
              <a:ext cx="1104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Electronic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Charge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92" y="2160"/>
              <a:ext cx="106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Electronic State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56098" y="1733412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7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5171" y="677018"/>
            <a:ext cx="994945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The Octal and Hexadecimal Numbering Systems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8023" y="1464720"/>
            <a:ext cx="88423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Computers use the binary system to represent data. In most cases a number is represented with 16, 32 or more bits, which is difficult to be handled by humans. 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endParaRPr kumimoji="0" 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make binary numbers easier to manipulate, we can group the bits of the number in groups of 2, 3 or 4 bits.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endParaRPr kumimoji="0" 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we take a group of 2 bits, then we can have 4 combinations or different digits in each group. Thus the new system is a system with the base of 4. 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e.g.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(10110100)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(10 11 01 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(2310)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-10819042">
            <a:off x="4632366" y="5543909"/>
            <a:ext cx="1373187" cy="381000"/>
          </a:xfrm>
          <a:prstGeom prst="wedgeRoundRectCallout">
            <a:avLst>
              <a:gd name="adj1" fmla="val -60060"/>
              <a:gd name="adj2" fmla="val 123000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-10802333">
            <a:off x="6756666" y="5601964"/>
            <a:ext cx="1371600" cy="381000"/>
          </a:xfrm>
          <a:prstGeom prst="wedgeRoundRectCallout">
            <a:avLst>
              <a:gd name="adj1" fmla="val 45394"/>
              <a:gd name="adj2" fmla="val 135028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(01)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70983" y="4310193"/>
            <a:ext cx="1143000" cy="381000"/>
          </a:xfrm>
          <a:prstGeom prst="wedgeRoundRectCallout">
            <a:avLst>
              <a:gd name="adj1" fmla="val 57361"/>
              <a:gd name="adj2" fmla="val 113750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(11)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7581" y="4397280"/>
            <a:ext cx="1143000" cy="381000"/>
          </a:xfrm>
          <a:prstGeom prst="wedgeRoundRectCallout">
            <a:avLst>
              <a:gd name="adj1" fmla="val -41528"/>
              <a:gd name="adj2" fmla="val 108333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9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Gujrat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8023" y="651186"/>
            <a:ext cx="8842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The Octal and Hexadecimal Numbering Systems (Cont.)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8022" y="1365370"/>
            <a:ext cx="88423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4" tIns="45636" rIns="91274" bIns="45636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we take a group of 3 bits, then we can have 8 combinations or different digits in each group. Thus the new system is a system with the base of 8 and is called the Octal system.   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	e.g.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(10110100)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(10 110 100)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(264)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SzPts val="2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we take a group of 4 bits, then we can have 16 combinations or different digits in each group. Thus the new system is a system with the base of 16 and is called the hexadecimal or hex system. Letters A to F are used to represent digits from 10 to 15.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e.g.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(10110100)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(1011 0100)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 (B4)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-10819042">
            <a:off x="4624787" y="3569206"/>
            <a:ext cx="1373187" cy="381000"/>
          </a:xfrm>
          <a:prstGeom prst="wedgeRoundRectCallout">
            <a:avLst>
              <a:gd name="adj1" fmla="val -60060"/>
              <a:gd name="adj2" fmla="val 123000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(010)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-10802333">
            <a:off x="7247395" y="3554698"/>
            <a:ext cx="1371600" cy="381000"/>
          </a:xfrm>
          <a:prstGeom prst="wedgeRoundRectCallout">
            <a:avLst>
              <a:gd name="adj1" fmla="val 45407"/>
              <a:gd name="adj2" fmla="val 115028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(100)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06254" y="2335492"/>
            <a:ext cx="1143000" cy="381000"/>
          </a:xfrm>
          <a:prstGeom prst="wedgeRoundRectCallout">
            <a:avLst>
              <a:gd name="adj1" fmla="val 42361"/>
              <a:gd name="adj2" fmla="val 113750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(110)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-10819042">
            <a:off x="4671094" y="6003981"/>
            <a:ext cx="1679575" cy="384175"/>
          </a:xfrm>
          <a:prstGeom prst="wedgeRoundRectCallout">
            <a:avLst>
              <a:gd name="adj1" fmla="val -41324"/>
              <a:gd name="adj2" fmla="val 107208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(1011)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=11=B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-10802333">
            <a:off x="6917032" y="6003981"/>
            <a:ext cx="1371600" cy="381000"/>
          </a:xfrm>
          <a:prstGeom prst="wedgeRoundRectCallout">
            <a:avLst>
              <a:gd name="adj1" fmla="val 39852"/>
              <a:gd name="adj2" fmla="val 115023"/>
              <a:gd name="adj3" fmla="val 1666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horz" wrap="non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(0100)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= 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61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2582</TotalTime>
  <Words>2020</Words>
  <Application>Microsoft Office PowerPoint</Application>
  <PresentationFormat>Widescreen</PresentationFormat>
  <Paragraphs>330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Rounded MT Bold</vt:lpstr>
      <vt:lpstr>Calibri</vt:lpstr>
      <vt:lpstr>Century Gothic</vt:lpstr>
      <vt:lpstr>Garamond</vt:lpstr>
      <vt:lpstr>Impact</vt:lpstr>
      <vt:lpstr>Symbol</vt:lpstr>
      <vt:lpstr>Tahoma</vt:lpstr>
      <vt:lpstr>Times New Roman</vt:lpstr>
      <vt:lpstr>Wingdings 3</vt:lpstr>
      <vt:lpstr>Wisp</vt:lpstr>
      <vt:lpstr>VISIO</vt:lpstr>
      <vt:lpstr>University of Gujrat Department of Computer Science </vt:lpstr>
      <vt:lpstr>Data Representation &amp; Conversion</vt:lpstr>
      <vt:lpstr>Data Representation</vt:lpstr>
      <vt:lpstr>Number Systems </vt:lpstr>
      <vt:lpstr>Number Systems </vt:lpstr>
      <vt:lpstr>Decimal Number System</vt:lpstr>
      <vt:lpstr>PowerPoint Presentation</vt:lpstr>
      <vt:lpstr>The Octal and Hexadecimal Numbering Systems</vt:lpstr>
      <vt:lpstr>The Octal and Hexadecimal Numbering Systems (Cont.)</vt:lpstr>
      <vt:lpstr>Decimal, Binary, Octal and Hexadecimal Conversion Table</vt:lpstr>
      <vt:lpstr>Conversion from Decimal to a system with base R</vt:lpstr>
      <vt:lpstr>Binary Arithmetic</vt:lpstr>
      <vt:lpstr>PowerPoint Presentation</vt:lpstr>
      <vt:lpstr>Signed-Magnitude</vt:lpstr>
      <vt:lpstr>2’s complement</vt:lpstr>
      <vt:lpstr>Converting Decimal to 2’s Complement</vt:lpstr>
      <vt:lpstr>Converting 2’s Complement to Decimal</vt:lpstr>
      <vt:lpstr>2’s Complement Arithmetic</vt:lpstr>
      <vt:lpstr>Binary Subtraction</vt:lpstr>
      <vt:lpstr>Hexadecimal Arithmetic</vt:lpstr>
      <vt:lpstr>PowerPoint Presentation</vt:lpstr>
      <vt:lpstr>Hexadecimal Subtraction</vt:lpstr>
      <vt:lpstr>Character Storage </vt:lpstr>
      <vt:lpstr>PowerPoint Presentation</vt:lpstr>
      <vt:lpstr>Boolean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NAND   &amp;&amp;&amp; NOr</vt:lpstr>
      <vt:lpstr>XOR</vt:lpstr>
      <vt:lpstr>XOR</vt:lpstr>
      <vt:lpstr>Operator Precedence</vt:lpstr>
      <vt:lpstr>Truth Tables (1 of 3)</vt:lpstr>
      <vt:lpstr>Truth Tables (2 of 3)</vt:lpstr>
      <vt:lpstr>Truth Tables (3 of 3)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TALHA SIDDIQUE</cp:lastModifiedBy>
  <cp:revision>545</cp:revision>
  <dcterms:created xsi:type="dcterms:W3CDTF">2013-10-23T08:03:45Z</dcterms:created>
  <dcterms:modified xsi:type="dcterms:W3CDTF">2022-11-28T17:41:50Z</dcterms:modified>
</cp:coreProperties>
</file>