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8"/>
  </p:notesMasterIdLst>
  <p:sldIdLst>
    <p:sldId id="256" r:id="rId2"/>
    <p:sldId id="277" r:id="rId3"/>
    <p:sldId id="258" r:id="rId4"/>
    <p:sldId id="301" r:id="rId5"/>
    <p:sldId id="278" r:id="rId6"/>
    <p:sldId id="286" r:id="rId7"/>
    <p:sldId id="279" r:id="rId8"/>
    <p:sldId id="280" r:id="rId9"/>
    <p:sldId id="291" r:id="rId10"/>
    <p:sldId id="281" r:id="rId11"/>
    <p:sldId id="305" r:id="rId12"/>
    <p:sldId id="292" r:id="rId13"/>
    <p:sldId id="283" r:id="rId14"/>
    <p:sldId id="304" r:id="rId15"/>
    <p:sldId id="306" r:id="rId16"/>
    <p:sldId id="294" r:id="rId17"/>
    <p:sldId id="284" r:id="rId18"/>
    <p:sldId id="293" r:id="rId19"/>
    <p:sldId id="302" r:id="rId20"/>
    <p:sldId id="303" r:id="rId21"/>
    <p:sldId id="308" r:id="rId22"/>
    <p:sldId id="307" r:id="rId23"/>
    <p:sldId id="310" r:id="rId24"/>
    <p:sldId id="309" r:id="rId25"/>
    <p:sldId id="311" r:id="rId26"/>
    <p:sldId id="31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486" y="72"/>
      </p:cViewPr>
      <p:guideLst/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E2E2-4382-47B0-99EA-56611D0B7D4C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72A98-6ECA-49E9-86B1-D8AABA81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72A98-6ECA-49E9-86B1-D8AABA811C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947-8138-4DE3-836D-6CE18F664EC7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A2A-4208-4AA5-BB90-0E55305A9857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FEF7-2598-4BAA-8BFA-0F27AA3B5800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78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8B0C-F5F7-427E-B21E-AA425A9A37BD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0D24-AD0A-4942-BA26-C80A29265C92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31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A138-AB4C-4B63-A2DA-7D626BDC217A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CBD-44C1-4118-B3D7-AC1BB7262421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DB2-7037-495D-BCE4-CE8D004ED358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8BE7-4789-48F6-B484-F7D42889FFA7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A12-9880-4D3F-97A9-B7067FDDD503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2AEC-2881-488C-9754-30EEBC3705AA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E0A-F93E-44E5-BC0F-3128B464252D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737-65D3-48FC-842E-86055D2350C2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8FB-DABA-4FC9-BE22-617C04D2C4BC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18CA-9424-4F41-9CF4-90F51F4E98C3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5420-D1C5-4C42-BC2A-68E1D36EC1F2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5F7A-0A9A-4E9C-9E1B-5FCC64CF028F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000" y="527351"/>
            <a:ext cx="8915399" cy="2305318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/>
              <a:t>University of </a:t>
            </a:r>
            <a:r>
              <a:rPr lang="en-US" sz="6000" b="1" dirty="0" err="1"/>
              <a:t>Gujrat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4400" b="1" dirty="0"/>
              <a:t>Department of Computer </a:t>
            </a:r>
            <a:r>
              <a:rPr lang="en-US" sz="4400" b="1" dirty="0" smtClean="0"/>
              <a:t>Science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002" y="283266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Course Code : CS-252 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Computer Organization and Assembly Language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18000" y="442750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 smtClean="0">
                <a:latin typeface="Arial Rounded MT Bold" panose="020F0704030504030204" pitchFamily="34" charset="0"/>
              </a:rPr>
              <a:t>Lecture # </a:t>
            </a:r>
            <a:r>
              <a:rPr lang="en-US" sz="3400" dirty="0" smtClean="0">
                <a:latin typeface="Arial Rounded MT Bold" panose="020F0704030504030204" pitchFamily="34" charset="0"/>
              </a:rPr>
              <a:t>4</a:t>
            </a:r>
            <a:endParaRPr lang="en-US" sz="3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sz="3400" dirty="0" smtClean="0">
                <a:latin typeface="Arial Rounded MT Bold" panose="020F0704030504030204" pitchFamily="34" charset="0"/>
              </a:rPr>
              <a:t>Registers, Memory </a:t>
            </a:r>
            <a:r>
              <a:rPr lang="en-US" sz="3400" dirty="0" smtClean="0">
                <a:latin typeface="Arial Rounded MT Bold" panose="020F0704030504030204" pitchFamily="34" charset="0"/>
              </a:rPr>
              <a:t>Segmentation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Intel 8086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09" y="692350"/>
            <a:ext cx="8911687" cy="8634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Segment Registers</a:t>
            </a:r>
            <a:br>
              <a:rPr lang="en-US" sz="4000" b="1" dirty="0">
                <a:solidFill>
                  <a:schemeClr val="accent1"/>
                </a:solidFill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903" y="1869744"/>
            <a:ext cx="8915400" cy="432808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CS 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(Code 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egment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Holds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base location of all instructions in a program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DS 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 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egment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Holds the default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 location for variables. It is used by the CPU to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calculate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variable location. 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SS 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(Stack 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egment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Contains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base location of the stack. 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  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(Extra 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egment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endParaRPr 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additional base location for memory variables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6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Segment Registers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79"/>
          <a:stretch/>
        </p:blipFill>
        <p:spPr>
          <a:xfrm>
            <a:off x="3353068" y="1905000"/>
            <a:ext cx="7391399" cy="4404359"/>
          </a:xfr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7292" y="6126796"/>
            <a:ext cx="7619999" cy="365125"/>
          </a:xfrm>
        </p:spPr>
        <p:txBody>
          <a:bodyPr/>
          <a:lstStyle/>
          <a:p>
            <a:r>
              <a:rPr lang="en-US" dirty="0" smtClean="0"/>
              <a:t>University of </a:t>
            </a:r>
            <a:r>
              <a:rPr lang="en-US" dirty="0" err="1" smtClean="0"/>
              <a:t>Gujrat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4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9211" y="1011108"/>
            <a:ext cx="8915399" cy="3117040"/>
          </a:xfrm>
        </p:spPr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</a:rPr>
              <a:t>Index Registers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89210" y="3077261"/>
            <a:ext cx="8915399" cy="15558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 registers contain the offsets of data and instructions. 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7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4000" b="1" dirty="0">
                <a:solidFill>
                  <a:schemeClr val="accent1"/>
                </a:solidFill>
              </a:rPr>
              <a:t>Index Registers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23080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 (Stack Pointer) 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Contains the offset from the top of the stack. The complete top of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stack address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calculated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the SP and SS registers.</a:t>
            </a:r>
            <a:endParaRPr lang="en-US" sz="2100" b="1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BP </a:t>
            </a:r>
            <a:r>
              <a:rPr lang="en-US" sz="26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(Base Pointer)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	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to access data on stack. However, unlike SP, we can also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use BP to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 data in the other segments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en-US" sz="2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22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 </a:t>
            </a:r>
            <a:r>
              <a:rPr lang="en-US" sz="26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(Source Index)</a:t>
            </a:r>
            <a:r>
              <a:rPr lang="en-US" sz="22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point to data in memory.  Named because this is the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 	register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commonly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as the source in string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operations</a:t>
            </a:r>
            <a:endParaRPr lang="en-US" sz="2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(Destination Index) </a:t>
            </a:r>
            <a:endParaRPr lang="en-US" sz="22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ommonly used as the destination in string operations</a:t>
            </a:r>
          </a:p>
          <a:p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Data Pointers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04" y="1916226"/>
            <a:ext cx="7754432" cy="42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Stack Pointer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32" y="1813560"/>
            <a:ext cx="8139748" cy="437387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 smtClean="0"/>
              <a:t>University of </a:t>
            </a:r>
            <a:r>
              <a:rPr lang="en-US" dirty="0" err="1" smtClean="0"/>
              <a:t>Gujrat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8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34620" y="1237399"/>
            <a:ext cx="8915399" cy="3117040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Instruction Pointer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89211" y="3084804"/>
            <a:ext cx="8915399" cy="15558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offset of the next instruction. The IP and CS registers combine to form the complete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43528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Instruction Pointer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13" y="1546888"/>
            <a:ext cx="6448739" cy="5066451"/>
          </a:xfrm>
          <a:prstGeom prst="rect">
            <a:avLst/>
          </a:prstGeom>
        </p:spPr>
      </p:pic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9266" y="6248214"/>
            <a:ext cx="7619999" cy="365125"/>
          </a:xfrm>
        </p:spPr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Instruction Pointer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08" y="1447471"/>
            <a:ext cx="894522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073" y="2924034"/>
            <a:ext cx="9602787" cy="22627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Segmented Memory Model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chemeClr val="accent1"/>
                </a:solidFill>
              </a:rPr>
              <a:t>Organization of the 8086/8088 Microprocessors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8086/8088 had a simplest structure and provided the basic instruction set for the other Intel processors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26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Background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64372" y="1874520"/>
            <a:ext cx="8915400" cy="423080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earlier processors like 8080 and 8085 the linear memory model was used to access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memory</a:t>
            </a:r>
          </a:p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8080 and 8085 could access a total memory of 64K using the 16 lines of their address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Now, designing for the new processor,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designers wanted to remain compatible with 8080 and 8085 however 64K was too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small !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three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logical parts of our program, the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 data and the stack. These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three logical parts of a program should appear as three distinct units in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memory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5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111" y="787782"/>
            <a:ext cx="4669137" cy="59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Memory Segment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memory segment is a block of 2</a:t>
            </a:r>
            <a:r>
              <a:rPr lang="en-US" sz="2400" baseline="30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consecutive memory byte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segment is identified by a segment numbers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Within a segment memory location is specified by given offset (16-bit)</a:t>
            </a:r>
          </a:p>
          <a:p>
            <a:pPr marL="0" indent="0" algn="ctr">
              <a:buNone/>
            </a:pPr>
            <a:endParaRPr lang="en-US" sz="7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memory location is specified by </a:t>
            </a:r>
          </a:p>
          <a:p>
            <a:pPr marL="457200" lvl="1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Segment : Offset</a:t>
            </a:r>
            <a:endParaRPr lang="en-US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605" y="562786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	Physical Address Calculation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5320" y="1371600"/>
            <a:ext cx="2971800" cy="4983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5320" y="1371600"/>
            <a:ext cx="2971800" cy="701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320" y="3779520"/>
            <a:ext cx="2971800" cy="701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96978" y="1798320"/>
            <a:ext cx="263652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Segment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66360" y="2072640"/>
            <a:ext cx="3108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39978" y="3118288"/>
            <a:ext cx="263652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Offset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11" idx="2"/>
            <a:endCxn id="14" idx="0"/>
          </p:cNvCxnSpPr>
          <p:nvPr/>
        </p:nvCxnSpPr>
        <p:spPr>
          <a:xfrm>
            <a:off x="3815238" y="2240280"/>
            <a:ext cx="1143000" cy="878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109203" y="2516308"/>
            <a:ext cx="555069" cy="3352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+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6276498" y="3339268"/>
            <a:ext cx="1965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18220" y="2337732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Memory</a:t>
            </a:r>
          </a:p>
          <a:p>
            <a:pPr algn="ctr"/>
            <a:r>
              <a:rPr lang="en-US" sz="2800" b="1" dirty="0" smtClean="0"/>
              <a:t>Segment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710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Physical Address Calculation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34398" y="2265998"/>
            <a:ext cx="24892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45998" y="2278698"/>
            <a:ext cx="24892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94898" y="5606098"/>
            <a:ext cx="33401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93098" y="182149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16-bit segment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990398" y="185959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16-bit offset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888298" y="462819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20-bit segment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983798" y="6088698"/>
            <a:ext cx="321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20-bit Physical Address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8198" y="462819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20-bit offset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2812098" y="4145598"/>
            <a:ext cx="3340100" cy="558800"/>
            <a:chOff x="496" y="2560"/>
            <a:chExt cx="2104" cy="352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96" y="2568"/>
              <a:ext cx="2104" cy="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		     0 0 0 0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928" y="2560"/>
              <a:ext cx="0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7027862" y="4158297"/>
            <a:ext cx="3340100" cy="549275"/>
            <a:chOff x="3128" y="2558"/>
            <a:chExt cx="2104" cy="346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128" y="2560"/>
              <a:ext cx="2104" cy="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791" y="2558"/>
              <a:ext cx="0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utoShape 17"/>
          <p:cNvSpPr>
            <a:spLocks/>
          </p:cNvSpPr>
          <p:nvPr/>
        </p:nvSpPr>
        <p:spPr bwMode="auto">
          <a:xfrm rot="5400000">
            <a:off x="4558348" y="1815148"/>
            <a:ext cx="177800" cy="2286000"/>
          </a:xfrm>
          <a:prstGeom prst="rightBracket">
            <a:avLst>
              <a:gd name="adj" fmla="val 10714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/>
          </p:cNvSpPr>
          <p:nvPr/>
        </p:nvSpPr>
        <p:spPr bwMode="auto">
          <a:xfrm rot="5400000">
            <a:off x="8495348" y="1815148"/>
            <a:ext cx="177800" cy="2286000"/>
          </a:xfrm>
          <a:prstGeom prst="rightBracket">
            <a:avLst>
              <a:gd name="adj" fmla="val 10714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/>
          </p:cNvSpPr>
          <p:nvPr/>
        </p:nvSpPr>
        <p:spPr bwMode="auto">
          <a:xfrm rot="5400000">
            <a:off x="3885248" y="2907347"/>
            <a:ext cx="101600" cy="2200275"/>
          </a:xfrm>
          <a:prstGeom prst="leftBracket">
            <a:avLst>
              <a:gd name="adj" fmla="val 18046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 rot="5400000">
            <a:off x="9130348" y="2932747"/>
            <a:ext cx="101600" cy="2200275"/>
          </a:xfrm>
          <a:prstGeom prst="leftBracket">
            <a:avLst>
              <a:gd name="adj" fmla="val 18046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3916998" y="3091498"/>
            <a:ext cx="736600" cy="73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615998" y="3078798"/>
            <a:ext cx="546100" cy="81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3955098" y="5161598"/>
            <a:ext cx="5143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418898" y="4145598"/>
            <a:ext cx="39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76122" y="4233982"/>
            <a:ext cx="106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0 0 0 0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5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Example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155192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Calculate physical address for </a:t>
            </a:r>
            <a:endParaRPr lang="en-US" sz="3600" b="1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A4FB : 4872</a:t>
            </a:r>
          </a:p>
          <a:p>
            <a:pPr marL="0" indent="0">
              <a:buNone/>
            </a:pPr>
            <a:r>
              <a:rPr lang="en-US" sz="30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Formula:</a:t>
            </a:r>
            <a:r>
              <a:rPr lang="en-US" sz="3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Physical Address = Segment x 10h + offset</a:t>
            </a:r>
          </a:p>
          <a:p>
            <a:pPr marL="0" indent="0" algn="ctr">
              <a:buNone/>
            </a:pPr>
            <a:endParaRPr lang="en-US" sz="9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4 F B 0 h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4 8 7 2 h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9 8 2 2 h</a:t>
            </a:r>
          </a:p>
          <a:p>
            <a:pPr marL="0" indent="0" algn="ctr">
              <a:buNone/>
            </a:pPr>
            <a:endParaRPr lang="en-US" sz="36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endParaRPr lang="en-US" sz="36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endParaRPr lang="en-US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4920" y="5120640"/>
            <a:ext cx="3032760" cy="15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7280" y="4495800"/>
            <a:ext cx="59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+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9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b="1" dirty="0" smtClean="0">
                <a:solidFill>
                  <a:schemeClr val="accent1"/>
                </a:solidFill>
              </a:rPr>
              <a:t>THE END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4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337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History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4554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did release some 4-bit microprocessors but the first meaningful processor was Intel 8080 – an 8-bit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processor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introduced its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16-bit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microprocessor Intel 8086 in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1978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introduced its 8088 microprocessor in 1979 which has a slower clock rate than Intel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8086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chose Intel 8088 for original PC because it was less expensive to build a computer around Intel 8088 than Intel 8086 </a:t>
            </a:r>
            <a:endParaRPr lang="en-US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PC became very popular due to its open architecture and easily available information</a:t>
            </a: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2" y="177875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Introduction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9523412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Had a better performance than earlier processors</a:t>
            </a:r>
          </a:p>
          <a:p>
            <a:endParaRPr lang="en-US" sz="7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Assigns a 20 bit address to its memory locations, so 2</a:t>
            </a:r>
            <a:r>
              <a:rPr lang="en-US" sz="2800" baseline="30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 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bytes of memory can be accessed.</a:t>
            </a:r>
          </a:p>
          <a:p>
            <a:endParaRPr lang="en-US" sz="600" baseline="30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 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8086 </a:t>
            </a:r>
            <a:r>
              <a:rPr lang="en-US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microprocessors has total </a:t>
            </a:r>
            <a:r>
              <a:rPr lang="en-US" sz="28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fourteen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 bit-registers which include General Data Registers, Address Registers and the Status Register</a:t>
            </a:r>
          </a:p>
          <a:p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7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chemeClr val="accent1"/>
                </a:solidFill>
              </a:rPr>
              <a:t>Registers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843" y="692349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Intel 8086/8088 Registers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74" y="1555845"/>
            <a:ext cx="8830907" cy="46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12952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Data Registers</a:t>
            </a:r>
            <a:br>
              <a:rPr lang="en-US" sz="4400" b="1" dirty="0" smtClean="0">
                <a:solidFill>
                  <a:schemeClr val="accent1"/>
                </a:solidFill>
              </a:rPr>
            </a:br>
            <a:r>
              <a:rPr lang="en-US" sz="4400" b="1" dirty="0" smtClean="0">
                <a:solidFill>
                  <a:schemeClr val="accent1"/>
                </a:solidFill>
              </a:rPr>
              <a:t>						</a:t>
            </a:r>
            <a:r>
              <a:rPr lang="en-US" sz="3200" b="1" dirty="0" smtClean="0">
                <a:solidFill>
                  <a:schemeClr val="accent1"/>
                </a:solidFill>
              </a:rPr>
              <a:t>AX, BX, CX, DX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77021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four 16-bit registers are available to programmers for general data manipulations. (also called General Purpose Registers)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Instructions are processed faster if data is stored in registers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high and low bytes of the data registers can be accessed separately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5157156" y="5071198"/>
            <a:ext cx="2946400" cy="508000"/>
            <a:chOff x="1272" y="2400"/>
            <a:chExt cx="1856" cy="320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272" y="2400"/>
              <a:ext cx="928" cy="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AH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00" y="2400"/>
              <a:ext cx="928" cy="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AutoShape 19"/>
          <p:cNvSpPr>
            <a:spLocks/>
          </p:cNvSpPr>
          <p:nvPr/>
        </p:nvSpPr>
        <p:spPr bwMode="auto">
          <a:xfrm rot="5400000">
            <a:off x="6363656" y="2979139"/>
            <a:ext cx="482600" cy="3321050"/>
          </a:xfrm>
          <a:prstGeom prst="leftBrace">
            <a:avLst>
              <a:gd name="adj1" fmla="val 5734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 rot="16200000">
            <a:off x="5582606" y="5201353"/>
            <a:ext cx="482600" cy="1657350"/>
          </a:xfrm>
          <a:prstGeom prst="leftBrace">
            <a:avLst>
              <a:gd name="adj1" fmla="val 286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1"/>
          <p:cNvSpPr>
            <a:spLocks/>
          </p:cNvSpPr>
          <p:nvPr/>
        </p:nvSpPr>
        <p:spPr bwMode="auto">
          <a:xfrm rot="16200000">
            <a:off x="7259006" y="5201353"/>
            <a:ext cx="482600" cy="1657350"/>
          </a:xfrm>
          <a:prstGeom prst="leftBrace">
            <a:avLst>
              <a:gd name="adj1" fmla="val 286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792156" y="468224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560712" y="3999284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16-bit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207956" y="5660140"/>
            <a:ext cx="1231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8-bit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33556" y="5622040"/>
            <a:ext cx="1231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8-bit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238" y="624110"/>
            <a:ext cx="10891063" cy="12808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Special Attributes of General Purpose Registers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892" y="1683223"/>
            <a:ext cx="8915400" cy="447988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AX 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(Accumulator Register)</a:t>
            </a:r>
            <a:endParaRPr lang="en-US" sz="2000" b="1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Fastest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arithmetic operations. Some math instructions only use AX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BX (Base Register)</a:t>
            </a:r>
          </a:p>
          <a:p>
            <a:pPr marL="0" indent="0">
              <a:buNone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can hold an address of a procedure or variable. BX can also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	perform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arithmetic and data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movement.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CX (Counter Register) </a:t>
            </a:r>
          </a:p>
          <a:p>
            <a:pPr marL="0" indent="0">
              <a:buNone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acts as a counter for repeating or looping instructions 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DX (Data Register)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has a special role in multiply and divide operations. In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multiplication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holds the high 16 bits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product. In division it holds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the 	remainder. Its also used in I/O operations.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9084" y="6422413"/>
            <a:ext cx="7619999" cy="365125"/>
          </a:xfrm>
        </p:spPr>
        <p:txBody>
          <a:bodyPr/>
          <a:lstStyle/>
          <a:p>
            <a:r>
              <a:rPr lang="en-US" dirty="0" smtClean="0"/>
              <a:t>University of </a:t>
            </a:r>
            <a:r>
              <a:rPr lang="en-US" dirty="0" err="1" smtClean="0"/>
              <a:t>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483060"/>
            <a:ext cx="8915399" cy="248844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Segment Registers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1" y="3244139"/>
            <a:ext cx="8915399" cy="15558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Segment registers are used as base locations for program instructions, data, and the stack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433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2346</TotalTime>
  <Words>617</Words>
  <Application>Microsoft Office PowerPoint</Application>
  <PresentationFormat>Widescreen</PresentationFormat>
  <Paragraphs>162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Arial</vt:lpstr>
      <vt:lpstr>Arial Rounded MT Bold</vt:lpstr>
      <vt:lpstr>Calibri</vt:lpstr>
      <vt:lpstr>Century Gothic</vt:lpstr>
      <vt:lpstr>Times New Roman</vt:lpstr>
      <vt:lpstr>Wingdings 3</vt:lpstr>
      <vt:lpstr>Wisp</vt:lpstr>
      <vt:lpstr>University of Gujrat Department of Computer Science </vt:lpstr>
      <vt:lpstr>Organization of the 8086/8088 Microprocessors</vt:lpstr>
      <vt:lpstr>History</vt:lpstr>
      <vt:lpstr>Introduction</vt:lpstr>
      <vt:lpstr>Registers</vt:lpstr>
      <vt:lpstr>Intel 8086/8088 Registers</vt:lpstr>
      <vt:lpstr>Data Registers       AX, BX, CX, DX</vt:lpstr>
      <vt:lpstr>Special Attributes of General Purpose Registers</vt:lpstr>
      <vt:lpstr>Segment Registers</vt:lpstr>
      <vt:lpstr>Segment Registers </vt:lpstr>
      <vt:lpstr>Segment Registers</vt:lpstr>
      <vt:lpstr>Index Registers</vt:lpstr>
      <vt:lpstr>Index Registers</vt:lpstr>
      <vt:lpstr>Data Pointers</vt:lpstr>
      <vt:lpstr>Stack Pointer</vt:lpstr>
      <vt:lpstr>Instruction Pointer</vt:lpstr>
      <vt:lpstr>Instruction Pointer</vt:lpstr>
      <vt:lpstr>Instruction Pointer</vt:lpstr>
      <vt:lpstr>Segmented Memory Model</vt:lpstr>
      <vt:lpstr>Background</vt:lpstr>
      <vt:lpstr>PowerPoint Presentation</vt:lpstr>
      <vt:lpstr>Memory Segment</vt:lpstr>
      <vt:lpstr> Physical Address Calculation</vt:lpstr>
      <vt:lpstr>Physical Address Calculation</vt:lpstr>
      <vt:lpstr>Example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Gujrat Department of Computer Science</dc:title>
  <dc:creator>Hafsa Himayat</dc:creator>
  <cp:lastModifiedBy>Hafsa Himayat</cp:lastModifiedBy>
  <cp:revision>523</cp:revision>
  <dcterms:created xsi:type="dcterms:W3CDTF">2013-10-23T08:03:45Z</dcterms:created>
  <dcterms:modified xsi:type="dcterms:W3CDTF">2013-11-04T11:47:35Z</dcterms:modified>
</cp:coreProperties>
</file>