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2"/>
  </p:notesMasterIdLst>
  <p:sldIdLst>
    <p:sldId id="256" r:id="rId2"/>
    <p:sldId id="257" r:id="rId3"/>
    <p:sldId id="279" r:id="rId4"/>
    <p:sldId id="290" r:id="rId5"/>
    <p:sldId id="291" r:id="rId6"/>
    <p:sldId id="292" r:id="rId7"/>
    <p:sldId id="293" r:id="rId8"/>
    <p:sldId id="294" r:id="rId9"/>
    <p:sldId id="295" r:id="rId10"/>
    <p:sldId id="28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211" autoAdjust="0"/>
    <p:restoredTop sz="94434" autoAdjust="0"/>
  </p:normalViewPr>
  <p:slideViewPr>
    <p:cSldViewPr snapToGrid="0">
      <p:cViewPr varScale="1">
        <p:scale>
          <a:sx n="65" d="100"/>
          <a:sy n="65" d="100"/>
        </p:scale>
        <p:origin x="-101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6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DE2E2-4382-47B0-99EA-56611D0B7D4C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72A98-6ECA-49E9-86B1-D8AABA811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8382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72A98-6ECA-49E9-86B1-D8AABA811C5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509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9947-8138-4DE3-836D-6CE18F664EC7}" type="datetime1">
              <a:rPr lang="en-US" smtClean="0"/>
              <a:pPr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462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9A2A-4208-4AA5-BB90-0E55305A9857}" type="datetime1">
              <a:rPr lang="en-US" smtClean="0"/>
              <a:pPr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192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FEF7-2598-4BAA-8BFA-0F27AA3B5800}" type="datetime1">
              <a:rPr lang="en-US" smtClean="0"/>
              <a:pPr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497782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8B0C-F5F7-427E-B21E-AA425A9A37BD}" type="datetime1">
              <a:rPr lang="en-US" smtClean="0"/>
              <a:pPr/>
              <a:t>9/21/2015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1465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0D24-AD0A-4942-BA26-C80A29265C92}" type="datetime1">
              <a:rPr lang="en-US" smtClean="0"/>
              <a:pPr/>
              <a:t>9/21/2015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721311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A138-AB4C-4B63-A2DA-7D626BDC217A}" type="datetime1">
              <a:rPr lang="en-US" smtClean="0"/>
              <a:pPr/>
              <a:t>9/21/2015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1278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8CBD-44C1-4118-B3D7-AC1BB7262421}" type="datetime1">
              <a:rPr lang="en-US" smtClean="0"/>
              <a:pPr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5486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5DB2-7037-495D-BCE4-CE8D004ED358}" type="datetime1">
              <a:rPr lang="en-US" smtClean="0"/>
              <a:pPr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790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8BE7-4789-48F6-B484-F7D42889FFA7}" type="datetime1">
              <a:rPr lang="en-US" smtClean="0"/>
              <a:pPr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651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CA12-9880-4D3F-97A9-B7067FDDD503}" type="datetime1">
              <a:rPr lang="en-US" smtClean="0"/>
              <a:pPr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559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2AEC-2881-488C-9754-30EEBC3705AA}" type="datetime1">
              <a:rPr lang="en-US" smtClean="0"/>
              <a:pPr/>
              <a:t>9/21/2015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498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6E0A-F93E-44E5-BC0F-3128B464252D}" type="datetime1">
              <a:rPr lang="en-US" smtClean="0"/>
              <a:pPr/>
              <a:t>9/21/2015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224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D737-65D3-48FC-842E-86055D2350C2}" type="datetime1">
              <a:rPr lang="en-US" smtClean="0"/>
              <a:pPr/>
              <a:t>9/21/2015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543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8FB-DABA-4FC9-BE22-617C04D2C4BC}" type="datetime1">
              <a:rPr lang="en-US" smtClean="0"/>
              <a:pPr/>
              <a:t>9/21/2015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912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18CA-9424-4F41-9CF4-90F51F4E98C3}" type="datetime1">
              <a:rPr lang="en-US" smtClean="0"/>
              <a:pPr/>
              <a:t>9/21/2015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634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5420-D1C5-4C42-BC2A-68E1D36EC1F2}" type="datetime1">
              <a:rPr lang="en-US" smtClean="0"/>
              <a:pPr/>
              <a:t>9/21/2015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703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5F7A-0A9A-4E9C-9E1B-5FCC64CF028F}" type="datetime1">
              <a:rPr lang="en-US" smtClean="0"/>
              <a:pPr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039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8000" y="527351"/>
            <a:ext cx="8915399" cy="2305318"/>
          </a:xfrm>
        </p:spPr>
        <p:txBody>
          <a:bodyPr>
            <a:normAutofit fontScale="90000"/>
          </a:bodyPr>
          <a:lstStyle/>
          <a:p>
            <a:pPr algn="r"/>
            <a:r>
              <a:rPr lang="en-US" sz="6000" b="1" dirty="0"/>
              <a:t>University of </a:t>
            </a:r>
            <a:r>
              <a:rPr lang="en-US" sz="6000" b="1" dirty="0" err="1"/>
              <a:t>Gujrat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4400" b="1" dirty="0"/>
              <a:t>Department of Computer </a:t>
            </a:r>
            <a:r>
              <a:rPr lang="en-US" sz="4400" b="1" dirty="0" smtClean="0"/>
              <a:t>Science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8002" y="2832669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Arial Rounded MT Bold" panose="020F0704030504030204" pitchFamily="34" charset="0"/>
              </a:rPr>
              <a:t>Course Code : CS-252 </a:t>
            </a:r>
          </a:p>
          <a:p>
            <a:pPr algn="ctr"/>
            <a:r>
              <a:rPr lang="en-US" sz="2800" dirty="0" smtClean="0">
                <a:latin typeface="Arial Rounded MT Bold" panose="020F0704030504030204" pitchFamily="34" charset="0"/>
              </a:rPr>
              <a:t>Computer Organization and Assembly Language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718000" y="4427502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u="sng" dirty="0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Lecture #5</a:t>
            </a:r>
            <a:endParaRPr lang="en-US" sz="2800" b="1" u="sng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2800" dirty="0" smtClean="0">
                <a:latin typeface="Arial Rounded MT Bold" panose="020F0704030504030204" pitchFamily="34" charset="0"/>
              </a:rPr>
              <a:t>Registers - Flags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25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127" y="608870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accent1"/>
                </a:solidFill>
              </a:rPr>
              <a:t>Control Flags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078" y="1722120"/>
            <a:ext cx="9892802" cy="377762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Direction </a:t>
            </a:r>
            <a:r>
              <a:rPr lang="en-US" sz="2800" b="1" dirty="0">
                <a:solidFill>
                  <a:schemeClr val="accent1"/>
                </a:solidFill>
              </a:rPr>
              <a:t>flag (DF)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Used 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string operation. 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it is set, bytes 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are accessed from higher 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memory 	address 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lower memory address. 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 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 is reset, 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bytes 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are accessed 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	lower 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memory address to higher memory 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address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endParaRPr lang="en-US" sz="20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800" b="1" dirty="0" smtClean="0">
                <a:solidFill>
                  <a:schemeClr val="accent1"/>
                </a:solidFill>
              </a:rPr>
              <a:t>Interrupt flag (IF)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Indicates 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system interrupts can occur. Interrupts will be disabled if 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critical 	operation 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being performed that can not be interrupted. </a:t>
            </a:r>
            <a:endParaRPr lang="en-US" sz="20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3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Trap flag (TF) 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Determines 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the CPU is halted after each instruction. If it’s set, a </a:t>
            </a:r>
            <a:r>
              <a:rPr lang="en-US" sz="200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debugger will </a:t>
            </a:r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allow 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single stepping through the program.</a:t>
            </a:r>
          </a:p>
          <a:p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University of </a:t>
            </a:r>
            <a:r>
              <a:rPr lang="en-US" dirty="0" err="1" smtClean="0"/>
              <a:t>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970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Flags Register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sz="28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special register with individual bit positions that </a:t>
            </a:r>
            <a:r>
              <a:rPr lang="en-US" sz="2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indicate </a:t>
            </a:r>
            <a:r>
              <a:rPr lang="en-US" sz="28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status of the </a:t>
            </a:r>
            <a:r>
              <a:rPr lang="en-US" sz="2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microprocessor.</a:t>
            </a:r>
            <a:endParaRPr lang="en-US" sz="28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8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87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92350"/>
            <a:ext cx="8911687" cy="1280890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accent1"/>
                </a:solidFill>
              </a:rPr>
              <a:t>Flags Register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8022" y="1774781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094862"/>
            <a:ext cx="7619999" cy="365125"/>
          </a:xfrm>
        </p:spPr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74134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2910671" y="3846303"/>
            <a:ext cx="750257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CF = Carry Flag			SF = Sign </a:t>
            </a:r>
            <a:r>
              <a:rPr lang="en-US" sz="2400" dirty="0">
                <a:latin typeface="Times New Roman" panose="02020603050405020304" pitchFamily="18" charset="0"/>
              </a:rPr>
              <a:t>Flag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PF = </a:t>
            </a:r>
            <a:r>
              <a:rPr lang="en-US" sz="2400" dirty="0">
                <a:latin typeface="Times New Roman" panose="02020603050405020304" pitchFamily="18" charset="0"/>
              </a:rPr>
              <a:t>Parity Flag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		TF = Trap Flag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AF = Auxiliary </a:t>
            </a:r>
            <a:r>
              <a:rPr lang="en-US" sz="2400" dirty="0">
                <a:latin typeface="Times New Roman" panose="02020603050405020304" pitchFamily="18" charset="0"/>
              </a:rPr>
              <a:t>Carry Flag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	 IF =  Interrupt Flag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ZF = Zero </a:t>
            </a:r>
            <a:r>
              <a:rPr lang="en-US" sz="2400" dirty="0">
                <a:latin typeface="Times New Roman" panose="02020603050405020304" pitchFamily="18" charset="0"/>
              </a:rPr>
              <a:t>Flag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		 DF = Direction </a:t>
            </a:r>
            <a:r>
              <a:rPr lang="en-US" sz="2400" dirty="0" smtClean="0">
                <a:latin typeface="Times New Roman" panose="02020603050405020304" pitchFamily="18" charset="0"/>
              </a:rPr>
              <a:t>Flag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OF = Overflow Flag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23"/>
          <p:cNvSpPr>
            <a:spLocks noChangeArrowheads="1"/>
          </p:cNvSpPr>
          <p:nvPr/>
        </p:nvSpPr>
        <p:spPr bwMode="auto">
          <a:xfrm>
            <a:off x="2426077" y="2735169"/>
            <a:ext cx="524109" cy="5715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-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23"/>
          <p:cNvSpPr>
            <a:spLocks noChangeArrowheads="1"/>
          </p:cNvSpPr>
          <p:nvPr/>
        </p:nvSpPr>
        <p:spPr bwMode="auto">
          <a:xfrm>
            <a:off x="2946972" y="2735591"/>
            <a:ext cx="524109" cy="5715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-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23"/>
          <p:cNvSpPr>
            <a:spLocks noChangeArrowheads="1"/>
          </p:cNvSpPr>
          <p:nvPr/>
        </p:nvSpPr>
        <p:spPr bwMode="auto">
          <a:xfrm>
            <a:off x="3465588" y="2735592"/>
            <a:ext cx="524109" cy="5715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-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23"/>
          <p:cNvSpPr>
            <a:spLocks noChangeArrowheads="1"/>
          </p:cNvSpPr>
          <p:nvPr/>
        </p:nvSpPr>
        <p:spPr bwMode="auto">
          <a:xfrm>
            <a:off x="3986481" y="2735165"/>
            <a:ext cx="524109" cy="57150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-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23"/>
          <p:cNvSpPr>
            <a:spLocks noChangeArrowheads="1"/>
          </p:cNvSpPr>
          <p:nvPr/>
        </p:nvSpPr>
        <p:spPr bwMode="auto">
          <a:xfrm>
            <a:off x="4519174" y="2735168"/>
            <a:ext cx="524109" cy="56867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Times New Roman" panose="02020603050405020304" pitchFamily="18" charset="0"/>
              </a:rPr>
              <a:t>OF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23"/>
          <p:cNvSpPr>
            <a:spLocks noChangeArrowheads="1"/>
          </p:cNvSpPr>
          <p:nvPr/>
        </p:nvSpPr>
        <p:spPr bwMode="auto">
          <a:xfrm>
            <a:off x="5053714" y="2735165"/>
            <a:ext cx="524109" cy="56867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Times New Roman" panose="02020603050405020304" pitchFamily="18" charset="0"/>
              </a:rPr>
              <a:t>DF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23"/>
          <p:cNvSpPr>
            <a:spLocks noChangeArrowheads="1"/>
          </p:cNvSpPr>
          <p:nvPr/>
        </p:nvSpPr>
        <p:spPr bwMode="auto">
          <a:xfrm>
            <a:off x="5588252" y="2735168"/>
            <a:ext cx="524109" cy="56867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</a:rPr>
              <a:t>F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23"/>
          <p:cNvSpPr>
            <a:spLocks noChangeArrowheads="1"/>
          </p:cNvSpPr>
          <p:nvPr/>
        </p:nvSpPr>
        <p:spPr bwMode="auto">
          <a:xfrm>
            <a:off x="6110993" y="2735166"/>
            <a:ext cx="524109" cy="56867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Times New Roman" panose="02020603050405020304" pitchFamily="18" charset="0"/>
              </a:rPr>
              <a:t>TF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6631886" y="2735169"/>
            <a:ext cx="524109" cy="56921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Times New Roman" panose="02020603050405020304" pitchFamily="18" charset="0"/>
              </a:rPr>
              <a:t>SF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23"/>
          <p:cNvSpPr>
            <a:spLocks noChangeArrowheads="1"/>
          </p:cNvSpPr>
          <p:nvPr/>
        </p:nvSpPr>
        <p:spPr bwMode="auto">
          <a:xfrm>
            <a:off x="7152781" y="2735166"/>
            <a:ext cx="524109" cy="56867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Times New Roman" panose="02020603050405020304" pitchFamily="18" charset="0"/>
              </a:rPr>
              <a:t>ZF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7685469" y="2735168"/>
            <a:ext cx="524109" cy="56867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Times New Roman" panose="02020603050405020304" pitchFamily="18" charset="0"/>
              </a:rPr>
              <a:t>-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23"/>
          <p:cNvSpPr>
            <a:spLocks noChangeArrowheads="1"/>
          </p:cNvSpPr>
          <p:nvPr/>
        </p:nvSpPr>
        <p:spPr bwMode="auto">
          <a:xfrm>
            <a:off x="8217739" y="2735167"/>
            <a:ext cx="524109" cy="56867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Times New Roman" panose="02020603050405020304" pitchFamily="18" charset="0"/>
              </a:rPr>
              <a:t>AF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8748145" y="2735167"/>
            <a:ext cx="524109" cy="56630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Times New Roman" panose="02020603050405020304" pitchFamily="18" charset="0"/>
              </a:rPr>
              <a:t>-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23"/>
          <p:cNvSpPr>
            <a:spLocks noChangeArrowheads="1"/>
          </p:cNvSpPr>
          <p:nvPr/>
        </p:nvSpPr>
        <p:spPr bwMode="auto">
          <a:xfrm>
            <a:off x="9266765" y="2735166"/>
            <a:ext cx="524109" cy="56630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Times New Roman" panose="02020603050405020304" pitchFamily="18" charset="0"/>
              </a:rPr>
              <a:t>PF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23"/>
          <p:cNvSpPr>
            <a:spLocks noChangeArrowheads="1"/>
          </p:cNvSpPr>
          <p:nvPr/>
        </p:nvSpPr>
        <p:spPr bwMode="auto">
          <a:xfrm>
            <a:off x="9783523" y="2735165"/>
            <a:ext cx="524109" cy="56630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Times New Roman" panose="02020603050405020304" pitchFamily="18" charset="0"/>
              </a:rPr>
              <a:t>-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23"/>
          <p:cNvSpPr>
            <a:spLocks noChangeArrowheads="1"/>
          </p:cNvSpPr>
          <p:nvPr/>
        </p:nvSpPr>
        <p:spPr bwMode="auto">
          <a:xfrm>
            <a:off x="10300293" y="2735165"/>
            <a:ext cx="524109" cy="56868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Times New Roman" panose="02020603050405020304" pitchFamily="18" charset="0"/>
              </a:rPr>
              <a:t>CF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0176" y="2362038"/>
            <a:ext cx="41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0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0720" y="2378974"/>
            <a:ext cx="574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15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23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593" y="673392"/>
            <a:ext cx="8911687" cy="770572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Status Flags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007" y="2008961"/>
            <a:ext cx="7772400" cy="485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GB" sz="3200" b="1" i="0" u="sng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lang="en-GB" sz="280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1 1 1 1 1 1 1 1 1 1 1 1 1 1 1 1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GB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en-GB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+  0 0 0 0 0 0 0 0 0 0 0 0 0 0 0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GB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0 0 0 0 0 0 0 0 0 0 0 0 0 0 0 0	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	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4173464" y="4162568"/>
            <a:ext cx="4843163" cy="583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 rot="16200000">
            <a:off x="6495081" y="2657933"/>
            <a:ext cx="342900" cy="4354443"/>
          </a:xfrm>
          <a:prstGeom prst="leftBrace">
            <a:avLst>
              <a:gd name="adj1" fmla="val 90432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046633" y="5051698"/>
            <a:ext cx="459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16 – bit Accumulator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032109" y="5526834"/>
            <a:ext cx="457200" cy="4445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780087" y="5541430"/>
            <a:ext cx="219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Carry Flag = CF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24484" y="2800479"/>
            <a:ext cx="4544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1 1 1 1 1 1 1 1 1 1 1 1 1 1 1</a:t>
            </a:r>
            <a:endParaRPr lang="en-US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60496" y="280047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69222" y="1470351"/>
            <a:ext cx="965164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u="sng" dirty="0" smtClean="0">
                <a:solidFill>
                  <a:schemeClr val="accent1"/>
                </a:solidFill>
              </a:rPr>
              <a:t>Carry Flag </a:t>
            </a:r>
            <a:r>
              <a:rPr lang="en-US" sz="2400" b="1" u="sng" dirty="0">
                <a:solidFill>
                  <a:schemeClr val="accent1"/>
                </a:solidFill>
              </a:rPr>
              <a:t>(CF) </a:t>
            </a:r>
          </a:p>
          <a:p>
            <a:pPr algn="ctr"/>
            <a:endParaRPr lang="en-US" sz="200" u="sng" dirty="0"/>
          </a:p>
          <a:p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Set 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result of an unsigned operation  is too big to fit into the destination. </a:t>
            </a:r>
            <a:r>
              <a:rPr lang="en-US" sz="24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 = carry, 0 = no carry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19969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-0.0069 0.395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1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891" y="673101"/>
            <a:ext cx="8911687" cy="1280890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1"/>
                </a:solidFill>
              </a:rPr>
              <a:t>Status Flags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007" y="2008961"/>
            <a:ext cx="7772400" cy="485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GB" sz="3200" b="1" i="0" u="sng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GB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0 1 1 1  1 1 1 1  1 1 1 1  1 1 1 1 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GB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0 1 1 1  1 1 1 1</a:t>
            </a:r>
            <a:r>
              <a:rPr kumimoji="0" lang="en-GB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1 1 1 1  1 1 1 1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GB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1 1 1 1  1 1 1 1  1 1 1 1  1 1 1 0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3750382" y="4162568"/>
            <a:ext cx="4843163" cy="583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123929" y="5185639"/>
            <a:ext cx="457200" cy="4445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680838" y="5200233"/>
            <a:ext cx="29308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Overflow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flag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= </a:t>
            </a:r>
            <a:r>
              <a:rPr lang="en-US" sz="2400" dirty="0">
                <a:latin typeface="Times New Roman" panose="02020603050405020304" pitchFamily="18" charset="0"/>
              </a:rPr>
              <a:t>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F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 rot="19583180">
            <a:off x="3213238" y="4655661"/>
            <a:ext cx="630559" cy="257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821420" y="4203512"/>
            <a:ext cx="409386" cy="45037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50924" y="5128794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1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33098" y="5084684"/>
            <a:ext cx="384833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of addition of 2 positive numbers cannot be negative!</a:t>
            </a:r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14631" y="1512325"/>
            <a:ext cx="9294947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u="sng" dirty="0" smtClean="0">
                <a:solidFill>
                  <a:schemeClr val="accent1"/>
                </a:solidFill>
              </a:rPr>
              <a:t>Overflow Flag (OF</a:t>
            </a:r>
            <a:r>
              <a:rPr lang="en-US" sz="2400" b="1" u="sng" dirty="0">
                <a:solidFill>
                  <a:schemeClr val="accent1"/>
                </a:solidFill>
              </a:rPr>
              <a:t>) </a:t>
            </a:r>
          </a:p>
          <a:p>
            <a:pPr algn="ctr"/>
            <a:endParaRPr lang="en-US" sz="200" u="sng" dirty="0"/>
          </a:p>
          <a:p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Set 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the result of a signed operation is too wide to fit into the destination. </a:t>
            </a:r>
            <a:r>
              <a:rPr lang="en-US" sz="24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 = overflow, 0 = no overflow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44760" y="3642266"/>
            <a:ext cx="417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5412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73101"/>
            <a:ext cx="8911687" cy="1280890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1"/>
                </a:solidFill>
              </a:rPr>
              <a:t>Status Flags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59108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007" y="2118145"/>
            <a:ext cx="7772400" cy="485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GB" sz="3200" b="1" i="0" u="sng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lang="en-GB" sz="280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0 0 0 0  0 0 0 0  0 0 0 0  1 1 1 1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GB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en-GB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GB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+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0 0 0 0  0 0 0 0  0 0 0 0  0 0 1 0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GB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0 0 0 0  0 0 0 0  0 0 </a:t>
            </a:r>
            <a:r>
              <a:rPr kumimoji="0" lang="en-GB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0 1 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0 0 </a:t>
            </a:r>
            <a:r>
              <a:rPr lang="en-GB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1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	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4173464" y="4271752"/>
            <a:ext cx="4843163" cy="583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891921" y="5281175"/>
            <a:ext cx="457200" cy="4445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639898" y="5295771"/>
            <a:ext cx="38452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Auxiliary Carry Flag = </a:t>
            </a:r>
            <a:r>
              <a:rPr lang="en-US" sz="2400" dirty="0" smtClean="0">
                <a:latin typeface="Times New Roman" panose="02020603050405020304" pitchFamily="18" charset="0"/>
              </a:rPr>
              <a:t>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F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3437" y="2789057"/>
            <a:ext cx="118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1 1 </a:t>
            </a:r>
            <a:endParaRPr lang="en-US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342499" y="2866031"/>
            <a:ext cx="450376" cy="4503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714699" y="3000219"/>
            <a:ext cx="580794" cy="203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791819" y="2853681"/>
            <a:ext cx="48622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Carry out from bit 3 on addition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40492" y="5240746"/>
            <a:ext cx="313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sz="2000" b="1" dirty="0"/>
          </a:p>
        </p:txBody>
      </p:sp>
      <p:sp>
        <p:nvSpPr>
          <p:cNvPr id="20" name="Rectangle 19"/>
          <p:cNvSpPr/>
          <p:nvPr/>
        </p:nvSpPr>
        <p:spPr>
          <a:xfrm>
            <a:off x="1578151" y="1466789"/>
            <a:ext cx="9294947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u="sng" dirty="0" smtClean="0">
                <a:solidFill>
                  <a:schemeClr val="accent1"/>
                </a:solidFill>
              </a:rPr>
              <a:t>Auxiliary Carry Flag (AF</a:t>
            </a:r>
            <a:r>
              <a:rPr lang="en-US" sz="2400" b="1" u="sng" dirty="0">
                <a:solidFill>
                  <a:schemeClr val="accent1"/>
                </a:solidFill>
              </a:rPr>
              <a:t>) </a:t>
            </a:r>
          </a:p>
          <a:p>
            <a:pPr algn="ctr"/>
            <a:endParaRPr lang="en-US" sz="200" u="sng" dirty="0"/>
          </a:p>
          <a:p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Set 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 an operation causes a carry from bit 3 to bit 4 or a borrow from bit 4 to bit 3. </a:t>
            </a:r>
            <a:r>
              <a:rPr lang="en-US" sz="24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1= carry, 0 = no carry. </a:t>
            </a:r>
          </a:p>
        </p:txBody>
      </p:sp>
    </p:spTree>
    <p:extLst>
      <p:ext uri="{BB962C8B-B14F-4D97-AF65-F5344CB8AC3E}">
        <p14:creationId xmlns:p14="http://schemas.microsoft.com/office/powerpoint/2010/main" xmlns="" val="288095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73101"/>
            <a:ext cx="8911687" cy="1280890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1"/>
                </a:solidFill>
              </a:rPr>
              <a:t>Status Flags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59108" y="787783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38875" y="2121119"/>
            <a:ext cx="1016202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u="sng" dirty="0" smtClean="0">
                <a:solidFill>
                  <a:schemeClr val="accent1"/>
                </a:solidFill>
              </a:rPr>
              <a:t>Zero Flag (</a:t>
            </a:r>
            <a:r>
              <a:rPr lang="en-US" sz="3200" b="1" u="sng" dirty="0">
                <a:solidFill>
                  <a:schemeClr val="accent1"/>
                </a:solidFill>
              </a:rPr>
              <a:t>Z</a:t>
            </a:r>
            <a:r>
              <a:rPr lang="en-US" sz="3200" b="1" u="sng" dirty="0" smtClean="0">
                <a:solidFill>
                  <a:schemeClr val="accent1"/>
                </a:solidFill>
              </a:rPr>
              <a:t>F</a:t>
            </a:r>
            <a:r>
              <a:rPr lang="en-US" sz="3200" b="1" u="sng" dirty="0">
                <a:solidFill>
                  <a:schemeClr val="accent1"/>
                </a:solidFill>
              </a:rPr>
              <a:t>) </a:t>
            </a:r>
            <a:endParaRPr lang="en-US" sz="3200" b="1" u="sng" dirty="0" smtClean="0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600" b="1" u="sng" dirty="0">
              <a:solidFill>
                <a:schemeClr val="accent1"/>
              </a:solidFill>
            </a:endParaRPr>
          </a:p>
          <a:p>
            <a:pPr algn="ctr"/>
            <a:endParaRPr lang="en-US" sz="200" u="sng" dirty="0"/>
          </a:p>
          <a:p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Set 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 the result of an arithmetic operation is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zero. </a:t>
            </a:r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 </a:t>
            </a:r>
            <a:r>
              <a:rPr lang="en-US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 zero, 0 = not zero</a:t>
            </a:r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endParaRPr lang="en-US" sz="24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000" b="1" dirty="0" smtClean="0"/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u="sng" dirty="0" smtClean="0">
              <a:solidFill>
                <a:schemeClr val="accent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80830595"/>
              </p:ext>
            </p:extLst>
          </p:nvPr>
        </p:nvGraphicFramePr>
        <p:xfrm>
          <a:off x="3014640" y="4164777"/>
          <a:ext cx="4955648" cy="396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</a:tblGrid>
              <a:tr h="351127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05971" y="4408236"/>
            <a:ext cx="10508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38554" y="4440445"/>
            <a:ext cx="2075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Zero Flag =ZF</a:t>
            </a:r>
            <a:endParaRPr lang="en-US" sz="2000" b="1" dirty="0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8630243" y="4102602"/>
            <a:ext cx="457200" cy="4445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675769" y="4091452"/>
            <a:ext cx="313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sz="200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45453934"/>
              </p:ext>
            </p:extLst>
          </p:nvPr>
        </p:nvGraphicFramePr>
        <p:xfrm>
          <a:off x="3003266" y="4794848"/>
          <a:ext cx="5043113" cy="396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97193"/>
                <a:gridCol w="309728"/>
              </a:tblGrid>
              <a:tr h="351127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8646163" y="4746328"/>
            <a:ext cx="457200" cy="4445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691689" y="4735178"/>
            <a:ext cx="313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355909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73101"/>
            <a:ext cx="8911687" cy="1280890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1"/>
                </a:solidFill>
              </a:rPr>
              <a:t>Status Flags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59108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38875" y="1960487"/>
            <a:ext cx="929494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chemeClr val="accent1"/>
                </a:solidFill>
              </a:rPr>
              <a:t>Parity Flag (</a:t>
            </a:r>
            <a:r>
              <a:rPr lang="en-US" sz="3200" b="1" u="sng" dirty="0" smtClean="0">
                <a:solidFill>
                  <a:schemeClr val="accent1"/>
                </a:solidFill>
              </a:rPr>
              <a:t>PF)</a:t>
            </a:r>
          </a:p>
          <a:p>
            <a:endParaRPr lang="en-US" sz="600" b="1" u="sng" dirty="0" smtClean="0">
              <a:solidFill>
                <a:schemeClr val="accent1"/>
              </a:solidFill>
            </a:endParaRPr>
          </a:p>
          <a:p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lower 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byte of 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result contains even number of 1’s, the Parity Flag is set and for odd number of 1’s, the Parity Flag is reset. </a:t>
            </a:r>
          </a:p>
          <a:p>
            <a:endParaRPr lang="en-US" sz="2400" dirty="0"/>
          </a:p>
          <a:p>
            <a:endParaRPr lang="en-US" sz="2000" b="1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u="sng" dirty="0" smtClean="0">
              <a:solidFill>
                <a:schemeClr val="accent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87652343"/>
              </p:ext>
            </p:extLst>
          </p:nvPr>
        </p:nvGraphicFramePr>
        <p:xfrm>
          <a:off x="3041936" y="4219370"/>
          <a:ext cx="4955648" cy="396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</a:tblGrid>
              <a:tr h="351127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38875" y="4638143"/>
            <a:ext cx="12503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endParaRPr 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89137" y="4646974"/>
            <a:ext cx="2393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Parity Flag = PF</a:t>
            </a:r>
            <a:endParaRPr lang="en-US" sz="2400" b="1" dirty="0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8630243" y="4184489"/>
            <a:ext cx="457200" cy="4445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675769" y="4173339"/>
            <a:ext cx="313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677215" y="5060448"/>
            <a:ext cx="313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  <a:endParaRPr lang="en-US" sz="2000" b="1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8630243" y="5139168"/>
            <a:ext cx="457200" cy="4445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13420444"/>
              </p:ext>
            </p:extLst>
          </p:nvPr>
        </p:nvGraphicFramePr>
        <p:xfrm>
          <a:off x="3050022" y="5164114"/>
          <a:ext cx="4955648" cy="396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</a:tblGrid>
              <a:tr h="351127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455920" y="4158099"/>
            <a:ext cx="2606040" cy="5232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71160" y="5087739"/>
            <a:ext cx="2606040" cy="5232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236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73101"/>
            <a:ext cx="8911687" cy="1280890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1"/>
                </a:solidFill>
              </a:rPr>
              <a:t>Status Flags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59108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38875" y="1632507"/>
            <a:ext cx="99048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b="1" u="sng" dirty="0" smtClean="0">
                <a:solidFill>
                  <a:schemeClr val="accent1"/>
                </a:solidFill>
              </a:rPr>
              <a:t>Sign </a:t>
            </a:r>
            <a:r>
              <a:rPr lang="en-US" sz="3200" b="1" u="sng" dirty="0">
                <a:solidFill>
                  <a:schemeClr val="accent1"/>
                </a:solidFill>
              </a:rPr>
              <a:t>flag (SF) </a:t>
            </a:r>
            <a:endParaRPr lang="en-US" sz="3200" b="1" u="sng" dirty="0" smtClean="0">
              <a:solidFill>
                <a:schemeClr val="accent1"/>
              </a:solidFill>
            </a:endParaRPr>
          </a:p>
          <a:p>
            <a:endParaRPr lang="en-US" sz="800" dirty="0"/>
          </a:p>
          <a:p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Set 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 the result of an operation is negative.  </a:t>
            </a:r>
            <a:r>
              <a:rPr lang="en-US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 = negative, 0 = positive.</a:t>
            </a:r>
          </a:p>
          <a:p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16002327"/>
              </p:ext>
            </p:extLst>
          </p:nvPr>
        </p:nvGraphicFramePr>
        <p:xfrm>
          <a:off x="3041936" y="4219370"/>
          <a:ext cx="4955648" cy="396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</a:tblGrid>
              <a:tr h="351127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338554" y="4604221"/>
            <a:ext cx="2075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Sign Flag =SF</a:t>
            </a:r>
            <a:endParaRPr lang="en-US" sz="2000" b="1" dirty="0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8630243" y="4184489"/>
            <a:ext cx="457200" cy="4445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675769" y="4173339"/>
            <a:ext cx="313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1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8659814" y="5046576"/>
            <a:ext cx="457200" cy="4445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718988" y="5008130"/>
            <a:ext cx="313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0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8124778"/>
              </p:ext>
            </p:extLst>
          </p:nvPr>
        </p:nvGraphicFramePr>
        <p:xfrm>
          <a:off x="3051142" y="5070706"/>
          <a:ext cx="4955648" cy="396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  <a:gridCol w="309728"/>
              </a:tblGrid>
              <a:tr h="351127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2939683" y="4143545"/>
            <a:ext cx="485905" cy="51207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55603" y="5005637"/>
            <a:ext cx="485905" cy="51207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333767" y="4297259"/>
            <a:ext cx="521789" cy="164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3952" y="4075306"/>
            <a:ext cx="12287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MSB = 1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Negative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376983" y="5186642"/>
            <a:ext cx="521789" cy="164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26688" y="4964689"/>
            <a:ext cx="12287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MSB = 0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092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3" grpId="0"/>
      <p:bldP spid="3" grpId="0" animBg="1"/>
      <p:bldP spid="16" grpId="0" animBg="1"/>
      <p:bldP spid="6" grpId="0" animBg="1"/>
      <p:bldP spid="7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2567</TotalTime>
  <Words>533</Words>
  <Application>Microsoft Office PowerPoint</Application>
  <PresentationFormat>Custom</PresentationFormat>
  <Paragraphs>228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Wisp</vt:lpstr>
      <vt:lpstr>University of Gujrat Department of Computer Science </vt:lpstr>
      <vt:lpstr>Flags Register</vt:lpstr>
      <vt:lpstr>Flags Register</vt:lpstr>
      <vt:lpstr>Status Flags</vt:lpstr>
      <vt:lpstr>Status Flags</vt:lpstr>
      <vt:lpstr>Status Flags</vt:lpstr>
      <vt:lpstr>Status Flags</vt:lpstr>
      <vt:lpstr>Status Flags</vt:lpstr>
      <vt:lpstr>Status Flags</vt:lpstr>
      <vt:lpstr>Control Flags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Gujrat Department of Computer Science</dc:title>
  <dc:creator>Hafsa Himayat</dc:creator>
  <cp:lastModifiedBy>hp</cp:lastModifiedBy>
  <cp:revision>541</cp:revision>
  <dcterms:created xsi:type="dcterms:W3CDTF">2013-10-23T08:03:45Z</dcterms:created>
  <dcterms:modified xsi:type="dcterms:W3CDTF">2015-09-20T23:18:59Z</dcterms:modified>
</cp:coreProperties>
</file>