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75" r:id="rId3"/>
    <p:sldId id="270" r:id="rId4"/>
    <p:sldId id="262" r:id="rId5"/>
    <p:sldId id="263" r:id="rId6"/>
    <p:sldId id="264" r:id="rId7"/>
    <p:sldId id="265" r:id="rId8"/>
    <p:sldId id="267" r:id="rId9"/>
    <p:sldId id="268" r:id="rId10"/>
    <p:sldId id="281" r:id="rId11"/>
    <p:sldId id="282" r:id="rId12"/>
    <p:sldId id="280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outlineViewPr>
    <p:cViewPr>
      <p:scale>
        <a:sx n="33" d="100"/>
        <a:sy n="33" d="100"/>
      </p:scale>
      <p:origin x="0" y="-1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DE2E2-4382-47B0-99EA-56611D0B7D4C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72A98-6ECA-49E9-86B1-D8AABA81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9947-8138-4DE3-836D-6CE18F664EC7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9A2A-4208-4AA5-BB90-0E55305A9857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FEF7-2598-4BAA-8BFA-0F27AA3B5800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78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8B0C-F5F7-427E-B21E-AA425A9A37BD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0D24-AD0A-4942-BA26-C80A29265C92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31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A138-AB4C-4B63-A2DA-7D626BDC217A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7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8CBD-44C1-4118-B3D7-AC1BB7262421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86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5DB2-7037-495D-BCE4-CE8D004ED358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0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8BE7-4789-48F6-B484-F7D42889FFA7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CA12-9880-4D3F-97A9-B7067FDDD503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A2AEC-2881-488C-9754-30EEBC3705AA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6E0A-F93E-44E5-BC0F-3128B464252D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737-65D3-48FC-842E-86055D2350C2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28FB-DABA-4FC9-BE22-617C04D2C4BC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18CA-9424-4F41-9CF4-90F51F4E98C3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5420-D1C5-4C42-BC2A-68E1D36EC1F2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5F7A-0A9A-4E9C-9E1B-5FCC64CF028F}" type="datetime1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000" y="527351"/>
            <a:ext cx="8915399" cy="2305318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/>
              <a:t>University of </a:t>
            </a:r>
            <a:r>
              <a:rPr lang="en-US" sz="6000" b="1" dirty="0" err="1"/>
              <a:t>Gujrat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4400" b="1" dirty="0"/>
              <a:t>Department of Computer </a:t>
            </a:r>
            <a:r>
              <a:rPr lang="en-US" sz="4400" b="1" dirty="0" smtClean="0"/>
              <a:t>Science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002" y="283266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Course Code : CS-252 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Computer Organization and Assembly Language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718000" y="4427502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Lecture # 6</a:t>
            </a:r>
          </a:p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Introduction to Assembly Language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2" descr="Large confetti"/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mtClean="0">
                <a:solidFill>
                  <a:schemeClr val="accent1"/>
                </a:solidFill>
              </a:rPr>
              <a:t>A Simple Program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89212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	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5 </a:t>
            </a: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AX		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	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10 </a:t>
            </a: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BX		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	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BX </a:t>
            </a: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AX		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 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15 </a:t>
            </a: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BX		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BX </a:t>
            </a:r>
            <a:r>
              <a:rPr lang="en-US" sz="2800" b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sz="280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AX		</a:t>
            </a:r>
            <a:endParaRPr lang="en-US" sz="28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912" y="2177984"/>
            <a:ext cx="38623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sz="28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</a:t>
            </a:r>
          </a:p>
          <a:p>
            <a:pPr>
              <a:buFontTx/>
              <a:buNone/>
            </a:pPr>
            <a:endParaRPr lang="en-US" sz="800" b="1" u="sng" dirty="0" smtClean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/>
            <a:r>
              <a:rPr lang="en-US" sz="28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ax,5</a:t>
            </a:r>
          </a:p>
          <a:p>
            <a:pPr lvl="2"/>
            <a:r>
              <a:rPr lang="en-US" sz="28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bx,10</a:t>
            </a:r>
          </a:p>
          <a:p>
            <a:pPr lvl="2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ax,bx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/>
            <a:r>
              <a:rPr lang="en-US" sz="28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bx,15</a:t>
            </a:r>
          </a:p>
          <a:p>
            <a:pPr lvl="2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28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ax,bx</a:t>
            </a:r>
            <a:endParaRPr lang="en-US" sz="2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1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2" descr="Large confetti"/>
          <p:cNvSpPr txBox="1">
            <a:spLocks noChangeArrowheads="1"/>
          </p:cNvSpPr>
          <p:nvPr/>
        </p:nvSpPr>
        <p:spPr>
          <a:xfrm>
            <a:off x="2308439" y="840552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 smtClean="0">
                <a:solidFill>
                  <a:schemeClr val="accent1"/>
                </a:solidFill>
              </a:rPr>
              <a:t>General Instruction Format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36811" y="1494101"/>
            <a:ext cx="7772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 	</a:t>
            </a:r>
            <a:r>
              <a:rPr lang="en-US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dest</a:t>
            </a:r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src</a:t>
            </a:r>
            <a:endParaRPr lang="en-US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 	</a:t>
            </a:r>
            <a:r>
              <a:rPr lang="en-US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dest</a:t>
            </a:r>
            <a:endParaRPr lang="en-US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 	</a:t>
            </a:r>
            <a:r>
              <a:rPr lang="en-US" sz="2800" dirty="0" err="1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src</a:t>
            </a:r>
            <a:endParaRPr lang="en-US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instruction</a:t>
            </a:r>
          </a:p>
          <a:p>
            <a:pPr>
              <a:buFontTx/>
              <a:buNone/>
            </a:pPr>
            <a:endParaRPr lang="en-US" sz="28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9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2" descr="Large confetti"/>
          <p:cNvSpPr txBox="1">
            <a:spLocks noChangeArrowheads="1"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smtClean="0">
                <a:solidFill>
                  <a:schemeClr val="accent1"/>
                </a:solidFill>
              </a:rPr>
              <a:t>EX01.ASM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89212" y="166957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anose="02070309020205020404" pitchFamily="49" charset="0"/>
              </a:rPr>
              <a:t>[</a:t>
            </a:r>
            <a:r>
              <a:rPr lang="en-US" sz="2800" b="1" smtClean="0">
                <a:latin typeface="Courier New" panose="02070309020205020404" pitchFamily="49" charset="0"/>
              </a:rPr>
              <a:t>ORG 100h]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mov	ax,5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mov	bx,10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add	ax,bx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mov	bx,15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add	ax,bx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mov	ax,4C00h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smtClean="0">
                <a:latin typeface="Courier New" panose="02070309020205020404" pitchFamily="49" charset="0"/>
              </a:rPr>
              <a:t>int	21h </a:t>
            </a:r>
            <a:endParaRPr lang="en-US" sz="2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</a:rPr>
              <a:t>Word Representation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2 </a:t>
            </a:r>
            <a:r>
              <a:rPr lang="en-US" sz="2800" dirty="0">
                <a:solidFill>
                  <a:schemeClr val="tx1"/>
                </a:solidFill>
              </a:rPr>
              <a:t>Byte Word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Representation in Memory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619499" y="2819400"/>
            <a:ext cx="2361575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MSB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981074" y="2819400"/>
            <a:ext cx="2718426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LSB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148177" y="4495800"/>
            <a:ext cx="2551034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MSB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699211" y="4495800"/>
            <a:ext cx="2787689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LSB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406899" y="5689600"/>
            <a:ext cx="2593508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LSB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7000407" y="5689600"/>
            <a:ext cx="2524593" cy="469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MSB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406900" y="4965700"/>
            <a:ext cx="509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/>
              <a:t>0	</a:t>
            </a:r>
            <a:r>
              <a:rPr lang="en-US" dirty="0" smtClean="0"/>
              <a:t>						1</a:t>
            </a:r>
            <a:r>
              <a:rPr lang="en-US" dirty="0"/>
              <a:t>	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500562" y="6196456"/>
            <a:ext cx="509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  </a:t>
            </a:r>
            <a:r>
              <a:rPr lang="en-US" dirty="0" smtClean="0"/>
              <a:t>		0						1</a:t>
            </a:r>
            <a:endParaRPr lang="en-US" dirty="0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7555459" y="4120858"/>
            <a:ext cx="233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Representation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7531100" y="5272018"/>
            <a:ext cx="233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Representation 2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06600" y="4521201"/>
            <a:ext cx="228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Big </a:t>
            </a:r>
            <a:r>
              <a:rPr lang="en-US" dirty="0"/>
              <a:t>Endian Notation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082800" y="5740401"/>
            <a:ext cx="228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Little Endian </a:t>
            </a:r>
            <a:r>
              <a:rPr lang="en-US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25334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Machine Levels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 relation to machine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High-Level Language relation to Machine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Portability of Assembly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and running a Program</a:t>
            </a:r>
          </a:p>
          <a:p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Specific Machine Levels</a:t>
            </a:r>
            <a:r>
              <a:rPr lang="en-US" sz="4800" dirty="0">
                <a:solidFill>
                  <a:schemeClr val="tx2"/>
                </a:solidFill>
                <a:latin typeface="Arial" panose="020B0604020202020204" pitchFamily="34" charset="0"/>
              </a:rPr>
              <a:t/>
            </a:r>
            <a:br>
              <a:rPr lang="en-US" sz="48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1" y="1905000"/>
            <a:ext cx="5117022" cy="4413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740" y="62095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ssembly Language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256" y="162215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Low-Level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Oldest of all programming Languages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Bears closest resemblance to native machine language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Provides direct access to computer hardware requiring you to understand much about your computer’s architecture and operating system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need to develop an understanding how memory addresses and instructions work at a low level, if you plan to be High-Level language developer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073" y="740417"/>
            <a:ext cx="9799975" cy="128089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Assembly Language relation to Machine Language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18" y="1602208"/>
            <a:ext cx="8915400" cy="49526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Language is a numeric language specifically understood by a computer’s processor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 consists of statements written with short mnemonics such as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SUB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CALL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 has 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one-to-one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 with machine language </a:t>
            </a:r>
          </a:p>
          <a:p>
            <a:pPr marL="0" indent="0">
              <a:buNone/>
            </a:pPr>
            <a:r>
              <a:rPr lang="en-US" sz="2400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i.e.</a:t>
            </a:r>
            <a:r>
              <a:rPr lang="en-US" sz="2400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  Assembly Language Instruction corresponds to exactly one machine language instruction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		</a:t>
            </a:r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6982" y="5276622"/>
            <a:ext cx="261879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	</a:t>
            </a:r>
            <a:endParaRPr lang="en-US" sz="8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AX,5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3489" y="5271628"/>
            <a:ext cx="296567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</a:t>
            </a:r>
            <a:r>
              <a:rPr 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</a:t>
            </a:r>
          </a:p>
          <a:p>
            <a:pPr algn="ctr"/>
            <a:endParaRPr lang="en-US" sz="800" b="1" u="sng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10100000 01010000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4985781" y="5671738"/>
            <a:ext cx="2617708" cy="4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68" y="692936"/>
            <a:ext cx="10450727" cy="12808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High-Level Language relation to Machine Language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High-Level Language have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one-to-many</a:t>
            </a:r>
            <a:r>
              <a:rPr 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relationship with assembly language and machine language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</a:t>
            </a:r>
          </a:p>
          <a:p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3818096"/>
            <a:ext cx="364210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 Level Language</a:t>
            </a:r>
            <a:endParaRPr lang="en-US" b="1" u="sn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 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 (Y + 4) * 3;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16659" y="3156376"/>
            <a:ext cx="317164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</a:t>
            </a:r>
            <a:endParaRPr lang="en-US" sz="2400" b="1" u="sng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endParaRPr lang="en-US" sz="14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ax,y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 	ax,4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bx,3 </a:t>
            </a:r>
          </a:p>
          <a:p>
            <a:pPr lvl="1"/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imul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	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bx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/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x,ax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US" sz="2400" dirty="0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 flipV="1">
            <a:off x="6231314" y="4602926"/>
            <a:ext cx="1585345" cy="153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Is Assembly Language Portable</a:t>
            </a:r>
            <a:r>
              <a:rPr lang="en-US" sz="40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4000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Assembly language program is not portable because it is designed for specific processor family.</a:t>
            </a:r>
          </a:p>
          <a:p>
            <a:endParaRPr lang="en-US" sz="2400" dirty="0" smtClean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instructions in assembly language may directly match the computer architecture or they may be translated during execution by a program inside the processor known as </a:t>
            </a:r>
            <a:r>
              <a:rPr lang="en-US" sz="2400" b="1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microcode interpreter</a:t>
            </a:r>
            <a:endParaRPr lang="en-US" sz="2400" b="1" dirty="0">
              <a:solidFill>
                <a:schemeClr val="accent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Creating and Running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915918" y="2424716"/>
            <a:ext cx="2045776" cy="904068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Editor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3768" y="3872107"/>
            <a:ext cx="1850075" cy="991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.ASM</a:t>
            </a:r>
          </a:p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File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3691029" y="3872107"/>
            <a:ext cx="2461797" cy="991892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Assembler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3826" y="3869638"/>
            <a:ext cx="1850075" cy="991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.OBJ</a:t>
            </a:r>
          </a:p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File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9458836" y="3869638"/>
            <a:ext cx="2045776" cy="991892"/>
          </a:xfrm>
          <a:prstGeom prst="parallelogram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Linker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82823" y="5488605"/>
            <a:ext cx="1850075" cy="991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</a:rPr>
              <a:t>.EXE</a:t>
            </a:r>
          </a:p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File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1938806" y="3328784"/>
            <a:ext cx="0" cy="5433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5"/>
          </p:cNvCxnSpPr>
          <p:nvPr/>
        </p:nvCxnSpPr>
        <p:spPr>
          <a:xfrm>
            <a:off x="2863843" y="4368053"/>
            <a:ext cx="9511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1"/>
          </p:cNvCxnSpPr>
          <p:nvPr/>
        </p:nvCxnSpPr>
        <p:spPr>
          <a:xfrm flipV="1">
            <a:off x="6028840" y="4365584"/>
            <a:ext cx="784986" cy="2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5"/>
          </p:cNvCxnSpPr>
          <p:nvPr/>
        </p:nvCxnSpPr>
        <p:spPr>
          <a:xfrm>
            <a:off x="8663901" y="4365584"/>
            <a:ext cx="9189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1" idx="0"/>
          </p:cNvCxnSpPr>
          <p:nvPr/>
        </p:nvCxnSpPr>
        <p:spPr>
          <a:xfrm>
            <a:off x="10481724" y="4861530"/>
            <a:ext cx="26137" cy="627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Programs Required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Assembler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utility program that converts source code program from assembly language into machine language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utility program that combines individual files created by an assembler into a single executable program</a:t>
            </a: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accent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Debugger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utility program that lets you to step through a program while its running and examine registers and Memory</a:t>
            </a:r>
            <a:endParaRPr lang="en-US" sz="24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Gujrat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3095</TotalTime>
  <Words>414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Arial Rounded MT Bold</vt:lpstr>
      <vt:lpstr>Calibri</vt:lpstr>
      <vt:lpstr>Century Gothic</vt:lpstr>
      <vt:lpstr>Courier New</vt:lpstr>
      <vt:lpstr>Wingdings 3</vt:lpstr>
      <vt:lpstr>Wisp</vt:lpstr>
      <vt:lpstr>University of Gujrat Department of Computer Science </vt:lpstr>
      <vt:lpstr>Contents</vt:lpstr>
      <vt:lpstr>Specific Machine Levels </vt:lpstr>
      <vt:lpstr>Assembly Language</vt:lpstr>
      <vt:lpstr>Assembly Language relation to Machine Language</vt:lpstr>
      <vt:lpstr>High-Level Language relation to Machine Language</vt:lpstr>
      <vt:lpstr>Is Assembly Language Portable?</vt:lpstr>
      <vt:lpstr>Creating and Running a Program</vt:lpstr>
      <vt:lpstr>Programs Required</vt:lpstr>
      <vt:lpstr>PowerPoint Presentation</vt:lpstr>
      <vt:lpstr>PowerPoint Presentation</vt:lpstr>
      <vt:lpstr>PowerPoint Presentation</vt:lpstr>
      <vt:lpstr>Word Representation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Gujrat Department of Computer Science</dc:title>
  <dc:creator>Hafsa Himayat</dc:creator>
  <cp:lastModifiedBy>Hafsa Himayat</cp:lastModifiedBy>
  <cp:revision>630</cp:revision>
  <dcterms:created xsi:type="dcterms:W3CDTF">2013-10-23T08:03:45Z</dcterms:created>
  <dcterms:modified xsi:type="dcterms:W3CDTF">2013-11-21T09:27:28Z</dcterms:modified>
</cp:coreProperties>
</file>