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7"/>
  </p:notesMasterIdLst>
  <p:sldIdLst>
    <p:sldId id="256" r:id="rId2"/>
    <p:sldId id="289" r:id="rId3"/>
    <p:sldId id="290" r:id="rId4"/>
    <p:sldId id="291" r:id="rId5"/>
    <p:sldId id="294" r:id="rId6"/>
    <p:sldId id="293" r:id="rId7"/>
    <p:sldId id="292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771" autoAdjust="0"/>
    <p:restoredTop sz="94434" autoAdjust="0"/>
  </p:normalViewPr>
  <p:slideViewPr>
    <p:cSldViewPr snapToGrid="0">
      <p:cViewPr varScale="1">
        <p:scale>
          <a:sx n="48" d="100"/>
          <a:sy n="48" d="100"/>
        </p:scale>
        <p:origin x="42" y="546"/>
      </p:cViewPr>
      <p:guideLst/>
    </p:cSldViewPr>
  </p:slideViewPr>
  <p:outlineViewPr>
    <p:cViewPr>
      <p:scale>
        <a:sx n="33" d="100"/>
        <a:sy n="33" d="100"/>
      </p:scale>
      <p:origin x="0" y="-1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DE2E2-4382-47B0-99EA-56611D0B7D4C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72A98-6ECA-49E9-86B1-D8AABA811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82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9947-8138-4DE3-836D-6CE18F664EC7}" type="datetime1">
              <a:rPr lang="en-US" smtClean="0"/>
              <a:t>11/28/2013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2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9A2A-4208-4AA5-BB90-0E55305A9857}" type="datetime1">
              <a:rPr lang="en-US" smtClean="0"/>
              <a:t>11/28/2013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2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0FEF7-2598-4BAA-8BFA-0F27AA3B5800}" type="datetime1">
              <a:rPr lang="en-US" smtClean="0"/>
              <a:t>11/28/2013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7782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8B0C-F5F7-427E-B21E-AA425A9A37BD}" type="datetime1">
              <a:rPr lang="en-US" smtClean="0"/>
              <a:t>11/28/2013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465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0D24-AD0A-4942-BA26-C80A29265C92}" type="datetime1">
              <a:rPr lang="en-US" smtClean="0"/>
              <a:t>11/28/2013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1311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A138-AB4C-4B63-A2DA-7D626BDC217A}" type="datetime1">
              <a:rPr lang="en-US" smtClean="0"/>
              <a:t>11/28/2013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78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8CBD-44C1-4118-B3D7-AC1BB7262421}" type="datetime1">
              <a:rPr lang="en-US" smtClean="0"/>
              <a:t>11/28/2013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86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5DB2-7037-495D-BCE4-CE8D004ED358}" type="datetime1">
              <a:rPr lang="en-US" smtClean="0"/>
              <a:t>11/28/2013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90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8BE7-4789-48F6-B484-F7D42889FFA7}" type="datetime1">
              <a:rPr lang="en-US" smtClean="0"/>
              <a:t>11/28/2013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51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CA12-9880-4D3F-97A9-B7067FDDD503}" type="datetime1">
              <a:rPr lang="en-US" smtClean="0"/>
              <a:t>11/28/2013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9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2AEC-2881-488C-9754-30EEBC3705AA}" type="datetime1">
              <a:rPr lang="en-US" smtClean="0"/>
              <a:t>11/28/2013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84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6E0A-F93E-44E5-BC0F-3128B464252D}" type="datetime1">
              <a:rPr lang="en-US" smtClean="0"/>
              <a:t>11/28/2013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24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D737-65D3-48FC-842E-86055D2350C2}" type="datetime1">
              <a:rPr lang="en-US" smtClean="0"/>
              <a:t>11/28/2013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3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8FB-DABA-4FC9-BE22-617C04D2C4BC}" type="datetime1">
              <a:rPr lang="en-US" smtClean="0"/>
              <a:t>11/28/2013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2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18CA-9424-4F41-9CF4-90F51F4E98C3}" type="datetime1">
              <a:rPr lang="en-US" smtClean="0"/>
              <a:t>11/28/2013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34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5420-D1C5-4C42-BC2A-68E1D36EC1F2}" type="datetime1">
              <a:rPr lang="en-US" smtClean="0"/>
              <a:t>11/28/2013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3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5F7A-0A9A-4E9C-9E1B-5FCC64CF028F}" type="datetime1">
              <a:rPr lang="en-US" smtClean="0"/>
              <a:t>11/28/2013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39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8000" y="527351"/>
            <a:ext cx="8915399" cy="2305318"/>
          </a:xfrm>
        </p:spPr>
        <p:txBody>
          <a:bodyPr>
            <a:normAutofit fontScale="90000"/>
          </a:bodyPr>
          <a:lstStyle/>
          <a:p>
            <a:pPr algn="r"/>
            <a:r>
              <a:rPr lang="en-US" sz="6000" b="1" dirty="0"/>
              <a:t>University of </a:t>
            </a:r>
            <a:r>
              <a:rPr lang="en-US" sz="6000" b="1" dirty="0" err="1"/>
              <a:t>Gujrat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4400" b="1" dirty="0"/>
              <a:t>Department of Computer </a:t>
            </a:r>
            <a:r>
              <a:rPr lang="en-US" sz="4400" b="1" dirty="0" smtClean="0"/>
              <a:t>Science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3301219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Arial Rounded MT Bold" panose="020F0704030504030204" pitchFamily="34" charset="0"/>
              </a:rPr>
              <a:t>Course Code : CS-252 </a:t>
            </a:r>
          </a:p>
          <a:p>
            <a:pPr algn="ctr"/>
            <a:r>
              <a:rPr lang="en-US" sz="2800" dirty="0" smtClean="0">
                <a:latin typeface="Arial Rounded MT Bold" panose="020F0704030504030204" pitchFamily="34" charset="0"/>
              </a:rPr>
              <a:t>Computer Organization and Assembly Language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718000" y="4427502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u="sng" dirty="0" smtClean="0">
                <a:solidFill>
                  <a:schemeClr val="accent1"/>
                </a:solidFill>
                <a:latin typeface="Arial Rounded MT Bold" panose="020F0704030504030204" pitchFamily="34" charset="0"/>
              </a:rPr>
              <a:t>Lecture # 7</a:t>
            </a:r>
          </a:p>
          <a:p>
            <a:pPr algn="ctr"/>
            <a:r>
              <a:rPr lang="en-US" sz="2800" dirty="0" smtClean="0">
                <a:latin typeface="Arial Rounded MT Bold" panose="020F0704030504030204" pitchFamily="34" charset="0"/>
              </a:rPr>
              <a:t>Few instructions of Assembly Language</a:t>
            </a:r>
          </a:p>
          <a:p>
            <a:pPr algn="ctr"/>
            <a:endParaRPr lang="en-US" sz="2800" dirty="0">
              <a:latin typeface="Arial Rounded MT Bold" panose="020F07040305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9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XCHG instruction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Used to exchange the contents of two registers, or a register , or a register or a memory location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u="sng" dirty="0">
                <a:solidFill>
                  <a:schemeClr val="accent1"/>
                </a:solidFill>
              </a:rPr>
              <a:t>S</a:t>
            </a:r>
            <a:r>
              <a:rPr lang="en-US" sz="2400" b="1" u="sng" dirty="0" smtClean="0">
                <a:solidFill>
                  <a:schemeClr val="accent1"/>
                </a:solidFill>
              </a:rPr>
              <a:t>yntax</a:t>
            </a:r>
            <a:r>
              <a:rPr lang="en-US" sz="2400" dirty="0" smtClean="0">
                <a:solidFill>
                  <a:schemeClr val="tx1"/>
                </a:solidFill>
              </a:rPr>
              <a:t>		</a:t>
            </a:r>
            <a:r>
              <a:rPr lang="en-US" sz="2400" b="1" dirty="0" smtClean="0">
                <a:solidFill>
                  <a:schemeClr val="tx1"/>
                </a:solidFill>
              </a:rPr>
              <a:t>XCHG</a:t>
            </a:r>
            <a:r>
              <a:rPr lang="en-US" sz="2400" dirty="0" smtClean="0">
                <a:solidFill>
                  <a:schemeClr val="tx1"/>
                </a:solidFill>
              </a:rPr>
              <a:t>		destination, source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e.g. </a:t>
            </a:r>
            <a:r>
              <a:rPr lang="en-US" sz="2400" dirty="0" smtClean="0">
                <a:solidFill>
                  <a:schemeClr val="tx1"/>
                </a:solidFill>
              </a:rPr>
              <a:t>			</a:t>
            </a:r>
            <a:r>
              <a:rPr lang="en-US" sz="2400" b="1" dirty="0" smtClean="0">
                <a:solidFill>
                  <a:schemeClr val="tx1"/>
                </a:solidFill>
              </a:rPr>
              <a:t>XCHG	</a:t>
            </a:r>
            <a:r>
              <a:rPr lang="en-US" sz="2400" dirty="0" smtClean="0">
                <a:solidFill>
                  <a:schemeClr val="tx1"/>
                </a:solidFill>
              </a:rPr>
              <a:t>	AH, BL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			</a:t>
            </a:r>
            <a:r>
              <a:rPr lang="en-US" sz="2400" b="1" dirty="0" smtClean="0">
                <a:solidFill>
                  <a:schemeClr val="tx1"/>
                </a:solidFill>
              </a:rPr>
              <a:t>XCHG		</a:t>
            </a:r>
            <a:r>
              <a:rPr lang="en-US" sz="2400" dirty="0" smtClean="0">
                <a:solidFill>
                  <a:schemeClr val="tx1"/>
                </a:solidFill>
              </a:rPr>
              <a:t>AX, WORD1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</a:rPr>
              <a:t>		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38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Legal Combinations of Operands for XCHG</a:t>
            </a:r>
            <a:endParaRPr 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1118678"/>
              </p:ext>
            </p:extLst>
          </p:nvPr>
        </p:nvGraphicFramePr>
        <p:xfrm>
          <a:off x="4104113" y="2570328"/>
          <a:ext cx="463045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169"/>
                <a:gridCol w="1563383"/>
                <a:gridCol w="1514901"/>
              </a:tblGrid>
              <a:tr h="245205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Source</a:t>
                      </a:r>
                    </a:p>
                    <a:p>
                      <a:pPr algn="ctr"/>
                      <a:r>
                        <a:rPr lang="en-US" dirty="0" smtClean="0"/>
                        <a:t>Operand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Destination</a:t>
                      </a:r>
                      <a:r>
                        <a:rPr lang="en-US" baseline="0" dirty="0" smtClean="0"/>
                        <a:t> Operand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452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General Register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Memory</a:t>
                      </a:r>
                      <a:r>
                        <a:rPr lang="en-US" b="1" baseline="0" dirty="0" smtClean="0"/>
                        <a:t> Location </a:t>
                      </a:r>
                      <a:endParaRPr lang="en-US" b="1" dirty="0"/>
                    </a:p>
                  </a:txBody>
                  <a:tcPr/>
                </a:tc>
              </a:tr>
              <a:tr h="49041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General Register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</a:tr>
              <a:tr h="49041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Memory Location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50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ADD and SUB instructions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Used to add or subtract the contents of two registers, a register and a memory location and to add (subtract) a number to (from) a register or a memory location</a:t>
            </a:r>
          </a:p>
          <a:p>
            <a:pPr marL="0" indent="0">
              <a:buNone/>
            </a:pPr>
            <a:r>
              <a:rPr lang="en-US" sz="2400" b="1" u="sng" dirty="0">
                <a:solidFill>
                  <a:schemeClr val="accent1"/>
                </a:solidFill>
              </a:rPr>
              <a:t>S</a:t>
            </a:r>
            <a:r>
              <a:rPr lang="en-US" sz="2400" b="1" u="sng" dirty="0" smtClean="0">
                <a:solidFill>
                  <a:schemeClr val="accent1"/>
                </a:solidFill>
              </a:rPr>
              <a:t>yntax</a:t>
            </a:r>
            <a:r>
              <a:rPr lang="en-US" sz="2400" dirty="0" smtClean="0">
                <a:solidFill>
                  <a:schemeClr val="tx1"/>
                </a:solidFill>
              </a:rPr>
              <a:t>		</a:t>
            </a:r>
            <a:r>
              <a:rPr lang="en-US" sz="2400" b="1" dirty="0" smtClean="0">
                <a:solidFill>
                  <a:schemeClr val="tx1"/>
                </a:solidFill>
              </a:rPr>
              <a:t>ADD</a:t>
            </a:r>
            <a:r>
              <a:rPr lang="en-US" sz="2400" dirty="0" smtClean="0">
                <a:solidFill>
                  <a:schemeClr val="tx1"/>
                </a:solidFill>
              </a:rPr>
              <a:t>		destination, source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			</a:t>
            </a:r>
            <a:r>
              <a:rPr lang="en-US" sz="2800" b="1" dirty="0" smtClean="0">
                <a:solidFill>
                  <a:schemeClr val="tx1"/>
                </a:solidFill>
              </a:rPr>
              <a:t>SUB		</a:t>
            </a:r>
            <a:r>
              <a:rPr lang="en-US" sz="2400" dirty="0" smtClean="0">
                <a:solidFill>
                  <a:schemeClr val="tx1"/>
                </a:solidFill>
              </a:rPr>
              <a:t>destination, source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e.g. </a:t>
            </a:r>
            <a:r>
              <a:rPr lang="en-US" sz="2400" dirty="0" smtClean="0">
                <a:solidFill>
                  <a:schemeClr val="tx1"/>
                </a:solidFill>
              </a:rPr>
              <a:t>			</a:t>
            </a:r>
            <a:r>
              <a:rPr lang="en-US" sz="2400" b="1" dirty="0" smtClean="0">
                <a:solidFill>
                  <a:schemeClr val="tx1"/>
                </a:solidFill>
              </a:rPr>
              <a:t>ADD	</a:t>
            </a:r>
            <a:r>
              <a:rPr lang="en-US" sz="2400" dirty="0" smtClean="0">
                <a:solidFill>
                  <a:schemeClr val="tx1"/>
                </a:solidFill>
              </a:rPr>
              <a:t>	AH, BL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			</a:t>
            </a:r>
            <a:r>
              <a:rPr lang="en-US" sz="2400" b="1" dirty="0" smtClean="0">
                <a:solidFill>
                  <a:schemeClr val="tx1"/>
                </a:solidFill>
              </a:rPr>
              <a:t>SUB		</a:t>
            </a:r>
            <a:r>
              <a:rPr lang="en-US" sz="2400" dirty="0" smtClean="0">
                <a:solidFill>
                  <a:schemeClr val="tx1"/>
                </a:solidFill>
              </a:rPr>
              <a:t>AX, WORD1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</a:rPr>
              <a:t>		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309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Legal Combinations of Operands for ADD and SUB</a:t>
            </a:r>
            <a:endParaRPr 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511433"/>
              </p:ext>
            </p:extLst>
          </p:nvPr>
        </p:nvGraphicFramePr>
        <p:xfrm>
          <a:off x="3725839" y="2570328"/>
          <a:ext cx="5008727" cy="2776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970"/>
                <a:gridCol w="1691100"/>
                <a:gridCol w="1638657"/>
              </a:tblGrid>
              <a:tr h="245205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Source</a:t>
                      </a:r>
                    </a:p>
                    <a:p>
                      <a:pPr algn="ctr"/>
                      <a:r>
                        <a:rPr lang="en-US" dirty="0" smtClean="0"/>
                        <a:t>Operand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Destination</a:t>
                      </a:r>
                      <a:r>
                        <a:rPr lang="en-US" baseline="0" dirty="0" smtClean="0"/>
                        <a:t> Operand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452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General Register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Memory Location</a:t>
                      </a:r>
                      <a:endParaRPr lang="en-US" b="1" dirty="0"/>
                    </a:p>
                  </a:txBody>
                  <a:tcPr/>
                </a:tc>
              </a:tr>
              <a:tr h="49041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General Register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</a:tr>
              <a:tr h="49041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Memory</a:t>
                      </a:r>
                      <a:r>
                        <a:rPr lang="en-US" b="1" baseline="0" dirty="0" smtClean="0"/>
                        <a:t> Location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/>
                </a:tc>
              </a:tr>
              <a:tr h="49041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Constant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48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INC and DEC instructions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37726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INC is used to add 1 to the contents of a memory location or register and DEC is used to subtract 1 from the contents </a:t>
            </a:r>
            <a:r>
              <a:rPr lang="en-US" sz="2400" dirty="0">
                <a:solidFill>
                  <a:schemeClr val="tx1"/>
                </a:solidFill>
              </a:rPr>
              <a:t>of a memory location or register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u="sng" dirty="0">
                <a:solidFill>
                  <a:schemeClr val="accent1"/>
                </a:solidFill>
              </a:rPr>
              <a:t>S</a:t>
            </a:r>
            <a:r>
              <a:rPr lang="en-US" sz="2400" b="1" u="sng" dirty="0" smtClean="0">
                <a:solidFill>
                  <a:schemeClr val="accent1"/>
                </a:solidFill>
              </a:rPr>
              <a:t>yntax</a:t>
            </a:r>
            <a:r>
              <a:rPr lang="en-US" sz="2400" dirty="0" smtClean="0">
                <a:solidFill>
                  <a:schemeClr val="tx1"/>
                </a:solidFill>
              </a:rPr>
              <a:t>		</a:t>
            </a:r>
            <a:r>
              <a:rPr lang="en-US" sz="2400" b="1" dirty="0" smtClean="0">
                <a:solidFill>
                  <a:schemeClr val="tx1"/>
                </a:solidFill>
              </a:rPr>
              <a:t>INC</a:t>
            </a:r>
            <a:r>
              <a:rPr lang="en-US" sz="2400" dirty="0" smtClean="0">
                <a:solidFill>
                  <a:schemeClr val="tx1"/>
                </a:solidFill>
              </a:rPr>
              <a:t>		destination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			</a:t>
            </a:r>
            <a:r>
              <a:rPr lang="en-US" sz="2800" b="1" dirty="0" smtClean="0">
                <a:solidFill>
                  <a:schemeClr val="tx1"/>
                </a:solidFill>
              </a:rPr>
              <a:t>DE	</a:t>
            </a:r>
            <a:r>
              <a:rPr lang="en-US" sz="2800" b="1" dirty="0">
                <a:solidFill>
                  <a:schemeClr val="tx1"/>
                </a:solidFill>
              </a:rPr>
              <a:t>C</a:t>
            </a:r>
            <a:r>
              <a:rPr lang="en-US" sz="2800" b="1" dirty="0" smtClean="0">
                <a:solidFill>
                  <a:schemeClr val="tx1"/>
                </a:solidFill>
              </a:rPr>
              <a:t>		</a:t>
            </a:r>
            <a:r>
              <a:rPr lang="en-US" sz="2400" dirty="0" smtClean="0">
                <a:solidFill>
                  <a:schemeClr val="tx1"/>
                </a:solidFill>
              </a:rPr>
              <a:t>destination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e.g. </a:t>
            </a:r>
            <a:r>
              <a:rPr lang="en-US" sz="2400" dirty="0" smtClean="0">
                <a:solidFill>
                  <a:schemeClr val="tx1"/>
                </a:solidFill>
              </a:rPr>
              <a:t>			</a:t>
            </a:r>
            <a:r>
              <a:rPr lang="en-US" sz="2400" b="1" dirty="0" smtClean="0">
                <a:solidFill>
                  <a:schemeClr val="tx1"/>
                </a:solidFill>
              </a:rPr>
              <a:t>INC	</a:t>
            </a:r>
            <a:r>
              <a:rPr lang="en-US" sz="2400" dirty="0" smtClean="0">
                <a:solidFill>
                  <a:schemeClr val="tx1"/>
                </a:solidFill>
              </a:rPr>
              <a:t>	AX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			</a:t>
            </a:r>
            <a:r>
              <a:rPr lang="en-US" sz="2400" b="1" dirty="0" smtClean="0">
                <a:solidFill>
                  <a:schemeClr val="tx1"/>
                </a:solidFill>
              </a:rPr>
              <a:t>DEC		</a:t>
            </a:r>
            <a:r>
              <a:rPr lang="en-US" sz="2400" dirty="0" smtClean="0">
                <a:solidFill>
                  <a:schemeClr val="tx1"/>
                </a:solidFill>
              </a:rPr>
              <a:t>WORD1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</a:rPr>
              <a:t>		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66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accent1"/>
                </a:solidFill>
              </a:rPr>
              <a:t>NEG instruction</a:t>
            </a:r>
            <a:endParaRPr lang="en-US" sz="44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21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NEG is used to negate the contents of the destination. NEG does this by replacing the contents by its 2’s complement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b="1" u="sng" dirty="0">
                <a:solidFill>
                  <a:schemeClr val="accent1"/>
                </a:solidFill>
              </a:rPr>
              <a:t>Syntax</a:t>
            </a:r>
            <a:r>
              <a:rPr lang="en-US" sz="2800" dirty="0">
                <a:solidFill>
                  <a:schemeClr val="tx1"/>
                </a:solidFill>
              </a:rPr>
              <a:t>		</a:t>
            </a:r>
            <a:r>
              <a:rPr lang="en-US" sz="2800" b="1" dirty="0" smtClean="0">
                <a:solidFill>
                  <a:schemeClr val="tx1"/>
                </a:solidFill>
              </a:rPr>
              <a:t>NEG</a:t>
            </a:r>
            <a:r>
              <a:rPr lang="en-US" sz="2800" dirty="0">
                <a:solidFill>
                  <a:schemeClr val="tx1"/>
                </a:solidFill>
              </a:rPr>
              <a:t>		destination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		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e.g</a:t>
            </a:r>
            <a:r>
              <a:rPr lang="en-US" sz="2400" b="1" dirty="0">
                <a:solidFill>
                  <a:schemeClr val="accent1"/>
                </a:solidFill>
              </a:rPr>
              <a:t>. </a:t>
            </a:r>
            <a:r>
              <a:rPr lang="en-US" sz="2800" dirty="0">
                <a:solidFill>
                  <a:schemeClr val="tx1"/>
                </a:solidFill>
              </a:rPr>
              <a:t>			</a:t>
            </a:r>
            <a:r>
              <a:rPr lang="en-US" sz="2800" b="1" dirty="0" smtClean="0">
                <a:solidFill>
                  <a:schemeClr val="tx1"/>
                </a:solidFill>
              </a:rPr>
              <a:t>NEG</a:t>
            </a:r>
            <a:r>
              <a:rPr lang="en-US" sz="2800" b="1" dirty="0">
                <a:solidFill>
                  <a:schemeClr val="tx1"/>
                </a:solidFill>
              </a:rPr>
              <a:t>	</a:t>
            </a:r>
            <a:r>
              <a:rPr lang="en-US" sz="2800" dirty="0">
                <a:solidFill>
                  <a:schemeClr val="tx1"/>
                </a:solidFill>
              </a:rPr>
              <a:t>	AX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			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University of </a:t>
            </a:r>
            <a:r>
              <a:rPr lang="en-US" dirty="0" err="1" smtClean="0"/>
              <a:t>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2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ectangle 23" descr="Large confetti"/>
          <p:cNvSpPr txBox="1">
            <a:spLocks noChangeArrowheads="1"/>
          </p:cNvSpPr>
          <p:nvPr/>
        </p:nvSpPr>
        <p:spPr>
          <a:xfrm>
            <a:off x="2185609" y="608703"/>
            <a:ext cx="7772400" cy="114300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000" b="1" dirty="0" smtClean="0">
                <a:solidFill>
                  <a:schemeClr val="accent1"/>
                </a:solidFill>
              </a:rPr>
              <a:t>Instruction Groups</a:t>
            </a:r>
            <a:endParaRPr lang="en-GB" sz="4000" b="1" dirty="0">
              <a:solidFill>
                <a:schemeClr val="accent1"/>
              </a:solidFill>
            </a:endParaRP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2185609" y="2127370"/>
            <a:ext cx="777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GB" sz="2800" dirty="0"/>
              <a:t>Data Movement Instructions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GB" sz="2800" dirty="0"/>
              <a:t>Arithmetic / Logic Instructions 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GB" sz="2800" dirty="0"/>
              <a:t>Program Control Instructions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GB" sz="2800" dirty="0"/>
              <a:t>Special Instructions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754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Rectangle 29"/>
          <p:cNvSpPr>
            <a:spLocks noChangeArrowheads="1"/>
          </p:cNvSpPr>
          <p:nvPr/>
        </p:nvSpPr>
        <p:spPr bwMode="auto">
          <a:xfrm>
            <a:off x="2331872" y="1980254"/>
            <a:ext cx="777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GB" dirty="0"/>
          </a:p>
          <a:p>
            <a:pPr>
              <a:buFontTx/>
              <a:buNone/>
            </a:pPr>
            <a:r>
              <a:rPr lang="en-GB" dirty="0"/>
              <a:t>    </a:t>
            </a:r>
            <a:r>
              <a:rPr lang="en-GB" sz="2800" dirty="0" err="1"/>
              <a:t>mov</a:t>
            </a:r>
            <a:r>
              <a:rPr lang="en-GB" sz="2800" dirty="0"/>
              <a:t>    </a:t>
            </a:r>
            <a:r>
              <a:rPr lang="en-GB" sz="2800" dirty="0" err="1"/>
              <a:t>ax,bx</a:t>
            </a:r>
            <a:r>
              <a:rPr lang="en-GB" sz="2800" dirty="0"/>
              <a:t>	    ; move data from </a:t>
            </a:r>
            <a:r>
              <a:rPr lang="en-GB" sz="2800" dirty="0" err="1"/>
              <a:t>bx</a:t>
            </a:r>
            <a:r>
              <a:rPr lang="en-GB" sz="2800" dirty="0"/>
              <a:t> to </a:t>
            </a:r>
            <a:r>
              <a:rPr lang="en-GB" sz="2800" dirty="0" err="1"/>
              <a:t>ax</a:t>
            </a:r>
            <a:endParaRPr lang="en-GB" sz="2800" dirty="0"/>
          </a:p>
          <a:p>
            <a:pPr>
              <a:buFontTx/>
              <a:buNone/>
            </a:pPr>
            <a:endParaRPr lang="en-GB" sz="2800" dirty="0"/>
          </a:p>
          <a:p>
            <a:pPr>
              <a:buFontTx/>
              <a:buNone/>
            </a:pPr>
            <a:r>
              <a:rPr lang="en-GB" sz="2800" dirty="0"/>
              <a:t>    </a:t>
            </a:r>
            <a:r>
              <a:rPr lang="en-GB" sz="2800" dirty="0" err="1"/>
              <a:t>lda</a:t>
            </a:r>
            <a:r>
              <a:rPr lang="en-GB" sz="2800" dirty="0"/>
              <a:t>      0234	    ; load 0234 into                 				    </a:t>
            </a:r>
            <a:r>
              <a:rPr lang="en-GB" sz="2800" dirty="0" smtClean="0"/>
              <a:t>					; </a:t>
            </a:r>
            <a:r>
              <a:rPr lang="en-GB" sz="2800" dirty="0"/>
              <a:t>accumulator	</a:t>
            </a:r>
          </a:p>
        </p:txBody>
      </p:sp>
      <p:sp>
        <p:nvSpPr>
          <p:cNvPr id="7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2008188" y="644051"/>
            <a:ext cx="7772400" cy="1143000"/>
          </a:xfrm>
        </p:spPr>
        <p:txBody>
          <a:bodyPr/>
          <a:lstStyle/>
          <a:p>
            <a:r>
              <a:rPr lang="en-GB" sz="4000" b="1" dirty="0">
                <a:solidFill>
                  <a:schemeClr val="accent1"/>
                </a:solidFill>
              </a:rPr>
              <a:t>Data Movement</a:t>
            </a:r>
          </a:p>
        </p:txBody>
      </p:sp>
    </p:spTree>
    <p:extLst>
      <p:ext uri="{BB962C8B-B14F-4D97-AF65-F5344CB8AC3E}">
        <p14:creationId xmlns:p14="http://schemas.microsoft.com/office/powerpoint/2010/main" val="262813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964332" y="1850247"/>
            <a:ext cx="9608969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 dirty="0"/>
          </a:p>
          <a:p>
            <a:r>
              <a:rPr lang="en-GB" dirty="0"/>
              <a:t>    </a:t>
            </a:r>
            <a:r>
              <a:rPr lang="en-GB" dirty="0" smtClean="0"/>
              <a:t>	</a:t>
            </a:r>
            <a:r>
              <a:rPr lang="en-GB" sz="2800" dirty="0" smtClean="0"/>
              <a:t>and    </a:t>
            </a:r>
            <a:r>
              <a:rPr lang="en-GB" sz="2800" dirty="0"/>
              <a:t>ax,1234    	</a:t>
            </a:r>
            <a:r>
              <a:rPr lang="en-GB" sz="2400" dirty="0" smtClean="0"/>
              <a:t>; </a:t>
            </a:r>
            <a:r>
              <a:rPr lang="en-GB" sz="2400" dirty="0"/>
              <a:t>AND 1234 with </a:t>
            </a:r>
            <a:r>
              <a:rPr lang="en-GB" sz="2400" dirty="0" err="1"/>
              <a:t>ax</a:t>
            </a:r>
            <a:endParaRPr lang="en-GB" sz="2400" dirty="0"/>
          </a:p>
          <a:p>
            <a:endParaRPr lang="en-GB" sz="2800" dirty="0"/>
          </a:p>
          <a:p>
            <a:r>
              <a:rPr lang="en-GB" sz="2800" dirty="0"/>
              <a:t>    add    bx,0534   	</a:t>
            </a:r>
            <a:r>
              <a:rPr lang="en-GB" sz="2800" dirty="0" smtClean="0"/>
              <a:t>	</a:t>
            </a:r>
            <a:r>
              <a:rPr lang="en-GB" sz="2400" dirty="0" smtClean="0"/>
              <a:t>; </a:t>
            </a:r>
            <a:r>
              <a:rPr lang="en-GB" sz="2400" dirty="0"/>
              <a:t>ADD 0534 to </a:t>
            </a:r>
            <a:r>
              <a:rPr lang="en-GB" sz="2400" dirty="0" err="1"/>
              <a:t>bx</a:t>
            </a:r>
            <a:endParaRPr lang="en-GB" sz="2400" dirty="0"/>
          </a:p>
          <a:p>
            <a:endParaRPr lang="en-GB" sz="2800" dirty="0"/>
          </a:p>
          <a:p>
            <a:r>
              <a:rPr lang="en-GB" sz="2800" dirty="0"/>
              <a:t>    add    </a:t>
            </a:r>
            <a:r>
              <a:rPr lang="en-GB" sz="2800" dirty="0" err="1"/>
              <a:t>bx</a:t>
            </a:r>
            <a:r>
              <a:rPr lang="en-GB" sz="2800" dirty="0"/>
              <a:t>,[1200]	</a:t>
            </a:r>
            <a:r>
              <a:rPr lang="en-GB" sz="2800" dirty="0" smtClean="0"/>
              <a:t>	</a:t>
            </a:r>
            <a:r>
              <a:rPr lang="en-GB" sz="2400" dirty="0" smtClean="0"/>
              <a:t>; </a:t>
            </a:r>
            <a:r>
              <a:rPr lang="en-GB" sz="2400" dirty="0"/>
              <a:t>ADD data at address 1200 to </a:t>
            </a:r>
            <a:r>
              <a:rPr lang="en-GB" sz="2400" dirty="0" err="1"/>
              <a:t>bx</a:t>
            </a:r>
            <a:endParaRPr lang="en-GB" sz="2400" dirty="0"/>
          </a:p>
          <a:p>
            <a:endParaRPr lang="en-GB" sz="2800" dirty="0"/>
          </a:p>
          <a:p>
            <a:r>
              <a:rPr lang="en-GB" sz="2800" dirty="0"/>
              <a:t>    add    </a:t>
            </a:r>
            <a:r>
              <a:rPr lang="en-GB" sz="2800" dirty="0" err="1"/>
              <a:t>ax</a:t>
            </a:r>
            <a:r>
              <a:rPr lang="en-GB" sz="2800" dirty="0"/>
              <a:t>,[1234]	</a:t>
            </a:r>
            <a:r>
              <a:rPr lang="en-GB" sz="2800" dirty="0" smtClean="0"/>
              <a:t>	</a:t>
            </a:r>
            <a:r>
              <a:rPr lang="en-GB" sz="2400" dirty="0" smtClean="0"/>
              <a:t>; </a:t>
            </a:r>
            <a:r>
              <a:rPr lang="en-GB" sz="2400" dirty="0"/>
              <a:t>ADD data from address 1234 to </a:t>
            </a:r>
            <a:r>
              <a:rPr lang="en-GB" sz="2400" dirty="0" err="1"/>
              <a:t>ax</a:t>
            </a:r>
            <a:r>
              <a:rPr lang="en-GB" sz="2800" dirty="0"/>
              <a:t>	</a:t>
            </a:r>
          </a:p>
        </p:txBody>
      </p:sp>
      <p:sp>
        <p:nvSpPr>
          <p:cNvPr id="7" name="Rectangle 7" descr="Large confetti"/>
          <p:cNvSpPr txBox="1">
            <a:spLocks noChangeArrowheads="1"/>
          </p:cNvSpPr>
          <p:nvPr/>
        </p:nvSpPr>
        <p:spPr>
          <a:xfrm>
            <a:off x="2158316" y="707247"/>
            <a:ext cx="7772400" cy="114300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000" b="1" dirty="0" smtClean="0">
                <a:solidFill>
                  <a:schemeClr val="accent1"/>
                </a:solidFill>
              </a:rPr>
              <a:t>Arithmetic and Logic Instructions</a:t>
            </a:r>
            <a:endParaRPr lang="en-GB" sz="4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9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964332" y="2382512"/>
            <a:ext cx="9608969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 dirty="0"/>
          </a:p>
          <a:p>
            <a:r>
              <a:rPr lang="en-GB" dirty="0"/>
              <a:t>    	</a:t>
            </a:r>
            <a:r>
              <a:rPr lang="en-GB" sz="2800" dirty="0" err="1" smtClean="0"/>
              <a:t>cmp</a:t>
            </a:r>
            <a:r>
              <a:rPr lang="en-GB" sz="2800" dirty="0" smtClean="0"/>
              <a:t>    </a:t>
            </a:r>
            <a:r>
              <a:rPr lang="en-GB" sz="2800" dirty="0" err="1"/>
              <a:t>ax</a:t>
            </a:r>
            <a:r>
              <a:rPr lang="en-GB" sz="2800" dirty="0" smtClean="0"/>
              <a:t>, 0    </a:t>
            </a:r>
            <a:r>
              <a:rPr lang="en-GB" sz="2800" dirty="0"/>
              <a:t>	</a:t>
            </a:r>
            <a:r>
              <a:rPr lang="en-GB" sz="2400" dirty="0" smtClean="0"/>
              <a:t>; compare </a:t>
            </a:r>
            <a:r>
              <a:rPr lang="en-GB" sz="2400" dirty="0" err="1" smtClean="0"/>
              <a:t>ax</a:t>
            </a:r>
            <a:r>
              <a:rPr lang="en-GB" sz="2400" dirty="0" smtClean="0"/>
              <a:t> with 0</a:t>
            </a:r>
            <a:endParaRPr lang="en-GB" sz="2400" dirty="0"/>
          </a:p>
          <a:p>
            <a:endParaRPr lang="en-GB" sz="2800" dirty="0"/>
          </a:p>
          <a:p>
            <a:r>
              <a:rPr lang="en-GB" sz="2800" dirty="0"/>
              <a:t>   </a:t>
            </a:r>
            <a:r>
              <a:rPr lang="en-GB" sz="2800" dirty="0" smtClean="0"/>
              <a:t>  </a:t>
            </a:r>
            <a:r>
              <a:rPr lang="en-GB" sz="2800" dirty="0" err="1" smtClean="0"/>
              <a:t>jne</a:t>
            </a:r>
            <a:r>
              <a:rPr lang="en-GB" sz="2800" dirty="0" smtClean="0"/>
              <a:t>    1234   </a:t>
            </a:r>
            <a:r>
              <a:rPr lang="en-GB" sz="2800" dirty="0"/>
              <a:t>	</a:t>
            </a:r>
            <a:r>
              <a:rPr lang="en-GB" sz="2800" dirty="0" smtClean="0"/>
              <a:t>	</a:t>
            </a:r>
            <a:r>
              <a:rPr lang="en-GB" sz="2400" dirty="0" smtClean="0"/>
              <a:t>; jump if not equal to the instruction at 								; address 1234</a:t>
            </a:r>
            <a:endParaRPr lang="en-GB" sz="2400" dirty="0"/>
          </a:p>
          <a:p>
            <a:endParaRPr lang="en-GB" sz="2800" dirty="0"/>
          </a:p>
          <a:p>
            <a:r>
              <a:rPr lang="en-GB" sz="2800" dirty="0"/>
              <a:t>  </a:t>
            </a:r>
          </a:p>
        </p:txBody>
      </p:sp>
      <p:sp>
        <p:nvSpPr>
          <p:cNvPr id="7" name="Rectangle 7" descr="Large confetti"/>
          <p:cNvSpPr txBox="1">
            <a:spLocks noChangeArrowheads="1"/>
          </p:cNvSpPr>
          <p:nvPr/>
        </p:nvSpPr>
        <p:spPr>
          <a:xfrm>
            <a:off x="2158316" y="707247"/>
            <a:ext cx="7772400" cy="114300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000" b="1" dirty="0" smtClean="0">
                <a:solidFill>
                  <a:schemeClr val="accent1"/>
                </a:solidFill>
              </a:rPr>
              <a:t>Program Control Instructions</a:t>
            </a:r>
            <a:endParaRPr lang="en-GB" sz="4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20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964332" y="2246032"/>
            <a:ext cx="9608969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 dirty="0"/>
          </a:p>
          <a:p>
            <a:r>
              <a:rPr lang="en-GB" dirty="0"/>
              <a:t>    </a:t>
            </a:r>
            <a:r>
              <a:rPr lang="en-GB" dirty="0" smtClean="0"/>
              <a:t>		</a:t>
            </a:r>
            <a:r>
              <a:rPr lang="en-GB" sz="2800" dirty="0" smtClean="0"/>
              <a:t>cli</a:t>
            </a:r>
            <a:r>
              <a:rPr lang="en-GB" sz="2800" dirty="0"/>
              <a:t>	</a:t>
            </a:r>
            <a:r>
              <a:rPr lang="en-GB" sz="2800" dirty="0" smtClean="0"/>
              <a:t>		</a:t>
            </a:r>
            <a:r>
              <a:rPr lang="en-GB" sz="2400" dirty="0" smtClean="0"/>
              <a:t>; clear the interrupt flag</a:t>
            </a:r>
            <a:endParaRPr lang="en-GB" sz="2400" dirty="0"/>
          </a:p>
          <a:p>
            <a:endParaRPr lang="en-GB" sz="2800" dirty="0"/>
          </a:p>
          <a:p>
            <a:r>
              <a:rPr lang="en-GB" sz="2800" dirty="0"/>
              <a:t>    </a:t>
            </a:r>
            <a:r>
              <a:rPr lang="en-GB" sz="2800" dirty="0" smtClean="0"/>
              <a:t>		</a:t>
            </a:r>
            <a:r>
              <a:rPr lang="en-GB" sz="2800" dirty="0" err="1" smtClean="0"/>
              <a:t>sti</a:t>
            </a:r>
            <a:r>
              <a:rPr lang="en-GB" sz="2800" dirty="0" smtClean="0"/>
              <a:t>  </a:t>
            </a:r>
            <a:r>
              <a:rPr lang="en-GB" sz="2800" dirty="0"/>
              <a:t>	</a:t>
            </a:r>
            <a:r>
              <a:rPr lang="en-GB" sz="2800" dirty="0" smtClean="0"/>
              <a:t>	</a:t>
            </a:r>
            <a:r>
              <a:rPr lang="en-GB" sz="2400" dirty="0" smtClean="0"/>
              <a:t>; set the interrupt flag</a:t>
            </a:r>
            <a:endParaRPr lang="en-GB" sz="2400" dirty="0"/>
          </a:p>
          <a:p>
            <a:endParaRPr lang="en-GB" sz="2800" dirty="0"/>
          </a:p>
        </p:txBody>
      </p:sp>
      <p:sp>
        <p:nvSpPr>
          <p:cNvPr id="7" name="Rectangle 7" descr="Large confetti"/>
          <p:cNvSpPr txBox="1">
            <a:spLocks noChangeArrowheads="1"/>
          </p:cNvSpPr>
          <p:nvPr/>
        </p:nvSpPr>
        <p:spPr>
          <a:xfrm>
            <a:off x="2158316" y="707247"/>
            <a:ext cx="7772400" cy="114300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000" b="1" dirty="0" smtClean="0">
                <a:solidFill>
                  <a:schemeClr val="accent1"/>
                </a:solidFill>
              </a:rPr>
              <a:t>Special Instructions</a:t>
            </a:r>
            <a:endParaRPr lang="en-GB" sz="4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51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9212" y="2331710"/>
            <a:ext cx="8915399" cy="1468800"/>
          </a:xfrm>
        </p:spPr>
        <p:txBody>
          <a:bodyPr/>
          <a:lstStyle/>
          <a:p>
            <a:r>
              <a:rPr lang="en-US" sz="4800" b="1" dirty="0" smtClean="0">
                <a:solidFill>
                  <a:schemeClr val="accent1"/>
                </a:solidFill>
              </a:rPr>
              <a:t>Few Basic Instructions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9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MOV instruction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tx1"/>
                </a:solidFill>
              </a:rPr>
              <a:t>Used to transfer data between registers, between a register and a memory location, or to move a number directly into a register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b="1" u="sng" dirty="0">
                <a:solidFill>
                  <a:schemeClr val="accent1"/>
                </a:solidFill>
              </a:rPr>
              <a:t>S</a:t>
            </a:r>
            <a:r>
              <a:rPr lang="en-US" sz="2000" b="1" u="sng" dirty="0" smtClean="0">
                <a:solidFill>
                  <a:schemeClr val="accent1"/>
                </a:solidFill>
              </a:rPr>
              <a:t>yntax</a:t>
            </a:r>
            <a:r>
              <a:rPr lang="en-US" sz="2000" dirty="0" smtClean="0">
                <a:solidFill>
                  <a:schemeClr val="tx1"/>
                </a:solidFill>
              </a:rPr>
              <a:t>		</a:t>
            </a:r>
            <a:r>
              <a:rPr lang="en-US" sz="2000" b="1" dirty="0" smtClean="0">
                <a:solidFill>
                  <a:schemeClr val="tx1"/>
                </a:solidFill>
              </a:rPr>
              <a:t>MOV</a:t>
            </a:r>
            <a:r>
              <a:rPr lang="en-US" sz="2000" dirty="0" smtClean="0">
                <a:solidFill>
                  <a:schemeClr val="tx1"/>
                </a:solidFill>
              </a:rPr>
              <a:t>	destination, source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e.g. </a:t>
            </a:r>
            <a:r>
              <a:rPr lang="en-US" sz="2000" dirty="0" smtClean="0">
                <a:solidFill>
                  <a:schemeClr val="tx1"/>
                </a:solidFill>
              </a:rPr>
              <a:t>		</a:t>
            </a:r>
            <a:r>
              <a:rPr lang="en-US" sz="2000" b="1" dirty="0" smtClean="0">
                <a:solidFill>
                  <a:schemeClr val="tx1"/>
                </a:solidFill>
              </a:rPr>
              <a:t>MOV</a:t>
            </a:r>
            <a:r>
              <a:rPr lang="en-US" sz="2000" dirty="0" smtClean="0">
                <a:solidFill>
                  <a:schemeClr val="tx1"/>
                </a:solidFill>
              </a:rPr>
              <a:t>	AX, WORD1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		</a:t>
            </a:r>
            <a:r>
              <a:rPr lang="en-US" sz="2000" b="1" dirty="0" smtClean="0">
                <a:solidFill>
                  <a:schemeClr val="tx1"/>
                </a:solidFill>
              </a:rPr>
              <a:t>MOV	</a:t>
            </a:r>
            <a:r>
              <a:rPr lang="en-US" sz="2000" dirty="0" smtClean="0">
                <a:solidFill>
                  <a:schemeClr val="tx1"/>
                </a:solidFill>
              </a:rPr>
              <a:t>AX, BX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		MOV	</a:t>
            </a:r>
            <a:r>
              <a:rPr lang="en-US" sz="2000" dirty="0" smtClean="0">
                <a:solidFill>
                  <a:schemeClr val="tx1"/>
                </a:solidFill>
              </a:rPr>
              <a:t>AH, ‘A’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2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Legal Combinations of Operands for MOV</a:t>
            </a:r>
            <a:endParaRPr 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8371855"/>
              </p:ext>
            </p:extLst>
          </p:nvPr>
        </p:nvGraphicFramePr>
        <p:xfrm>
          <a:off x="2589213" y="2133600"/>
          <a:ext cx="8915400" cy="3416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/>
                <a:gridCol w="1783080"/>
                <a:gridCol w="1783080"/>
                <a:gridCol w="1783080"/>
                <a:gridCol w="1783080"/>
              </a:tblGrid>
              <a:tr h="245205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Source</a:t>
                      </a:r>
                    </a:p>
                    <a:p>
                      <a:pPr algn="ctr"/>
                      <a:r>
                        <a:rPr lang="en-US" dirty="0" smtClean="0"/>
                        <a:t>Operand</a:t>
                      </a:r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Destination</a:t>
                      </a:r>
                      <a:r>
                        <a:rPr lang="en-US" baseline="0" dirty="0" smtClean="0"/>
                        <a:t> Operand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452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General Register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Segment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Register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Memory Location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Constant</a:t>
                      </a:r>
                      <a:endParaRPr lang="en-US" b="1" dirty="0"/>
                    </a:p>
                  </a:txBody>
                  <a:tcPr/>
                </a:tc>
              </a:tr>
              <a:tr h="49041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General Register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49041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Segment Register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49041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Memory </a:t>
                      </a:r>
                    </a:p>
                    <a:p>
                      <a:pPr algn="ctr"/>
                      <a:r>
                        <a:rPr lang="en-US" b="1" dirty="0" smtClean="0"/>
                        <a:t>Location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49041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Constant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6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3300</TotalTime>
  <Words>354</Words>
  <Application>Microsoft Office PowerPoint</Application>
  <PresentationFormat>Widescreen</PresentationFormat>
  <Paragraphs>160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Rounded MT Bold</vt:lpstr>
      <vt:lpstr>Calibri</vt:lpstr>
      <vt:lpstr>Century Gothic</vt:lpstr>
      <vt:lpstr>Times New Roman</vt:lpstr>
      <vt:lpstr>Wingdings</vt:lpstr>
      <vt:lpstr>Wingdings 3</vt:lpstr>
      <vt:lpstr>Wisp</vt:lpstr>
      <vt:lpstr>University of Gujrat Department of Computer Science </vt:lpstr>
      <vt:lpstr>PowerPoint Presentation</vt:lpstr>
      <vt:lpstr>Data Movement</vt:lpstr>
      <vt:lpstr>PowerPoint Presentation</vt:lpstr>
      <vt:lpstr>PowerPoint Presentation</vt:lpstr>
      <vt:lpstr>PowerPoint Presentation</vt:lpstr>
      <vt:lpstr>Few Basic Instructions</vt:lpstr>
      <vt:lpstr>MOV instruction</vt:lpstr>
      <vt:lpstr>Legal Combinations of Operands for MOV</vt:lpstr>
      <vt:lpstr>XCHG instruction</vt:lpstr>
      <vt:lpstr>Legal Combinations of Operands for XCHG</vt:lpstr>
      <vt:lpstr>ADD and SUB instructions</vt:lpstr>
      <vt:lpstr>Legal Combinations of Operands for ADD and SUB</vt:lpstr>
      <vt:lpstr>INC and DEC instructions</vt:lpstr>
      <vt:lpstr>NEG instruction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Gujrat Department of Computer Science</dc:title>
  <dc:creator>Hafsa Himayat</dc:creator>
  <cp:lastModifiedBy>Hafsa Himayat</cp:lastModifiedBy>
  <cp:revision>798</cp:revision>
  <dcterms:created xsi:type="dcterms:W3CDTF">2013-10-23T08:03:45Z</dcterms:created>
  <dcterms:modified xsi:type="dcterms:W3CDTF">2013-11-28T13:31:05Z</dcterms:modified>
</cp:coreProperties>
</file>