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1"/>
  </p:notesMasterIdLst>
  <p:sldIdLst>
    <p:sldId id="256" r:id="rId2"/>
    <p:sldId id="275" r:id="rId3"/>
    <p:sldId id="276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3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pPr/>
              <a:t>22-May-22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pPr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br>
              <a:rPr lang="en-US" sz="6000" b="1" dirty="0"/>
            </a:br>
            <a:r>
              <a:rPr lang="en-US" sz="4400" b="1" dirty="0"/>
              <a:t>Department of Computer Science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30121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Computer Organization and Assembly Language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Assembly Language Basics</a:t>
            </a:r>
          </a:p>
          <a:p>
            <a:pPr algn="ctr"/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452" y="512462"/>
            <a:ext cx="8911687" cy="128089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Numbers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690" y="1485395"/>
            <a:ext cx="9530000" cy="377762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an assembly language program we may express data as binary, decimal or hex numbers, and even as characters</a:t>
            </a:r>
          </a:p>
          <a:p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binary number is written as a bit string followed by the letter “B” or “b”</a:t>
            </a:r>
          </a:p>
          <a:p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decimal number is a string of decimal digits ending with an optional “D” or “d”</a:t>
            </a:r>
          </a:p>
          <a:p>
            <a:r>
              <a:rPr lang="en-US" sz="2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hex number must begin with a decimal digit and end with the letter “H” or “</a:t>
            </a:r>
            <a:r>
              <a:rPr lang="en-US" sz="2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h”</a:t>
            </a:r>
            <a:endParaRPr lang="en-US" sz="2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88689" y="4350704"/>
            <a:ext cx="988902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	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</a:t>
            </a:r>
          </a:p>
          <a:p>
            <a:r>
              <a:rPr lang="en-US" sz="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11011				decimal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11011B				binary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64223				decimal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-21843D				decimal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1,234					illegal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4093" y="4434105"/>
            <a:ext cx="650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1B4DH				hex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1B4D					illegal hex number “H”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FFFFH				illegal hex number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0FFFFH				hex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Characters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257045" cy="377762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Character or character strings must be enclosed in single or double quotes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Characters are translated into their ASCII by the assembler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</a:rPr>
              <a:t>e.g.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	    AX, “A” 	</a:t>
            </a:r>
            <a:r>
              <a:rPr lang="en-US" b="1" dirty="0"/>
              <a:t>	is same as	</a:t>
            </a: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sz="2000" b="1" dirty="0">
                <a:solidFill>
                  <a:schemeClr val="accent1"/>
                </a:solidFill>
              </a:rPr>
              <a:t>MOV   	AX, 41h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7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Named Memory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7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Byte Variables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name	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DB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initial_value</a:t>
            </a:r>
            <a:endParaRPr lang="en-US" sz="2400" b="1" u="sn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ALPHA	DB		4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BYT		DB		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85146" y="2647665"/>
            <a:ext cx="518615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8" idx="0"/>
          </p:cNvCxnSpPr>
          <p:nvPr/>
        </p:nvCxnSpPr>
        <p:spPr>
          <a:xfrm flipH="1">
            <a:off x="4244454" y="2344287"/>
            <a:ext cx="259307" cy="3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3761" y="2155209"/>
            <a:ext cx="1573356" cy="37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Define Byte</a:t>
            </a:r>
          </a:p>
        </p:txBody>
      </p:sp>
    </p:spTree>
    <p:extLst>
      <p:ext uri="{BB962C8B-B14F-4D97-AF65-F5344CB8AC3E}">
        <p14:creationId xmlns:p14="http://schemas.microsoft.com/office/powerpoint/2010/main" val="11709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Word Variables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DW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initial_value</a:t>
            </a:r>
            <a:endParaRPr lang="en-US" sz="2400" b="1" u="sng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WRD	DW		-2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WRD1	DW		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85146" y="2647665"/>
            <a:ext cx="627797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8" idx="0"/>
          </p:cNvCxnSpPr>
          <p:nvPr/>
        </p:nvCxnSpPr>
        <p:spPr>
          <a:xfrm flipH="1">
            <a:off x="4299045" y="2344287"/>
            <a:ext cx="204716" cy="3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03761" y="2155209"/>
            <a:ext cx="1573356" cy="37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Define Word</a:t>
            </a:r>
          </a:p>
        </p:txBody>
      </p:sp>
    </p:spTree>
    <p:extLst>
      <p:ext uri="{BB962C8B-B14F-4D97-AF65-F5344CB8AC3E}">
        <p14:creationId xmlns:p14="http://schemas.microsoft.com/office/powerpoint/2010/main" val="183959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Arrays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63772" y="2145241"/>
            <a:ext cx="8915400" cy="3777622"/>
          </a:xfrm>
        </p:spPr>
        <p:txBody>
          <a:bodyPr/>
          <a:lstStyle/>
          <a:p>
            <a:r>
              <a:rPr lang="en-US" sz="2000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of Memory Bytes or Words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name	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pseudo-op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initial_values</a:t>
            </a:r>
            <a:endParaRPr lang="en-US" sz="2400" b="1" u="sn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</a:t>
            </a: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B_ARRAY	DB		-10H, 20H, 30H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W_ARRAY	DW		 1000, 40, 29887, 329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1498" y="3102607"/>
            <a:ext cx="1583141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2" idx="1"/>
            <a:endCxn id="8" idx="0"/>
          </p:cNvCxnSpPr>
          <p:nvPr/>
        </p:nvCxnSpPr>
        <p:spPr>
          <a:xfrm flipH="1">
            <a:off x="4763069" y="2793409"/>
            <a:ext cx="545916" cy="30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08985" y="2604331"/>
            <a:ext cx="1460306" cy="37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DB or DW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60" y="5155573"/>
            <a:ext cx="0" cy="286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1563" y="5439364"/>
            <a:ext cx="116089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W_ARRAY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48123" y="5151462"/>
            <a:ext cx="0" cy="286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62192" y="5439364"/>
            <a:ext cx="1399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W_ARRAY+2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8181" y="5441760"/>
            <a:ext cx="13997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W_ARRAY+4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95754" y="5436896"/>
            <a:ext cx="14491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W_ARRAY+6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793990" y="5143145"/>
            <a:ext cx="0" cy="286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439922" y="5140677"/>
            <a:ext cx="0" cy="286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Character Strings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2993"/>
            <a:ext cx="8915400" cy="4379274"/>
          </a:xfrm>
        </p:spPr>
        <p:txBody>
          <a:bodyPr/>
          <a:lstStyle/>
          <a:p>
            <a:r>
              <a:rPr lang="en-US" dirty="0"/>
              <a:t>An array of ASCII codes can be initialized with a string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</a:rPr>
              <a:t>e.g.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dirty="0"/>
              <a:t>	LETTERS		DB		‘ABC’</a:t>
            </a:r>
          </a:p>
          <a:p>
            <a:pPr marL="0" indent="0">
              <a:buNone/>
            </a:pPr>
            <a:r>
              <a:rPr lang="en-US" dirty="0"/>
              <a:t>	is equivalent to</a:t>
            </a:r>
          </a:p>
          <a:p>
            <a:pPr marL="0" indent="0">
              <a:buNone/>
            </a:pPr>
            <a:r>
              <a:rPr lang="en-US" dirty="0"/>
              <a:t>	LETTTERS		DB		41H, 42H, 43H </a:t>
            </a:r>
          </a:p>
          <a:p>
            <a:r>
              <a:rPr lang="en-US" dirty="0"/>
              <a:t>It is possible to combine characters and numbers into one definition;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</a:rPr>
              <a:t>e.g.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MSG		DB		‘HELLO’, 0AH, 0DH, ‘$’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is equivalent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MSG	DB		48H, 45H, 4CH, 4CH, 4FH, 0AH, 0DH, 24H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6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1"/>
                </a:solidFill>
              </a:rPr>
              <a:t>Named Constants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make assembly language code easier to understand, it is often desirable to use a symbolic name for a constant quantity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EQU (Equates)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assign a name to a constant, we use the EQU pseudo-op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	name		EQU		constant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		LF			EQU		0AH</a:t>
            </a:r>
          </a:p>
          <a:p>
            <a:r>
              <a:rPr lang="en-US" dirty="0"/>
              <a:t>Strings can also be declared as constants</a:t>
            </a:r>
          </a:p>
          <a:p>
            <a:pPr marL="0" indent="0">
              <a:buNone/>
            </a:pPr>
            <a:r>
              <a:rPr lang="en-US" dirty="0"/>
              <a:t>		PROMPT 	EQU		‘TYPE YOUR NAME’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3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Program Structure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1"/>
                </a:solidFill>
              </a:rPr>
              <a:t>MODEL</a:t>
            </a:r>
            <a:r>
              <a:rPr lang="en-US" b="1" dirty="0">
                <a:solidFill>
                  <a:schemeClr val="tx1"/>
                </a:solidFill>
              </a:rPr>
              <a:t> SMALL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1"/>
                </a:solidFill>
              </a:rPr>
              <a:t>STACK</a:t>
            </a:r>
            <a:r>
              <a:rPr lang="en-US" b="1" dirty="0">
                <a:solidFill>
                  <a:schemeClr val="tx1"/>
                </a:solidFill>
              </a:rPr>
              <a:t> 100H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1"/>
                </a:solidFill>
              </a:rPr>
              <a:t>DATA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; data definitions go 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1"/>
                </a:solidFill>
              </a:rPr>
              <a:t>CODE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MAIN	PROC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; instructions go 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MAIN	ENDP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; other procedures go 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END	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3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79539"/>
            <a:ext cx="8911687" cy="7816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167"/>
            <a:ext cx="8915400" cy="37776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 Syntax</a:t>
            </a: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 Data</a:t>
            </a: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Variables</a:t>
            </a: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Named Constants</a:t>
            </a:r>
          </a:p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 Structure</a:t>
            </a: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9211" y="2574529"/>
            <a:ext cx="8915399" cy="1468800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Assembly Language Syntax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5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Programs consists of statements, one per line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Each statement is either an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instruction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or an </a:t>
            </a:r>
            <a:r>
              <a:rPr lang="en-US" sz="2000" b="1" dirty="0">
                <a:solidFill>
                  <a:schemeClr val="accent1"/>
                </a:solidFill>
              </a:rPr>
              <a:t>assembler directive</a:t>
            </a:r>
          </a:p>
          <a:p>
            <a:pPr marL="0" indent="0" algn="ctr">
              <a:buNone/>
            </a:pPr>
            <a:endParaRPr lang="en-US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</a:rPr>
              <a:t>Syntax:</a:t>
            </a:r>
          </a:p>
          <a:p>
            <a:pPr marL="0" indent="0" algn="ctr">
              <a:buNone/>
            </a:pPr>
            <a:endParaRPr lang="en-US" sz="200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</a:rPr>
              <a:t>name 		operation	operand(s) 		comment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</a:t>
            </a:r>
            <a:r>
              <a:rPr lang="en-US" sz="2000" b="1" u="sng" dirty="0">
                <a:solidFill>
                  <a:schemeClr val="accent1"/>
                </a:solidFill>
              </a:rPr>
              <a:t>e.g.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		</a:t>
            </a:r>
            <a:r>
              <a:rPr lang="en-US" sz="2000" b="1" dirty="0">
                <a:solidFill>
                  <a:schemeClr val="tx1"/>
                </a:solidFill>
              </a:rPr>
              <a:t>START:		MOV		CX , 5			;initialize counter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Name Field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428" y="1410269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for instruction labels, procedure names and variable names  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Names can be from 1 to 31 characters long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consist of letters, digits and the special characters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 . @ _ $ %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 period (.) is used it must be the first character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Names may not begin with a digit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Embedded blanks are not allowed</a:t>
            </a:r>
            <a:endParaRPr lang="en-US" sz="1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0850" y="4073705"/>
            <a:ext cx="243316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Legal Names</a:t>
            </a:r>
          </a:p>
          <a:p>
            <a:r>
              <a:rPr lang="en-US" sz="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@character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COUNTER1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SUM_OF_DIGITS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$1000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DONE?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1128" y="4073705"/>
            <a:ext cx="2042496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Illegal Names</a:t>
            </a:r>
          </a:p>
          <a:p>
            <a:r>
              <a:rPr lang="en-US" sz="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285750" indent="-285750">
              <a:buClr>
                <a:schemeClr val="accent1"/>
              </a:buClr>
              <a:buFont typeface="Arial Unicode MS" panose="020B0604020202020204" pitchFamily="34" charset="-128"/>
              <a:buChar char="×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WORDS</a:t>
            </a:r>
          </a:p>
          <a:p>
            <a:pPr marL="285750" indent="-285750">
              <a:buClr>
                <a:schemeClr val="accent1"/>
              </a:buClr>
              <a:buFont typeface="Arial Unicode MS" panose="020B0604020202020204" pitchFamily="34" charset="-128"/>
              <a:buChar char="×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2abc</a:t>
            </a:r>
          </a:p>
          <a:p>
            <a:pPr marL="285750" indent="-285750">
              <a:buClr>
                <a:schemeClr val="accent1"/>
              </a:buClr>
              <a:buFont typeface="Arial Unicode MS" panose="020B0604020202020204" pitchFamily="34" charset="-128"/>
              <a:buChar char="×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A45.28</a:t>
            </a:r>
          </a:p>
          <a:p>
            <a:pPr marL="285750" indent="-285750">
              <a:buClr>
                <a:schemeClr val="accent1"/>
              </a:buClr>
              <a:buFont typeface="Arial Unicode MS" panose="020B0604020202020204" pitchFamily="34" charset="-128"/>
              <a:buChar char="×"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a&amp;b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37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Operation Field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 instruction, operation field contains symbolic operation code (</a:t>
            </a:r>
            <a:r>
              <a:rPr lang="en-US" sz="20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opcode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e.g. MOV, ADD, SUB</a:t>
            </a:r>
          </a:p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an assembler directive, operation field contains a pseudo-operation code (pseudo-op) e.g. PROC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	</a:t>
            </a: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	AX,5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MAIN		PROC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0114" y="4490115"/>
            <a:ext cx="7642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90114" y="5008730"/>
            <a:ext cx="925773" cy="2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3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67" y="628124"/>
            <a:ext cx="9726857" cy="128089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Operand Field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9618"/>
            <a:ext cx="9081012" cy="41916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operand field specifies the data that are to be acted on by the operation </a:t>
            </a:r>
          </a:p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instruction may have zero, one or two operands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endParaRPr lang="en-US" sz="24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-342900"/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			AX</a:t>
            </a:r>
          </a:p>
          <a:p>
            <a:pPr lvl="1" indent="-342900"/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		WORD1,2</a:t>
            </a:r>
          </a:p>
          <a:p>
            <a:pPr lvl="1" indent="-342900"/>
            <a:endParaRPr lang="en-US" sz="7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00050" lvl="1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2-operand instruction</a:t>
            </a:r>
          </a:p>
          <a:p>
            <a:pPr marL="400050" lvl="1" indent="0">
              <a:buNone/>
            </a:pPr>
            <a:r>
              <a:rPr lang="en-US" sz="2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</a:p>
          <a:p>
            <a:pPr marL="400050" lvl="1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		destination operand, source operand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Comment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730" y="1905000"/>
            <a:ext cx="8915400" cy="377762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 field of a statement is used by the programmer to say something about what the statement does</a:t>
            </a:r>
          </a:p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semicolon marks the beginning of this field</a:t>
            </a:r>
          </a:p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Assembler ignores anything typed after the semicolon</a:t>
            </a:r>
          </a:p>
          <a:p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Comments are optional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MOV	CX,0		; CX counts terms, initially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73003" y="4763070"/>
            <a:ext cx="31799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7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1"/>
                </a:solidFill>
              </a:rPr>
              <a:t>Program Data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processor operates only on binary data. Thus the assembler must translate all data representation in binary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1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3833</TotalTime>
  <Words>1016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Century Gothic</vt:lpstr>
      <vt:lpstr>Wingdings</vt:lpstr>
      <vt:lpstr>Wingdings 3</vt:lpstr>
      <vt:lpstr>Wisp</vt:lpstr>
      <vt:lpstr>University of Gujrat Department of Computer Science </vt:lpstr>
      <vt:lpstr>Contents</vt:lpstr>
      <vt:lpstr>Assembly Language Syntax</vt:lpstr>
      <vt:lpstr>Statements</vt:lpstr>
      <vt:lpstr>Name Field</vt:lpstr>
      <vt:lpstr>Operation Field</vt:lpstr>
      <vt:lpstr>Operand Field</vt:lpstr>
      <vt:lpstr>Comment Field</vt:lpstr>
      <vt:lpstr>Program Data</vt:lpstr>
      <vt:lpstr>Numbers</vt:lpstr>
      <vt:lpstr>Characters</vt:lpstr>
      <vt:lpstr>Variables</vt:lpstr>
      <vt:lpstr>Byte Variables</vt:lpstr>
      <vt:lpstr>Word Variables</vt:lpstr>
      <vt:lpstr>Arrays</vt:lpstr>
      <vt:lpstr>Character Strings</vt:lpstr>
      <vt:lpstr>Named Constants</vt:lpstr>
      <vt:lpstr>EQU (Equates)</vt:lpstr>
      <vt:lpstr>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Muhammad Jabbar</cp:lastModifiedBy>
  <cp:revision>750</cp:revision>
  <dcterms:created xsi:type="dcterms:W3CDTF">2013-10-23T08:03:45Z</dcterms:created>
  <dcterms:modified xsi:type="dcterms:W3CDTF">2022-05-22T20:35:08Z</dcterms:modified>
</cp:coreProperties>
</file>