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9" r:id="rId3"/>
    <p:sldId id="279" r:id="rId4"/>
    <p:sldId id="280" r:id="rId5"/>
    <p:sldId id="273" r:id="rId6"/>
    <p:sldId id="274" r:id="rId7"/>
    <p:sldId id="281" r:id="rId8"/>
    <p:sldId id="275" r:id="rId9"/>
    <p:sldId id="276" r:id="rId10"/>
    <p:sldId id="277" r:id="rId11"/>
    <p:sldId id="278" r:id="rId12"/>
    <p:sldId id="268" r:id="rId13"/>
    <p:sldId id="282" r:id="rId14"/>
    <p:sldId id="283" r:id="rId15"/>
    <p:sldId id="284" r:id="rId16"/>
    <p:sldId id="285" r:id="rId17"/>
    <p:sldId id="286" r:id="rId18"/>
    <p:sldId id="287" r:id="rId19"/>
    <p:sldId id="288" r:id="rId20"/>
    <p:sldId id="289"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3738F-35B6-4D56-96B1-6FD97229E829}" type="datetimeFigureOut">
              <a:rPr lang="en-US" smtClean="0"/>
              <a:pPr/>
              <a:t>30-Dec-22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E2876-F2C2-457B-8ADC-E4BD03DDE6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30-Dec-22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30-Dec-22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30-Dec-22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30-Dec-22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30-Dec-22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Computer Organization and Assembly Language</a:t>
            </a:r>
          </a:p>
        </p:txBody>
      </p:sp>
      <p:sp>
        <p:nvSpPr>
          <p:cNvPr id="3" name="Subtitle 2"/>
          <p:cNvSpPr>
            <a:spLocks noGrp="1"/>
          </p:cNvSpPr>
          <p:nvPr>
            <p:ph type="subTitle" idx="1"/>
          </p:nvPr>
        </p:nvSpPr>
        <p:spPr>
          <a:xfrm>
            <a:off x="1371600" y="3276600"/>
            <a:ext cx="7406640" cy="1752600"/>
          </a:xfrm>
        </p:spPr>
        <p:txBody>
          <a:bodyPr/>
          <a:lstStyle/>
          <a:p>
            <a:pPr algn="ctr"/>
            <a:r>
              <a:rPr lang="en-US" dirty="0"/>
              <a:t>Loop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 .data</a:t>
            </a:r>
          </a:p>
          <a:p>
            <a:pPr>
              <a:buNone/>
            </a:pPr>
            <a:r>
              <a:rPr lang="en-US" dirty="0"/>
              <a:t> count DWORD ?</a:t>
            </a:r>
          </a:p>
          <a:p>
            <a:pPr>
              <a:buNone/>
            </a:pPr>
            <a:r>
              <a:rPr lang="en-US" dirty="0"/>
              <a:t> .code</a:t>
            </a:r>
          </a:p>
          <a:p>
            <a:pPr>
              <a:buNone/>
            </a:pPr>
            <a:r>
              <a:rPr lang="en-US" dirty="0"/>
              <a:t> </a:t>
            </a:r>
            <a:r>
              <a:rPr lang="en-US" dirty="0" err="1"/>
              <a:t>mov</a:t>
            </a:r>
            <a:r>
              <a:rPr lang="en-US" dirty="0"/>
              <a:t> ecx,100           ; set outer loop count</a:t>
            </a:r>
          </a:p>
          <a:p>
            <a:pPr>
              <a:buNone/>
            </a:pPr>
            <a:r>
              <a:rPr lang="en-US" dirty="0"/>
              <a:t> L1:</a:t>
            </a:r>
          </a:p>
          <a:p>
            <a:pPr>
              <a:buNone/>
            </a:pPr>
            <a:r>
              <a:rPr lang="en-US" dirty="0"/>
              <a:t> </a:t>
            </a:r>
            <a:r>
              <a:rPr lang="en-US" dirty="0" err="1"/>
              <a:t>mov</a:t>
            </a:r>
            <a:r>
              <a:rPr lang="en-US" dirty="0"/>
              <a:t> </a:t>
            </a:r>
            <a:r>
              <a:rPr lang="en-US" dirty="0" err="1"/>
              <a:t>count,ecx</a:t>
            </a:r>
            <a:r>
              <a:rPr lang="en-US" dirty="0"/>
              <a:t>      ; save outer loop count</a:t>
            </a:r>
          </a:p>
          <a:p>
            <a:pPr>
              <a:buNone/>
            </a:pPr>
            <a:r>
              <a:rPr lang="en-US" dirty="0"/>
              <a:t> </a:t>
            </a:r>
            <a:r>
              <a:rPr lang="en-US" dirty="0" err="1"/>
              <a:t>mov</a:t>
            </a:r>
            <a:r>
              <a:rPr lang="en-US" dirty="0"/>
              <a:t> ecx,20           ; set inner loop count</a:t>
            </a:r>
          </a:p>
          <a:p>
            <a:pPr>
              <a:buNone/>
            </a:pPr>
            <a:r>
              <a:rPr lang="en-US" dirty="0"/>
              <a:t> L2:</a:t>
            </a:r>
          </a:p>
          <a:p>
            <a:pPr>
              <a:buNone/>
            </a:pPr>
            <a:r>
              <a:rPr lang="en-US" dirty="0"/>
              <a:t> loop L2                ; repeat the inner loop</a:t>
            </a:r>
          </a:p>
          <a:p>
            <a:pPr>
              <a:buNone/>
            </a:pPr>
            <a:r>
              <a:rPr lang="en-US" dirty="0"/>
              <a:t> </a:t>
            </a:r>
            <a:r>
              <a:rPr lang="en-US" dirty="0" err="1"/>
              <a:t>mov</a:t>
            </a:r>
            <a:r>
              <a:rPr lang="en-US" dirty="0"/>
              <a:t> </a:t>
            </a:r>
            <a:r>
              <a:rPr lang="en-US" dirty="0" err="1"/>
              <a:t>ecx,count</a:t>
            </a:r>
            <a:r>
              <a:rPr lang="en-US" dirty="0"/>
              <a:t>      ; restore outer loop count</a:t>
            </a:r>
          </a:p>
          <a:p>
            <a:pPr>
              <a:buNone/>
            </a:pPr>
            <a:r>
              <a:rPr lang="en-US" dirty="0"/>
              <a:t> loop L1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81600"/>
          </a:xfrm>
        </p:spPr>
        <p:txBody>
          <a:bodyPr>
            <a:normAutofit fontScale="62500" lnSpcReduction="20000"/>
          </a:bodyPr>
          <a:lstStyle/>
          <a:p>
            <a:pPr>
              <a:buNone/>
            </a:pPr>
            <a:r>
              <a:rPr lang="en-US" dirty="0"/>
              <a:t> INCLUDE Irvine32.inc</a:t>
            </a:r>
          </a:p>
          <a:p>
            <a:pPr>
              <a:buNone/>
            </a:pPr>
            <a:r>
              <a:rPr lang="en-US" dirty="0"/>
              <a:t> .data</a:t>
            </a:r>
          </a:p>
          <a:p>
            <a:pPr>
              <a:buNone/>
            </a:pPr>
            <a:r>
              <a:rPr lang="en-US" dirty="0"/>
              <a:t> </a:t>
            </a:r>
            <a:r>
              <a:rPr lang="en-US" dirty="0" err="1"/>
              <a:t>intarray</a:t>
            </a:r>
            <a:r>
              <a:rPr lang="en-US" dirty="0"/>
              <a:t> DD 10000h,20000h,30000h,40000h</a:t>
            </a:r>
          </a:p>
          <a:p>
            <a:pPr>
              <a:buNone/>
            </a:pPr>
            <a:r>
              <a:rPr lang="en-US" dirty="0"/>
              <a:t> .code</a:t>
            </a:r>
          </a:p>
          <a:p>
            <a:pPr>
              <a:buNone/>
            </a:pPr>
            <a:r>
              <a:rPr lang="en-US" dirty="0"/>
              <a:t> main PROC</a:t>
            </a:r>
          </a:p>
          <a:p>
            <a:pPr>
              <a:buNone/>
            </a:pPr>
            <a:r>
              <a:rPr lang="en-US" dirty="0"/>
              <a:t> mov </a:t>
            </a:r>
            <a:r>
              <a:rPr lang="en-US" dirty="0" err="1"/>
              <a:t>edi,OFFSET</a:t>
            </a:r>
            <a:r>
              <a:rPr lang="en-US" dirty="0"/>
              <a:t> </a:t>
            </a:r>
            <a:r>
              <a:rPr lang="en-US" dirty="0" err="1"/>
              <a:t>intarray</a:t>
            </a:r>
            <a:r>
              <a:rPr lang="en-US" dirty="0"/>
              <a:t>                        ; 1: EDI = address of </a:t>
            </a:r>
            <a:r>
              <a:rPr lang="en-US" dirty="0" err="1"/>
              <a:t>intarray</a:t>
            </a:r>
            <a:endParaRPr lang="en-US" dirty="0"/>
          </a:p>
          <a:p>
            <a:pPr>
              <a:buNone/>
            </a:pPr>
            <a:r>
              <a:rPr lang="en-US" dirty="0"/>
              <a:t> </a:t>
            </a:r>
            <a:r>
              <a:rPr lang="en-US" dirty="0" err="1"/>
              <a:t>mov</a:t>
            </a:r>
            <a:r>
              <a:rPr lang="en-US" dirty="0"/>
              <a:t> </a:t>
            </a:r>
            <a:r>
              <a:rPr lang="en-US" dirty="0" err="1"/>
              <a:t>ecx,LENGTHOF</a:t>
            </a:r>
            <a:r>
              <a:rPr lang="en-US" dirty="0"/>
              <a:t> </a:t>
            </a:r>
            <a:r>
              <a:rPr lang="en-US" dirty="0" err="1"/>
              <a:t>intarray</a:t>
            </a:r>
            <a:r>
              <a:rPr lang="en-US" dirty="0"/>
              <a:t>                   ; 2: initialize loop counter</a:t>
            </a:r>
          </a:p>
          <a:p>
            <a:pPr>
              <a:buNone/>
            </a:pPr>
            <a:r>
              <a:rPr lang="en-US" dirty="0"/>
              <a:t> </a:t>
            </a:r>
            <a:r>
              <a:rPr lang="en-US" dirty="0" err="1"/>
              <a:t>mov</a:t>
            </a:r>
            <a:r>
              <a:rPr lang="en-US" dirty="0"/>
              <a:t> eax,0                                               ; 3: sum = 0</a:t>
            </a:r>
          </a:p>
          <a:p>
            <a:pPr>
              <a:buNone/>
            </a:pPr>
            <a:r>
              <a:rPr lang="en-US" dirty="0"/>
              <a:t> L1:                                                          ; 4: mark beginning of loop</a:t>
            </a:r>
          </a:p>
          <a:p>
            <a:pPr>
              <a:buNone/>
            </a:pPr>
            <a:r>
              <a:rPr lang="en-US" dirty="0"/>
              <a:t> add </a:t>
            </a:r>
            <a:r>
              <a:rPr lang="en-US" dirty="0" err="1"/>
              <a:t>eax</a:t>
            </a:r>
            <a:r>
              <a:rPr lang="en-US" dirty="0"/>
              <a:t>,[</a:t>
            </a:r>
            <a:r>
              <a:rPr lang="en-US" dirty="0" err="1"/>
              <a:t>edi</a:t>
            </a:r>
            <a:r>
              <a:rPr lang="en-US" dirty="0"/>
              <a:t>]                                           ; 5: add an integer</a:t>
            </a:r>
          </a:p>
          <a:p>
            <a:pPr>
              <a:buNone/>
            </a:pPr>
            <a:r>
              <a:rPr lang="en-US" dirty="0"/>
              <a:t> add </a:t>
            </a:r>
            <a:r>
              <a:rPr lang="en-US" dirty="0" err="1"/>
              <a:t>edi,TYPE</a:t>
            </a:r>
            <a:r>
              <a:rPr lang="en-US" dirty="0"/>
              <a:t> </a:t>
            </a:r>
            <a:r>
              <a:rPr lang="en-US" dirty="0" err="1"/>
              <a:t>intarray</a:t>
            </a:r>
            <a:r>
              <a:rPr lang="en-US" dirty="0"/>
              <a:t>                              ; 6: point to next element</a:t>
            </a:r>
          </a:p>
          <a:p>
            <a:pPr>
              <a:buNone/>
            </a:pPr>
            <a:r>
              <a:rPr lang="en-US" dirty="0"/>
              <a:t> loop L1  </a:t>
            </a:r>
          </a:p>
          <a:p>
            <a:pPr>
              <a:buNone/>
            </a:pPr>
            <a:r>
              <a:rPr lang="en-US" dirty="0"/>
              <a:t>Call </a:t>
            </a:r>
            <a:r>
              <a:rPr lang="en-US" dirty="0" err="1"/>
              <a:t>writedec</a:t>
            </a:r>
            <a:r>
              <a:rPr lang="en-US" dirty="0"/>
              <a:t>                                                ; 7: repeat until ECX = 0</a:t>
            </a:r>
          </a:p>
          <a:p>
            <a:pPr>
              <a:buNone/>
            </a:pPr>
            <a:r>
              <a:rPr lang="en-US" dirty="0"/>
              <a:t> exit</a:t>
            </a:r>
          </a:p>
          <a:p>
            <a:pPr>
              <a:buNone/>
            </a:pPr>
            <a:r>
              <a:rPr lang="en-US" dirty="0"/>
              <a:t> main ENDP</a:t>
            </a:r>
          </a:p>
          <a:p>
            <a:pPr>
              <a:buNone/>
            </a:pPr>
            <a:r>
              <a:rPr lang="en-US" dirty="0"/>
              <a:t> END main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Print</a:t>
            </a:r>
          </a:p>
        </p:txBody>
      </p:sp>
      <p:sp>
        <p:nvSpPr>
          <p:cNvPr id="3" name="Content Placeholder 2"/>
          <p:cNvSpPr>
            <a:spLocks noGrp="1"/>
          </p:cNvSpPr>
          <p:nvPr>
            <p:ph idx="1"/>
          </p:nvPr>
        </p:nvSpPr>
        <p:spPr/>
        <p:txBody>
          <a:bodyPr>
            <a:normAutofit fontScale="62500" lnSpcReduction="20000"/>
          </a:bodyPr>
          <a:lstStyle/>
          <a:p>
            <a:pPr eaLnBrk="0" hangingPunct="0"/>
            <a:r>
              <a:rPr lang="en-US" altLang="en-US" b="1" dirty="0">
                <a:solidFill>
                  <a:srgbClr val="010000"/>
                </a:solidFill>
                <a:latin typeface="Courier New" pitchFamily="49" charset="0"/>
              </a:rPr>
              <a:t>INCLUDE Irvine32.inc   </a:t>
            </a:r>
          </a:p>
          <a:p>
            <a:pPr eaLnBrk="0" hangingPunct="0"/>
            <a:endParaRPr lang="en-US" altLang="en-US" b="1" dirty="0">
              <a:solidFill>
                <a:srgbClr val="010000"/>
              </a:solidFill>
              <a:latin typeface="Courier New" pitchFamily="49" charset="0"/>
            </a:endParaRPr>
          </a:p>
          <a:p>
            <a:pPr eaLnBrk="0" hangingPunct="0"/>
            <a:r>
              <a:rPr lang="en-US" altLang="en-US" b="1" dirty="0">
                <a:solidFill>
                  <a:srgbClr val="010000"/>
                </a:solidFill>
                <a:latin typeface="Courier New" pitchFamily="49" charset="0"/>
              </a:rPr>
              <a:t>.code </a:t>
            </a:r>
          </a:p>
          <a:p>
            <a:pPr eaLnBrk="0" hangingPunct="0"/>
            <a:r>
              <a:rPr lang="en-US" altLang="en-US" b="1" dirty="0">
                <a:solidFill>
                  <a:srgbClr val="010000"/>
                </a:solidFill>
                <a:latin typeface="Courier New" pitchFamily="49" charset="0"/>
              </a:rPr>
              <a:t>main PROC            </a:t>
            </a:r>
          </a:p>
          <a:p>
            <a:pPr eaLnBrk="0" hangingPunct="0"/>
            <a:r>
              <a:rPr lang="en-US" altLang="en-US" b="1" dirty="0">
                <a:solidFill>
                  <a:srgbClr val="010000"/>
                </a:solidFill>
                <a:latin typeface="Courier New" pitchFamily="49" charset="0"/>
              </a:rPr>
              <a:t>  </a:t>
            </a:r>
            <a:r>
              <a:rPr lang="en-US" altLang="en-US" b="1" dirty="0">
                <a:solidFill>
                  <a:srgbClr val="FF0000"/>
                </a:solidFill>
                <a:latin typeface="Courier New" pitchFamily="49" charset="0"/>
              </a:rPr>
              <a:t>continue</a:t>
            </a:r>
            <a:r>
              <a:rPr lang="en-US" altLang="en-US" b="1" dirty="0">
                <a:solidFill>
                  <a:srgbClr val="010000"/>
                </a:solidFill>
                <a:latin typeface="Courier New" pitchFamily="49" charset="0"/>
              </a:rPr>
              <a:t>:</a:t>
            </a:r>
          </a:p>
          <a:p>
            <a:pPr eaLnBrk="0" hangingPunct="0"/>
            <a:r>
              <a:rPr lang="en-US" altLang="en-US" b="1" dirty="0">
                <a:solidFill>
                  <a:srgbClr val="010000"/>
                </a:solidFill>
                <a:latin typeface="Courier New" pitchFamily="49" charset="0"/>
              </a:rPr>
              <a:t>   CALL </a:t>
            </a:r>
            <a:r>
              <a:rPr lang="en-US" altLang="en-US" b="1" dirty="0" err="1">
                <a:solidFill>
                  <a:srgbClr val="010000"/>
                </a:solidFill>
                <a:latin typeface="Courier New" pitchFamily="49" charset="0"/>
              </a:rPr>
              <a:t>ReadChar</a:t>
            </a:r>
            <a:r>
              <a:rPr lang="en-US" altLang="en-US" b="1" dirty="0">
                <a:solidFill>
                  <a:srgbClr val="010000"/>
                </a:solidFill>
                <a:latin typeface="Courier New" pitchFamily="49" charset="0"/>
              </a:rPr>
              <a:t>  ;char in AL</a:t>
            </a:r>
          </a:p>
          <a:p>
            <a:pPr eaLnBrk="0" hangingPunct="0"/>
            <a:r>
              <a:rPr lang="en-US" altLang="en-US" b="1" dirty="0">
                <a:solidFill>
                  <a:srgbClr val="010000"/>
                </a:solidFill>
                <a:latin typeface="Courier New" pitchFamily="49" charset="0"/>
              </a:rPr>
              <a:t>   </a:t>
            </a:r>
            <a:r>
              <a:rPr lang="en-US" altLang="en-US" b="1" dirty="0" err="1">
                <a:solidFill>
                  <a:srgbClr val="010000"/>
                </a:solidFill>
                <a:latin typeface="Courier New" pitchFamily="49" charset="0"/>
              </a:rPr>
              <a:t>cmp</a:t>
            </a:r>
            <a:r>
              <a:rPr lang="en-US" altLang="en-US" b="1" dirty="0">
                <a:solidFill>
                  <a:srgbClr val="010000"/>
                </a:solidFill>
                <a:latin typeface="Courier New" pitchFamily="49" charset="0"/>
              </a:rPr>
              <a:t> al,0       ;extended key?</a:t>
            </a:r>
          </a:p>
          <a:p>
            <a:pPr eaLnBrk="0" hangingPunct="0"/>
            <a:r>
              <a:rPr lang="en-US" altLang="en-US" b="1" dirty="0">
                <a:solidFill>
                  <a:srgbClr val="010000"/>
                </a:solidFill>
                <a:latin typeface="Courier New" pitchFamily="49" charset="0"/>
              </a:rPr>
              <a:t>   </a:t>
            </a:r>
            <a:r>
              <a:rPr lang="en-US" altLang="en-US" b="1" dirty="0">
                <a:solidFill>
                  <a:srgbClr val="00B050"/>
                </a:solidFill>
                <a:latin typeface="Courier New" pitchFamily="49" charset="0"/>
              </a:rPr>
              <a:t>je stop</a:t>
            </a:r>
            <a:r>
              <a:rPr lang="en-US" altLang="en-US" b="1" dirty="0">
                <a:solidFill>
                  <a:srgbClr val="010000"/>
                </a:solidFill>
                <a:latin typeface="Courier New" pitchFamily="49" charset="0"/>
              </a:rPr>
              <a:t>        ;yes, then exit</a:t>
            </a:r>
          </a:p>
          <a:p>
            <a:pPr eaLnBrk="0" hangingPunct="0"/>
            <a:r>
              <a:rPr lang="en-US" altLang="en-US" b="1" dirty="0">
                <a:solidFill>
                  <a:srgbClr val="010000"/>
                </a:solidFill>
                <a:latin typeface="Courier New" pitchFamily="49" charset="0"/>
              </a:rPr>
              <a:t>   CALL </a:t>
            </a:r>
            <a:r>
              <a:rPr lang="en-US" altLang="en-US" b="1" dirty="0" err="1">
                <a:solidFill>
                  <a:srgbClr val="010000"/>
                </a:solidFill>
                <a:latin typeface="Courier New" pitchFamily="49" charset="0"/>
              </a:rPr>
              <a:t>WriteChar</a:t>
            </a:r>
            <a:r>
              <a:rPr lang="en-US" altLang="en-US" b="1" dirty="0">
                <a:solidFill>
                  <a:srgbClr val="010000"/>
                </a:solidFill>
                <a:latin typeface="Courier New" pitchFamily="49" charset="0"/>
              </a:rPr>
              <a:t> ;no, print char</a:t>
            </a:r>
          </a:p>
          <a:p>
            <a:pPr eaLnBrk="0" hangingPunct="0"/>
            <a:r>
              <a:rPr lang="en-US" altLang="en-US" b="1" dirty="0">
                <a:solidFill>
                  <a:srgbClr val="010000"/>
                </a:solidFill>
                <a:latin typeface="Courier New" pitchFamily="49" charset="0"/>
              </a:rPr>
              <a:t>   </a:t>
            </a:r>
            <a:r>
              <a:rPr lang="en-US" altLang="en-US" b="1" dirty="0" err="1">
                <a:solidFill>
                  <a:srgbClr val="FF0000"/>
                </a:solidFill>
                <a:latin typeface="Courier New" pitchFamily="49" charset="0"/>
              </a:rPr>
              <a:t>jmp</a:t>
            </a:r>
            <a:r>
              <a:rPr lang="en-US" altLang="en-US" b="1" dirty="0">
                <a:solidFill>
                  <a:srgbClr val="FF0000"/>
                </a:solidFill>
                <a:latin typeface="Courier New" pitchFamily="49" charset="0"/>
              </a:rPr>
              <a:t> continue</a:t>
            </a:r>
          </a:p>
          <a:p>
            <a:pPr eaLnBrk="0" hangingPunct="0"/>
            <a:r>
              <a:rPr lang="en-US" altLang="en-US" b="1" dirty="0">
                <a:solidFill>
                  <a:srgbClr val="010000"/>
                </a:solidFill>
                <a:latin typeface="Courier New" pitchFamily="49" charset="0"/>
              </a:rPr>
              <a:t>   </a:t>
            </a:r>
            <a:r>
              <a:rPr lang="en-US" altLang="en-US" b="1" dirty="0">
                <a:solidFill>
                  <a:srgbClr val="00B050"/>
                </a:solidFill>
                <a:latin typeface="Courier New" pitchFamily="49" charset="0"/>
              </a:rPr>
              <a:t>stop</a:t>
            </a:r>
            <a:r>
              <a:rPr lang="en-US" altLang="en-US" b="1" dirty="0">
                <a:solidFill>
                  <a:srgbClr val="010000"/>
                </a:solidFill>
                <a:latin typeface="Courier New" pitchFamily="49" charset="0"/>
              </a:rPr>
              <a:t>: </a:t>
            </a:r>
          </a:p>
          <a:p>
            <a:pPr eaLnBrk="0" hangingPunct="0"/>
            <a:r>
              <a:rPr lang="en-US" altLang="en-US" b="1" dirty="0">
                <a:solidFill>
                  <a:srgbClr val="010000"/>
                </a:solidFill>
                <a:latin typeface="Courier New" pitchFamily="49" charset="0"/>
              </a:rPr>
              <a:t>    exit</a:t>
            </a:r>
          </a:p>
          <a:p>
            <a:pPr eaLnBrk="0" hangingPunct="0"/>
            <a:r>
              <a:rPr lang="en-US" altLang="en-US" b="1" dirty="0">
                <a:solidFill>
                  <a:srgbClr val="010000"/>
                </a:solidFill>
                <a:latin typeface="Courier New" pitchFamily="49" charset="0"/>
              </a:rPr>
              <a:t>main ENDP</a:t>
            </a:r>
          </a:p>
          <a:p>
            <a:pPr eaLnBrk="0" hangingPunct="0"/>
            <a:r>
              <a:rPr lang="en-US" altLang="en-US" b="1" dirty="0">
                <a:solidFill>
                  <a:srgbClr val="010000"/>
                </a:solidFill>
                <a:latin typeface="Courier New" pitchFamily="49" charset="0"/>
              </a:rPr>
              <a:t>END main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LOOPZ and LOOPE Instructions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t>The LOOPZ (loop if zero) instruction works just like the LOOP instruction except that it has one additional condition: the Zero flag must be set in order for control to transfer to the destination label. The syntax is</a:t>
            </a:r>
          </a:p>
          <a:p>
            <a:r>
              <a:rPr lang="en-US" dirty="0"/>
              <a:t>LOOPZ </a:t>
            </a:r>
            <a:r>
              <a:rPr lang="en-US" i="1" dirty="0"/>
              <a:t>destination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43000"/>
          </a:xfrm>
        </p:spPr>
        <p:txBody>
          <a:bodyPr>
            <a:normAutofit/>
          </a:bodyPr>
          <a:lstStyle/>
          <a:p>
            <a:r>
              <a:rPr lang="en-US" sz="3200" b="1" dirty="0">
                <a:latin typeface="Arial" panose="020B0604020202020204" pitchFamily="34" charset="0"/>
                <a:cs typeface="Arial" panose="020B0604020202020204" pitchFamily="34" charset="0"/>
              </a:rPr>
              <a:t>LOOPZ and LOOPE Instructions cont. </a:t>
            </a:r>
            <a:endParaRPr lang="en-US" sz="3200" dirty="0"/>
          </a:p>
        </p:txBody>
      </p:sp>
      <p:sp>
        <p:nvSpPr>
          <p:cNvPr id="3" name="Content Placeholder 2"/>
          <p:cNvSpPr>
            <a:spLocks noGrp="1"/>
          </p:cNvSpPr>
          <p:nvPr>
            <p:ph idx="1"/>
          </p:nvPr>
        </p:nvSpPr>
        <p:spPr>
          <a:xfrm>
            <a:off x="1295400" y="1447800"/>
            <a:ext cx="7638288" cy="4724400"/>
          </a:xfrm>
        </p:spPr>
        <p:txBody>
          <a:bodyPr>
            <a:normAutofit/>
          </a:bodyPr>
          <a:lstStyle/>
          <a:p>
            <a:r>
              <a:rPr lang="en-US" dirty="0"/>
              <a:t>The LOOPE (loop if equal) instruction is equivalent to LOOPZ, and they share the same opcode. They perform the following tasks:</a:t>
            </a:r>
          </a:p>
          <a:p>
            <a:pPr marL="82296" indent="0">
              <a:buNone/>
            </a:pPr>
            <a:r>
              <a:rPr lang="en-US" dirty="0"/>
              <a:t> ECX = ECX - 1</a:t>
            </a:r>
          </a:p>
          <a:p>
            <a:pPr marL="82296" indent="0">
              <a:buNone/>
            </a:pPr>
            <a:r>
              <a:rPr lang="en-US" dirty="0"/>
              <a:t>if ECX &gt; 0 and ZF = 1  ; jump to destination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534400" cy="1143000"/>
          </a:xfrm>
        </p:spPr>
        <p:txBody>
          <a:bodyPr>
            <a:noAutofit/>
          </a:bodyPr>
          <a:lstStyle/>
          <a:p>
            <a:r>
              <a:rPr lang="en-US" sz="3600" b="1" dirty="0"/>
              <a:t>LOOPNZ and LOOPNE Instructions</a:t>
            </a:r>
            <a:endParaRPr lang="en-US" sz="3600" dirty="0"/>
          </a:p>
        </p:txBody>
      </p:sp>
      <p:sp>
        <p:nvSpPr>
          <p:cNvPr id="3" name="Content Placeholder 2"/>
          <p:cNvSpPr>
            <a:spLocks noGrp="1"/>
          </p:cNvSpPr>
          <p:nvPr>
            <p:ph idx="1"/>
          </p:nvPr>
        </p:nvSpPr>
        <p:spPr/>
        <p:txBody>
          <a:bodyPr/>
          <a:lstStyle/>
          <a:p>
            <a:r>
              <a:rPr lang="en-US" dirty="0"/>
              <a:t>The LOOPNZ (loop if not zero) instruction is the counterpart of LOOPZ. The loop continues while the unsigned value of ECX is greater than zero (after being decremented) and the Zero flag is clear. The syntax is</a:t>
            </a:r>
          </a:p>
          <a:p>
            <a:r>
              <a:rPr lang="en-US" dirty="0"/>
              <a:t>LOOPNZ </a:t>
            </a:r>
            <a:r>
              <a:rPr lang="en-US" i="1" dirty="0"/>
              <a:t>destination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839200" cy="1143000"/>
          </a:xfrm>
        </p:spPr>
        <p:txBody>
          <a:bodyPr>
            <a:normAutofit/>
          </a:bodyPr>
          <a:lstStyle/>
          <a:p>
            <a:r>
              <a:rPr lang="en-US" sz="2800" b="1" dirty="0"/>
              <a:t>   LOOPNZ and LOOPNE </a:t>
            </a:r>
            <a:r>
              <a:rPr lang="en-US" sz="3200" b="1" dirty="0"/>
              <a:t>Instructions contd.</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The LOOPNE (loop if not equal) instruction is equivalent to LOOPNZ, and they share the same opcode. They perform the following tasks:</a:t>
            </a:r>
          </a:p>
          <a:p>
            <a:pPr marL="82296" indent="0">
              <a:buNone/>
            </a:pPr>
            <a:endParaRPr lang="en-US" dirty="0"/>
          </a:p>
          <a:p>
            <a:pPr marL="82296" indent="0">
              <a:buNone/>
            </a:pPr>
            <a:r>
              <a:rPr lang="en-US" dirty="0"/>
              <a:t>ECX = ECX - 1</a:t>
            </a:r>
          </a:p>
          <a:p>
            <a:pPr marL="82296" indent="0">
              <a:buNone/>
            </a:pPr>
            <a:r>
              <a:rPr lang="en-US" dirty="0"/>
              <a:t>if ECX &gt; 0 and ZF = 0 , jump to destination</a:t>
            </a:r>
          </a:p>
          <a:p>
            <a:pPr marL="82296" indent="0">
              <a:buNone/>
            </a:pPr>
            <a:r>
              <a:rPr lang="en-US" dirty="0"/>
              <a:t> </a:t>
            </a:r>
          </a:p>
          <a:p>
            <a:pPr marL="82296" indent="0">
              <a:buNone/>
            </a:pPr>
            <a:r>
              <a:rPr lang="en-US" dirty="0"/>
              <a:t>Otherwise, nothing happens, and control passes to the next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a:xfrm>
            <a:off x="1435608" y="1447800"/>
            <a:ext cx="7498080" cy="5181600"/>
          </a:xfrm>
        </p:spPr>
        <p:txBody>
          <a:bodyPr>
            <a:normAutofit/>
          </a:bodyPr>
          <a:lstStyle/>
          <a:p>
            <a:pPr>
              <a:buNone/>
            </a:pPr>
            <a:r>
              <a:rPr lang="en-US" dirty="0"/>
              <a:t> INCLUDE Irvine32.inc</a:t>
            </a:r>
          </a:p>
          <a:p>
            <a:pPr marL="82296" indent="0">
              <a:buNone/>
            </a:pPr>
            <a:r>
              <a:rPr lang="en-US" dirty="0"/>
              <a:t>.data</a:t>
            </a:r>
          </a:p>
          <a:p>
            <a:pPr marL="82296" indent="0">
              <a:buNone/>
            </a:pPr>
            <a:r>
              <a:rPr lang="en-US" dirty="0"/>
              <a:t>source BYTE "This is the source string",0</a:t>
            </a:r>
          </a:p>
          <a:p>
            <a:pPr marL="82296" indent="0">
              <a:buNone/>
            </a:pPr>
            <a:r>
              <a:rPr lang="en-US" dirty="0"/>
              <a:t>target BYTE SIZEOF source DUP(0)</a:t>
            </a:r>
          </a:p>
          <a:p>
            <a:pPr marL="82296" indent="0">
              <a:buNone/>
            </a:pPr>
            <a:r>
              <a:rPr lang="en-US" dirty="0"/>
              <a:t>.code</a:t>
            </a:r>
          </a:p>
          <a:p>
            <a:pPr marL="82296" indent="0">
              <a:buNone/>
            </a:pPr>
            <a:r>
              <a:rPr lang="en-US" dirty="0"/>
              <a:t>main PROC</a:t>
            </a:r>
          </a:p>
          <a:p>
            <a:pPr marL="82296" indent="0">
              <a:buNone/>
            </a:pPr>
            <a:r>
              <a:rPr lang="en-US" dirty="0" err="1"/>
              <a:t>mov</a:t>
            </a:r>
            <a:r>
              <a:rPr lang="en-US" dirty="0"/>
              <a:t> esi,0 				; index register</a:t>
            </a:r>
          </a:p>
          <a:p>
            <a:pPr marL="82296" indent="0">
              <a:buNone/>
            </a:pPr>
            <a:r>
              <a:rPr lang="en-US" dirty="0" err="1"/>
              <a:t>mov</a:t>
            </a:r>
            <a:r>
              <a:rPr lang="en-US" dirty="0"/>
              <a:t> </a:t>
            </a:r>
            <a:r>
              <a:rPr lang="en-US" dirty="0" err="1"/>
              <a:t>ecx,SIZEOF</a:t>
            </a:r>
            <a:r>
              <a:rPr lang="en-US" dirty="0"/>
              <a:t> source	 ; loop counter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 </a:t>
            </a:r>
          </a:p>
        </p:txBody>
      </p:sp>
      <p:sp>
        <p:nvSpPr>
          <p:cNvPr id="3" name="Content Placeholder 2"/>
          <p:cNvSpPr>
            <a:spLocks noGrp="1"/>
          </p:cNvSpPr>
          <p:nvPr>
            <p:ph idx="1"/>
          </p:nvPr>
        </p:nvSpPr>
        <p:spPr>
          <a:xfrm>
            <a:off x="1143000" y="1447800"/>
            <a:ext cx="7391400" cy="4800600"/>
          </a:xfrm>
        </p:spPr>
        <p:txBody>
          <a:bodyPr>
            <a:normAutofit lnSpcReduction="10000"/>
          </a:bodyPr>
          <a:lstStyle/>
          <a:p>
            <a:pPr marL="82296" indent="0">
              <a:buNone/>
            </a:pPr>
            <a:r>
              <a:rPr lang="en-US" dirty="0"/>
              <a:t>L1:</a:t>
            </a:r>
          </a:p>
          <a:p>
            <a:pPr marL="82296" indent="0">
              <a:buNone/>
            </a:pPr>
            <a:r>
              <a:rPr lang="en-US" dirty="0" err="1"/>
              <a:t>mov</a:t>
            </a:r>
            <a:r>
              <a:rPr lang="en-US" dirty="0"/>
              <a:t> </a:t>
            </a:r>
            <a:r>
              <a:rPr lang="en-US" dirty="0" err="1"/>
              <a:t>al,source</a:t>
            </a:r>
            <a:r>
              <a:rPr lang="en-US" dirty="0"/>
              <a:t>[</a:t>
            </a:r>
            <a:r>
              <a:rPr lang="en-US" dirty="0" err="1"/>
              <a:t>esi</a:t>
            </a:r>
            <a:r>
              <a:rPr lang="en-US" dirty="0"/>
              <a:t>]  ; get a character from     source</a:t>
            </a:r>
          </a:p>
          <a:p>
            <a:pPr marL="82296" indent="0">
              <a:buNone/>
            </a:pPr>
            <a:r>
              <a:rPr lang="en-US" dirty="0" err="1"/>
              <a:t>mov</a:t>
            </a:r>
            <a:r>
              <a:rPr lang="en-US" dirty="0"/>
              <a:t> target[</a:t>
            </a:r>
            <a:r>
              <a:rPr lang="en-US" dirty="0" err="1"/>
              <a:t>esi</a:t>
            </a:r>
            <a:r>
              <a:rPr lang="en-US" dirty="0"/>
              <a:t>],al 	; store it in the target</a:t>
            </a:r>
          </a:p>
          <a:p>
            <a:pPr marL="82296" indent="0">
              <a:buNone/>
            </a:pPr>
            <a:r>
              <a:rPr lang="en-US" dirty="0" err="1"/>
              <a:t>inc</a:t>
            </a:r>
            <a:r>
              <a:rPr lang="en-US" dirty="0"/>
              <a:t> </a:t>
            </a:r>
            <a:r>
              <a:rPr lang="en-US" dirty="0" err="1"/>
              <a:t>esi</a:t>
            </a:r>
            <a:r>
              <a:rPr lang="en-US" dirty="0"/>
              <a:t> 		; move to next character </a:t>
            </a:r>
          </a:p>
          <a:p>
            <a:pPr marL="82296" indent="0">
              <a:buNone/>
            </a:pPr>
            <a:r>
              <a:rPr lang="en-US" dirty="0"/>
              <a:t>loop L1</a:t>
            </a:r>
          </a:p>
          <a:p>
            <a:pPr marL="82296" indent="0">
              <a:buNone/>
            </a:pPr>
            <a:r>
              <a:rPr lang="en-US" dirty="0"/>
              <a:t>exit</a:t>
            </a:r>
          </a:p>
          <a:p>
            <a:pPr>
              <a:buNone/>
            </a:pPr>
            <a:r>
              <a:rPr lang="en-US" dirty="0"/>
              <a:t> main ENDP</a:t>
            </a:r>
          </a:p>
          <a:p>
            <a:pPr>
              <a:buNone/>
            </a:pPr>
            <a:r>
              <a:rPr lang="en-US" dirty="0"/>
              <a:t> END main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32A7-436E-3E78-E227-EF0AFD170C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7FCF7A-8DBD-A796-9B59-AC8800689AA7}"/>
              </a:ext>
            </a:extLst>
          </p:cNvPr>
          <p:cNvSpPr>
            <a:spLocks noGrp="1"/>
          </p:cNvSpPr>
          <p:nvPr>
            <p:ph idx="1"/>
          </p:nvPr>
        </p:nvSpPr>
        <p:spPr/>
        <p:txBody>
          <a:bodyPr/>
          <a:lstStyle/>
          <a:p>
            <a:r>
              <a:rPr lang="en-US" dirty="0"/>
              <a:t>Enter a no. 7</a:t>
            </a:r>
          </a:p>
          <a:p>
            <a:r>
              <a:rPr lang="en-US" dirty="0"/>
              <a:t>49</a:t>
            </a:r>
          </a:p>
          <a:p>
            <a:r>
              <a:rPr lang="en-US" dirty="0"/>
              <a:t>36</a:t>
            </a:r>
          </a:p>
          <a:p>
            <a:r>
              <a:rPr lang="en-US" dirty="0"/>
              <a:t>25</a:t>
            </a:r>
          </a:p>
          <a:p>
            <a:r>
              <a:rPr lang="en-US" dirty="0"/>
              <a:t>16</a:t>
            </a:r>
          </a:p>
          <a:p>
            <a:r>
              <a:rPr lang="en-US" dirty="0"/>
              <a:t>9</a:t>
            </a:r>
          </a:p>
          <a:p>
            <a:r>
              <a:rPr lang="en-US" dirty="0"/>
              <a:t>4</a:t>
            </a:r>
          </a:p>
          <a:p>
            <a:r>
              <a:rPr lang="en-US" dirty="0"/>
              <a:t>1</a:t>
            </a:r>
          </a:p>
        </p:txBody>
      </p:sp>
    </p:spTree>
    <p:extLst>
      <p:ext uri="{BB962C8B-B14F-4D97-AF65-F5344CB8AC3E}">
        <p14:creationId xmlns:p14="http://schemas.microsoft.com/office/powerpoint/2010/main" val="257765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LOOP instruction, formally known as </a:t>
            </a:r>
            <a:r>
              <a:rPr lang="en-US" i="1" dirty="0"/>
              <a:t>Loop According to ECX Counter, repeats a block of </a:t>
            </a:r>
            <a:r>
              <a:rPr lang="en-US" dirty="0"/>
              <a:t>statements a specific number of times. ECX is automatically used as a counter and is decremented</a:t>
            </a:r>
          </a:p>
          <a:p>
            <a:r>
              <a:rPr lang="en-US" dirty="0"/>
              <a:t>Its syntax is</a:t>
            </a:r>
          </a:p>
          <a:p>
            <a:r>
              <a:rPr lang="en-US" dirty="0"/>
              <a:t>LOOP </a:t>
            </a:r>
            <a:r>
              <a:rPr lang="en-US" i="1" dirty="0"/>
              <a:t>destination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CD6D-CBB1-5EF9-DC39-9C38CF25917C}"/>
              </a:ext>
            </a:extLst>
          </p:cNvPr>
          <p:cNvSpPr>
            <a:spLocks noGrp="1"/>
          </p:cNvSpPr>
          <p:nvPr>
            <p:ph type="title"/>
          </p:nvPr>
        </p:nvSpPr>
        <p:spPr/>
        <p:txBody>
          <a:bodyPr/>
          <a:lstStyle/>
          <a:p>
            <a:r>
              <a:rPr lang="en-US" dirty="0"/>
              <a:t>Code of previous slide Task</a:t>
            </a:r>
          </a:p>
        </p:txBody>
      </p:sp>
      <p:sp>
        <p:nvSpPr>
          <p:cNvPr id="3" name="Content Placeholder 2">
            <a:extLst>
              <a:ext uri="{FF2B5EF4-FFF2-40B4-BE49-F238E27FC236}">
                <a16:creationId xmlns:a16="http://schemas.microsoft.com/office/drawing/2014/main" id="{6C0D21F6-74F0-6EBA-2409-F4425D4F5039}"/>
              </a:ext>
            </a:extLst>
          </p:cNvPr>
          <p:cNvSpPr>
            <a:spLocks noGrp="1"/>
          </p:cNvSpPr>
          <p:nvPr>
            <p:ph idx="1"/>
          </p:nvPr>
        </p:nvSpPr>
        <p:spPr/>
        <p:txBody>
          <a:bodyPr>
            <a:noAutofit/>
          </a:bodyPr>
          <a:lstStyle/>
          <a:p>
            <a:r>
              <a:rPr lang="en-US" sz="1400" dirty="0">
                <a:solidFill>
                  <a:srgbClr val="000000"/>
                </a:solidFill>
                <a:latin typeface="Consolas" panose="020B0609020204030204" pitchFamily="49" charset="0"/>
              </a:rPr>
              <a:t>include irvine32.inc</a:t>
            </a:r>
          </a:p>
          <a:p>
            <a:r>
              <a:rPr lang="en-US" sz="1400" dirty="0">
                <a:solidFill>
                  <a:srgbClr val="000000"/>
                </a:solidFill>
                <a:latin typeface="Consolas" panose="020B0609020204030204" pitchFamily="49" charset="0"/>
              </a:rPr>
              <a:t>.data</a:t>
            </a:r>
          </a:p>
          <a:p>
            <a:r>
              <a:rPr lang="en-US" sz="1400" dirty="0">
                <a:solidFill>
                  <a:srgbClr val="000000"/>
                </a:solidFill>
                <a:latin typeface="Consolas" panose="020B0609020204030204" pitchFamily="49" charset="0"/>
              </a:rPr>
              <a:t>s1 byte "Enter a number:",0</a:t>
            </a:r>
          </a:p>
          <a:p>
            <a:r>
              <a:rPr lang="en-US" sz="1400" dirty="0">
                <a:solidFill>
                  <a:srgbClr val="000000"/>
                </a:solidFill>
                <a:latin typeface="Consolas" panose="020B0609020204030204" pitchFamily="49" charset="0"/>
              </a:rPr>
              <a:t>.code</a:t>
            </a:r>
          </a:p>
          <a:p>
            <a:r>
              <a:rPr lang="en-US" sz="1400" dirty="0">
                <a:solidFill>
                  <a:srgbClr val="000000"/>
                </a:solidFill>
                <a:latin typeface="Consolas" panose="020B0609020204030204" pitchFamily="49" charset="0"/>
              </a:rPr>
              <a:t>main Proc</a:t>
            </a:r>
          </a:p>
          <a:p>
            <a:r>
              <a:rPr lang="en-US" sz="1400" dirty="0">
                <a:solidFill>
                  <a:srgbClr val="000000"/>
                </a:solidFill>
                <a:latin typeface="Consolas" panose="020B0609020204030204" pitchFamily="49" charset="0"/>
              </a:rPr>
              <a:t>mov </a:t>
            </a:r>
            <a:r>
              <a:rPr lang="en-US" sz="1400" dirty="0" err="1">
                <a:solidFill>
                  <a:srgbClr val="000000"/>
                </a:solidFill>
                <a:latin typeface="Consolas" panose="020B0609020204030204" pitchFamily="49" charset="0"/>
              </a:rPr>
              <a:t>edx,offset</a:t>
            </a:r>
            <a:r>
              <a:rPr lang="en-US" sz="1400" dirty="0">
                <a:solidFill>
                  <a:srgbClr val="000000"/>
                </a:solidFill>
                <a:latin typeface="Consolas" panose="020B0609020204030204" pitchFamily="49" charset="0"/>
              </a:rPr>
              <a:t> s1</a:t>
            </a:r>
          </a:p>
          <a:p>
            <a:r>
              <a:rPr lang="en-US" sz="1400" dirty="0">
                <a:solidFill>
                  <a:srgbClr val="000000"/>
                </a:solidFill>
                <a:latin typeface="Consolas" panose="020B0609020204030204" pitchFamily="49" charset="0"/>
              </a:rPr>
              <a:t>call </a:t>
            </a:r>
            <a:r>
              <a:rPr lang="en-US" sz="1400" dirty="0" err="1">
                <a:solidFill>
                  <a:srgbClr val="000000"/>
                </a:solidFill>
                <a:latin typeface="Consolas" panose="020B0609020204030204" pitchFamily="49" charset="0"/>
              </a:rPr>
              <a:t>writestring</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call </a:t>
            </a:r>
            <a:r>
              <a:rPr lang="en-US" sz="1400" dirty="0" err="1">
                <a:solidFill>
                  <a:srgbClr val="000000"/>
                </a:solidFill>
                <a:latin typeface="Consolas" panose="020B0609020204030204" pitchFamily="49" charset="0"/>
              </a:rPr>
              <a:t>readint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mov </a:t>
            </a:r>
            <a:r>
              <a:rPr lang="en-US" sz="1400" dirty="0" err="1">
                <a:solidFill>
                  <a:srgbClr val="000000"/>
                </a:solidFill>
                <a:latin typeface="Consolas" panose="020B0609020204030204" pitchFamily="49" charset="0"/>
              </a:rPr>
              <a:t>ecx,eax</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L1:</a:t>
            </a:r>
          </a:p>
          <a:p>
            <a:r>
              <a:rPr lang="en-US" sz="1400" dirty="0">
                <a:solidFill>
                  <a:srgbClr val="000000"/>
                </a:solidFill>
                <a:latin typeface="Consolas" panose="020B0609020204030204" pitchFamily="49" charset="0"/>
              </a:rPr>
              <a:t>mov </a:t>
            </a:r>
            <a:r>
              <a:rPr lang="en-US" sz="1400" dirty="0" err="1">
                <a:solidFill>
                  <a:srgbClr val="000000"/>
                </a:solidFill>
                <a:latin typeface="Consolas" panose="020B0609020204030204" pitchFamily="49" charset="0"/>
              </a:rPr>
              <a:t>eax,ecx</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mul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eax</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call </a:t>
            </a:r>
            <a:r>
              <a:rPr lang="en-US" sz="1400" dirty="0" err="1">
                <a:solidFill>
                  <a:srgbClr val="000000"/>
                </a:solidFill>
                <a:latin typeface="Consolas" panose="020B0609020204030204" pitchFamily="49" charset="0"/>
              </a:rPr>
              <a:t>writedec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call </a:t>
            </a:r>
            <a:r>
              <a:rPr lang="en-US" sz="1400" dirty="0" err="1">
                <a:solidFill>
                  <a:srgbClr val="000000"/>
                </a:solidFill>
                <a:latin typeface="Consolas" panose="020B0609020204030204" pitchFamily="49" charset="0"/>
              </a:rPr>
              <a:t>crlf</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loop L1</a:t>
            </a:r>
          </a:p>
          <a:p>
            <a:r>
              <a:rPr lang="en-US" sz="1400" dirty="0">
                <a:solidFill>
                  <a:srgbClr val="000000"/>
                </a:solidFill>
                <a:latin typeface="Consolas" panose="020B0609020204030204" pitchFamily="49" charset="0"/>
              </a:rPr>
              <a:t>exit</a:t>
            </a:r>
          </a:p>
          <a:p>
            <a:r>
              <a:rPr lang="en-US" sz="1400" dirty="0">
                <a:solidFill>
                  <a:srgbClr val="000000"/>
                </a:solidFill>
                <a:latin typeface="Consolas" panose="020B0609020204030204" pitchFamily="49" charset="0"/>
              </a:rPr>
              <a:t>main </a:t>
            </a:r>
            <a:r>
              <a:rPr lang="en-US" sz="1400" dirty="0" err="1">
                <a:solidFill>
                  <a:srgbClr val="000000"/>
                </a:solidFill>
                <a:latin typeface="Consolas" panose="020B0609020204030204" pitchFamily="49" charset="0"/>
              </a:rPr>
              <a:t>endP</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end</a:t>
            </a:r>
            <a:endParaRPr lang="en-US" sz="1400" dirty="0"/>
          </a:p>
        </p:txBody>
      </p:sp>
    </p:spTree>
    <p:extLst>
      <p:ext uri="{BB962C8B-B14F-4D97-AF65-F5344CB8AC3E}">
        <p14:creationId xmlns:p14="http://schemas.microsoft.com/office/powerpoint/2010/main" val="285207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8AE9-7774-23B4-AEAF-C5BF89AEA0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E78C49-EF75-BD8C-F2E1-5D3BE364460C}"/>
              </a:ext>
            </a:extLst>
          </p:cNvPr>
          <p:cNvSpPr>
            <a:spLocks noGrp="1"/>
          </p:cNvSpPr>
          <p:nvPr>
            <p:ph idx="1"/>
          </p:nvPr>
        </p:nvSpPr>
        <p:spPr/>
        <p:txBody>
          <a:bodyPr/>
          <a:lstStyle/>
          <a:p>
            <a:r>
              <a:rPr lang="en-US" dirty="0"/>
              <a:t>Enter a number: 9</a:t>
            </a:r>
          </a:p>
          <a:p>
            <a:r>
              <a:rPr lang="en-US" dirty="0"/>
              <a:t>You have entered odd number</a:t>
            </a:r>
          </a:p>
          <a:p>
            <a:r>
              <a:rPr lang="en-US" dirty="0"/>
              <a:t>Are you want to play again press any number except 0? 1</a:t>
            </a:r>
          </a:p>
          <a:p>
            <a:r>
              <a:rPr lang="en-US" dirty="0"/>
              <a:t>Enter a number: 8</a:t>
            </a:r>
          </a:p>
          <a:p>
            <a:r>
              <a:rPr lang="en-US" dirty="0"/>
              <a:t>You have entered even number</a:t>
            </a:r>
          </a:p>
          <a:p>
            <a:r>
              <a:rPr lang="en-US" dirty="0"/>
              <a:t>Are you want to play again press any number except 0? </a:t>
            </a:r>
            <a:r>
              <a:rPr lang="en-US"/>
              <a:t>0</a:t>
            </a:r>
          </a:p>
          <a:p>
            <a:endParaRPr lang="en-US" dirty="0"/>
          </a:p>
          <a:p>
            <a:endParaRPr lang="en-US" dirty="0"/>
          </a:p>
        </p:txBody>
      </p:sp>
    </p:spTree>
    <p:extLst>
      <p:ext uri="{BB962C8B-B14F-4D97-AF65-F5344CB8AC3E}">
        <p14:creationId xmlns:p14="http://schemas.microsoft.com/office/powerpoint/2010/main" val="160934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execution of the LOOP instruction involves two steps: First, it subtracts 1 from ECX. Next, it compares ECX to zero. </a:t>
            </a:r>
          </a:p>
          <a:p>
            <a:r>
              <a:rPr lang="en-US" dirty="0"/>
              <a:t>If ECX is not equal to zero, a jump is taken to the label identified by </a:t>
            </a:r>
            <a:r>
              <a:rPr lang="en-US" i="1" dirty="0"/>
              <a:t>destination. </a:t>
            </a:r>
            <a:r>
              <a:rPr lang="en-US" dirty="0"/>
              <a:t>Otherwise, if ECX equals zero, no jump takes place, and control passes to the instruction following the loop.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Rarely should you explicitly modify ECX inside a loop. If you do, the LOOP instruction may not work as expected. In the following example, ECX is incremented within the loop. It never reaches zero, so the loop never stops:</a:t>
            </a:r>
          </a:p>
          <a:p>
            <a:pPr>
              <a:buNone/>
            </a:pPr>
            <a:r>
              <a:rPr lang="en-US" dirty="0"/>
              <a:t> mov ecx,5</a:t>
            </a:r>
          </a:p>
          <a:p>
            <a:pPr>
              <a:buNone/>
            </a:pPr>
            <a:r>
              <a:rPr lang="en-US" dirty="0"/>
              <a:t>top:</a:t>
            </a:r>
          </a:p>
          <a:p>
            <a:pPr>
              <a:buNone/>
            </a:pPr>
            <a:r>
              <a:rPr lang="en-US" dirty="0"/>
              <a:t>Inc </a:t>
            </a:r>
            <a:r>
              <a:rPr lang="en-US" dirty="0" err="1"/>
              <a:t>ecx</a:t>
            </a:r>
            <a:endParaRPr lang="en-US" dirty="0"/>
          </a:p>
          <a:p>
            <a:pPr>
              <a:buNone/>
            </a:pPr>
            <a:r>
              <a:rPr lang="en-US" dirty="0"/>
              <a:t>loop top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the following example, we add 1 to AX each time the loop repeats. When the loop ends,  EAX  5 and ECX  0:</a:t>
            </a:r>
          </a:p>
          <a:p>
            <a:pPr>
              <a:buNone/>
            </a:pPr>
            <a:r>
              <a:rPr lang="en-US" dirty="0"/>
              <a:t> mov eax,0</a:t>
            </a:r>
          </a:p>
          <a:p>
            <a:pPr>
              <a:buNone/>
            </a:pPr>
            <a:r>
              <a:rPr lang="en-US" dirty="0"/>
              <a:t> </a:t>
            </a:r>
            <a:r>
              <a:rPr lang="en-US" dirty="0" err="1"/>
              <a:t>mov</a:t>
            </a:r>
            <a:r>
              <a:rPr lang="en-US" dirty="0"/>
              <a:t> ecx,5</a:t>
            </a:r>
          </a:p>
          <a:p>
            <a:pPr>
              <a:buNone/>
            </a:pPr>
            <a:r>
              <a:rPr lang="en-US" dirty="0"/>
              <a:t> L1:</a:t>
            </a:r>
          </a:p>
          <a:p>
            <a:pPr>
              <a:buNone/>
            </a:pPr>
            <a:r>
              <a:rPr lang="en-US" dirty="0"/>
              <a:t> </a:t>
            </a:r>
            <a:r>
              <a:rPr lang="en-US" dirty="0" err="1"/>
              <a:t>inc</a:t>
            </a:r>
            <a:r>
              <a:rPr lang="en-US" dirty="0"/>
              <a:t> </a:t>
            </a:r>
            <a:r>
              <a:rPr lang="en-US" dirty="0" err="1"/>
              <a:t>eax</a:t>
            </a:r>
            <a:endParaRPr lang="en-US" dirty="0"/>
          </a:p>
          <a:p>
            <a:pPr>
              <a:buNone/>
            </a:pPr>
            <a:r>
              <a:rPr lang="en-US" dirty="0"/>
              <a:t> loop L1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common programming error is to inadvertently initialize ECX to zero before beginning a loop. If this happens, the LOOP instruction decrements ECX to FFFFFFFFh, and the loop repeats 4,294,967,296 times!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 while( </a:t>
            </a:r>
            <a:r>
              <a:rPr lang="en-US" b="1" dirty="0" err="1"/>
              <a:t>eax</a:t>
            </a:r>
            <a:r>
              <a:rPr lang="en-US" b="1" dirty="0"/>
              <a:t> &lt; </a:t>
            </a:r>
            <a:r>
              <a:rPr lang="en-US" b="1" dirty="0" err="1"/>
              <a:t>ebx</a:t>
            </a:r>
            <a:r>
              <a:rPr lang="en-US" b="1" dirty="0"/>
              <a:t>)</a:t>
            </a:r>
          </a:p>
          <a:p>
            <a:pPr>
              <a:buNone/>
            </a:pPr>
            <a:r>
              <a:rPr lang="en-US" b="1" dirty="0"/>
              <a:t>  </a:t>
            </a:r>
            <a:r>
              <a:rPr lang="en-US" b="1" dirty="0" err="1"/>
              <a:t>eax</a:t>
            </a:r>
            <a:r>
              <a:rPr lang="en-US" b="1" dirty="0"/>
              <a:t> = </a:t>
            </a:r>
            <a:r>
              <a:rPr lang="en-US" b="1" dirty="0" err="1"/>
              <a:t>eax</a:t>
            </a:r>
            <a:r>
              <a:rPr lang="en-US" b="1" dirty="0"/>
              <a:t> + 1;</a:t>
            </a:r>
          </a:p>
          <a:p>
            <a:pPr>
              <a:buNone/>
            </a:pPr>
            <a:r>
              <a:rPr lang="en-US" dirty="0"/>
              <a:t> Consider the following example:</a:t>
            </a:r>
          </a:p>
          <a:p>
            <a:pPr>
              <a:buNone/>
            </a:pPr>
            <a:r>
              <a:rPr lang="en-US" b="1" dirty="0"/>
              <a:t> top: </a:t>
            </a:r>
          </a:p>
          <a:p>
            <a:pPr>
              <a:buNone/>
            </a:pPr>
            <a:r>
              <a:rPr lang="en-US" b="1" dirty="0" err="1"/>
              <a:t>cmp</a:t>
            </a:r>
            <a:r>
              <a:rPr lang="en-US" b="1" dirty="0"/>
              <a:t> </a:t>
            </a:r>
            <a:r>
              <a:rPr lang="en-US" b="1" dirty="0" err="1"/>
              <a:t>eax,ebx</a:t>
            </a:r>
            <a:r>
              <a:rPr lang="en-US" b="1" dirty="0"/>
              <a:t>    ; check loop condition</a:t>
            </a:r>
          </a:p>
          <a:p>
            <a:pPr>
              <a:buNone/>
            </a:pPr>
            <a:r>
              <a:rPr lang="en-US" b="1" dirty="0"/>
              <a:t> </a:t>
            </a:r>
            <a:r>
              <a:rPr lang="en-US" b="1" dirty="0" err="1"/>
              <a:t>jae</a:t>
            </a:r>
            <a:r>
              <a:rPr lang="en-US" b="1" dirty="0"/>
              <a:t> next           ; false? exit loop</a:t>
            </a:r>
          </a:p>
          <a:p>
            <a:pPr>
              <a:buNone/>
            </a:pPr>
            <a:r>
              <a:rPr lang="en-US" b="1" dirty="0"/>
              <a:t> inc </a:t>
            </a:r>
            <a:r>
              <a:rPr lang="en-US" b="1" dirty="0" err="1"/>
              <a:t>eax</a:t>
            </a:r>
            <a:r>
              <a:rPr lang="en-US" b="1" dirty="0"/>
              <a:t>             ; body of loop</a:t>
            </a:r>
          </a:p>
          <a:p>
            <a:pPr>
              <a:buNone/>
            </a:pPr>
            <a:r>
              <a:rPr lang="en-US" b="1" dirty="0"/>
              <a:t> </a:t>
            </a:r>
            <a:r>
              <a:rPr lang="en-US" b="1" dirty="0" err="1"/>
              <a:t>jmp</a:t>
            </a:r>
            <a:r>
              <a:rPr lang="en-US" b="1" dirty="0"/>
              <a:t> top           ; repeat the loop</a:t>
            </a:r>
          </a:p>
          <a:p>
            <a:pPr>
              <a:buNone/>
            </a:pPr>
            <a:r>
              <a:rPr lang="en-US" b="1" dirty="0"/>
              <a:t>next: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endParaRPr lang="en-US" dirty="0"/>
          </a:p>
        </p:txBody>
      </p:sp>
      <p:sp>
        <p:nvSpPr>
          <p:cNvPr id="3" name="Content Placeholder 2"/>
          <p:cNvSpPr>
            <a:spLocks noGrp="1"/>
          </p:cNvSpPr>
          <p:nvPr>
            <p:ph idx="1"/>
          </p:nvPr>
        </p:nvSpPr>
        <p:spPr>
          <a:xfrm>
            <a:off x="1435608" y="1066800"/>
            <a:ext cx="7498080" cy="5562600"/>
          </a:xfrm>
        </p:spPr>
        <p:txBody>
          <a:bodyPr>
            <a:normAutofit fontScale="92500" lnSpcReduction="20000"/>
          </a:bodyPr>
          <a:lstStyle/>
          <a:p>
            <a:pPr>
              <a:buNone/>
            </a:pPr>
            <a:r>
              <a:rPr lang="en-US" dirty="0"/>
              <a:t>If you need to modify ECX inside a loop, you can save it in a variable at the beginning of the loop and restore it just before the LOOP instruction:</a:t>
            </a:r>
          </a:p>
          <a:p>
            <a:pPr>
              <a:buNone/>
            </a:pPr>
            <a:r>
              <a:rPr lang="en-US" dirty="0"/>
              <a:t> .data</a:t>
            </a:r>
          </a:p>
          <a:p>
            <a:pPr>
              <a:buNone/>
            </a:pPr>
            <a:r>
              <a:rPr lang="en-US" dirty="0"/>
              <a:t> count DWORD ?</a:t>
            </a:r>
          </a:p>
          <a:p>
            <a:pPr>
              <a:buNone/>
            </a:pPr>
            <a:r>
              <a:rPr lang="en-US" dirty="0"/>
              <a:t> .code</a:t>
            </a:r>
          </a:p>
          <a:p>
            <a:pPr>
              <a:buNone/>
            </a:pPr>
            <a:r>
              <a:rPr lang="en-US" dirty="0"/>
              <a:t> </a:t>
            </a:r>
            <a:r>
              <a:rPr lang="en-US" dirty="0" err="1"/>
              <a:t>mov</a:t>
            </a:r>
            <a:r>
              <a:rPr lang="en-US" dirty="0"/>
              <a:t> ecx,100               ; set loop count</a:t>
            </a:r>
          </a:p>
          <a:p>
            <a:pPr>
              <a:buNone/>
            </a:pPr>
            <a:r>
              <a:rPr lang="en-US" dirty="0"/>
              <a:t> top:</a:t>
            </a:r>
          </a:p>
          <a:p>
            <a:pPr>
              <a:buNone/>
            </a:pPr>
            <a:r>
              <a:rPr lang="en-US" dirty="0"/>
              <a:t> </a:t>
            </a:r>
            <a:r>
              <a:rPr lang="en-US" dirty="0" err="1"/>
              <a:t>mov</a:t>
            </a:r>
            <a:r>
              <a:rPr lang="en-US" dirty="0"/>
              <a:t> </a:t>
            </a:r>
            <a:r>
              <a:rPr lang="en-US" dirty="0" err="1"/>
              <a:t>count,ecx</a:t>
            </a:r>
            <a:r>
              <a:rPr lang="en-US" dirty="0"/>
              <a:t>           ; save the count</a:t>
            </a:r>
          </a:p>
          <a:p>
            <a:pPr>
              <a:buNone/>
            </a:pPr>
            <a:r>
              <a:rPr lang="en-US" dirty="0"/>
              <a:t> </a:t>
            </a:r>
            <a:r>
              <a:rPr lang="en-US" dirty="0" err="1"/>
              <a:t>mov</a:t>
            </a:r>
            <a:r>
              <a:rPr lang="en-US" dirty="0"/>
              <a:t> ecx,20               ; modify ECX</a:t>
            </a:r>
          </a:p>
          <a:p>
            <a:pPr>
              <a:buNone/>
            </a:pPr>
            <a:r>
              <a:rPr lang="en-US" dirty="0"/>
              <a:t> </a:t>
            </a:r>
            <a:r>
              <a:rPr lang="en-US" dirty="0" err="1"/>
              <a:t>mov</a:t>
            </a:r>
            <a:r>
              <a:rPr lang="en-US" dirty="0"/>
              <a:t> </a:t>
            </a:r>
            <a:r>
              <a:rPr lang="en-US" dirty="0" err="1"/>
              <a:t>ecx,count</a:t>
            </a:r>
            <a:r>
              <a:rPr lang="en-US" dirty="0"/>
              <a:t>          ; restore loop count</a:t>
            </a:r>
          </a:p>
          <a:p>
            <a:pPr>
              <a:buNone/>
            </a:pPr>
            <a:r>
              <a:rPr lang="en-US" dirty="0"/>
              <a:t> loop top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creating a loop inside another loop, special consideration must be given to the outer loop counter in ECX. You can save it in a variable: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325</TotalTime>
  <Words>1084</Words>
  <Application>Microsoft Office PowerPoint</Application>
  <PresentationFormat>On-screen Show (4:3)</PresentationFormat>
  <Paragraphs>149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Courier New</vt:lpstr>
      <vt:lpstr>Gill Sans MT</vt:lpstr>
      <vt:lpstr>Verdana</vt:lpstr>
      <vt:lpstr>Wingdings 2</vt:lpstr>
      <vt:lpstr>Solstice</vt:lpstr>
      <vt:lpstr>Computer Organization and Assembly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Print</vt:lpstr>
      <vt:lpstr>LOOPZ and LOOPE Instructions</vt:lpstr>
      <vt:lpstr>LOOPZ and LOOPE Instructions cont. </vt:lpstr>
      <vt:lpstr>LOOPNZ and LOOPNE Instructions</vt:lpstr>
      <vt:lpstr>   LOOPNZ and LOOPNE Instructions contd.</vt:lpstr>
      <vt:lpstr>Example code</vt:lpstr>
      <vt:lpstr>Example contd. </vt:lpstr>
      <vt:lpstr>PowerPoint Presentation</vt:lpstr>
      <vt:lpstr>Code of previous slide 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Jabbar</dc:creator>
  <cp:lastModifiedBy>Muhammad Jabbar</cp:lastModifiedBy>
  <cp:revision>54</cp:revision>
  <dcterms:created xsi:type="dcterms:W3CDTF">2006-08-16T00:00:00Z</dcterms:created>
  <dcterms:modified xsi:type="dcterms:W3CDTF">2022-12-30T17:03:53Z</dcterms:modified>
</cp:coreProperties>
</file>