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9" r:id="rId3"/>
    <p:sldId id="279" r:id="rId4"/>
    <p:sldId id="280" r:id="rId5"/>
    <p:sldId id="273" r:id="rId6"/>
    <p:sldId id="282" r:id="rId7"/>
    <p:sldId id="274" r:id="rId8"/>
    <p:sldId id="281" r:id="rId9"/>
    <p:sldId id="275" r:id="rId10"/>
    <p:sldId id="276" r:id="rId11"/>
    <p:sldId id="277" r:id="rId12"/>
    <p:sldId id="284" r:id="rId13"/>
    <p:sldId id="278" r:id="rId14"/>
    <p:sldId id="268" r:id="rId15"/>
    <p:sldId id="283" r:id="rId16"/>
    <p:sldId id="286" r:id="rId17"/>
    <p:sldId id="28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A3738F-35B6-4D56-96B1-6FD97229E829}" type="datetimeFigureOut">
              <a:rPr lang="en-US" smtClean="0"/>
              <a:pPr/>
              <a:t>29-Jan-23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0E2876-F2C2-457B-8ADC-E4BD03DDE67F}" type="slidenum">
              <a:rPr lang="en-US" smtClean="0"/>
              <a:pPr/>
              <a:t>‹#›</a:t>
            </a:fld>
            <a:endParaRPr lang="en-US"/>
          </a:p>
        </p:txBody>
      </p:sp>
    </p:spTree>
    <p:extLst>
      <p:ext uri="{BB962C8B-B14F-4D97-AF65-F5344CB8AC3E}">
        <p14:creationId xmlns:p14="http://schemas.microsoft.com/office/powerpoint/2010/main" val="3919501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29-Jan-23</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29-Jan-23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29-Jan-23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29-Jan-23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29-Jan-23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29-Jan-23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29-Jan-23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29-Jan-23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D8BD707-D9CF-40AE-B4C6-C98DA3205C09}" type="datetimeFigureOut">
              <a:rPr lang="en-US" smtClean="0"/>
              <a:pPr/>
              <a:t>29-Jan-23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29-Jan-23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29-Jan-23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29-Jan-23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Computer Organization and Assembly Language</a:t>
            </a:r>
          </a:p>
        </p:txBody>
      </p:sp>
      <p:sp>
        <p:nvSpPr>
          <p:cNvPr id="3" name="Subtitle 2"/>
          <p:cNvSpPr>
            <a:spLocks noGrp="1"/>
          </p:cNvSpPr>
          <p:nvPr>
            <p:ph type="subTitle" idx="1"/>
          </p:nvPr>
        </p:nvSpPr>
        <p:spPr>
          <a:xfrm>
            <a:off x="1371600" y="3276600"/>
            <a:ext cx="7406640" cy="1752600"/>
          </a:xfrm>
        </p:spPr>
        <p:txBody>
          <a:bodyPr/>
          <a:lstStyle/>
          <a:p>
            <a:pPr algn="ctr"/>
            <a:r>
              <a:rPr lang="en-US" dirty="0"/>
              <a:t>Lecture # 9</a:t>
            </a:r>
          </a:p>
          <a:p>
            <a:pPr algn="ctr"/>
            <a:endParaRPr lang="en-US" dirty="0"/>
          </a:p>
          <a:p>
            <a:pPr algn="ctr"/>
            <a:r>
              <a:rPr lang="en-US" dirty="0">
                <a:solidFill>
                  <a:schemeClr val="tx1"/>
                </a:solidFill>
              </a:rPr>
              <a:t>Procedures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8534400" cy="1143000"/>
          </a:xfrm>
        </p:spPr>
        <p:txBody>
          <a:bodyPr>
            <a:noAutofit/>
          </a:bodyPr>
          <a:lstStyle/>
          <a:p>
            <a:r>
              <a:rPr lang="en-US" sz="3600" dirty="0"/>
              <a:t>Procedures</a:t>
            </a:r>
          </a:p>
        </p:txBody>
      </p:sp>
      <p:sp>
        <p:nvSpPr>
          <p:cNvPr id="3" name="Content Placeholder 2"/>
          <p:cNvSpPr>
            <a:spLocks noGrp="1"/>
          </p:cNvSpPr>
          <p:nvPr>
            <p:ph idx="1"/>
          </p:nvPr>
        </p:nvSpPr>
        <p:spPr/>
        <p:txBody>
          <a:bodyPr/>
          <a:lstStyle/>
          <a:p>
            <a:r>
              <a:rPr lang="en-US" dirty="0"/>
              <a:t>A complicated problem is usually divided into separate tasks before it can be understood, implemented, and tested effectively. </a:t>
            </a:r>
          </a:p>
          <a:p>
            <a:r>
              <a:rPr lang="en-US" dirty="0"/>
              <a:t>In assembly language, we typically use the term </a:t>
            </a:r>
            <a:r>
              <a:rPr lang="en-US" i="1" dirty="0"/>
              <a:t>procedure </a:t>
            </a:r>
            <a:r>
              <a:rPr lang="en-US" dirty="0"/>
              <a:t>to mean a subroutine. In other languages, subroutines are called methods or functions.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8839200" cy="1143000"/>
          </a:xfrm>
        </p:spPr>
        <p:txBody>
          <a:bodyPr>
            <a:normAutofit/>
          </a:bodyPr>
          <a:lstStyle/>
          <a:p>
            <a:r>
              <a:rPr lang="en-US" sz="2800" b="1" dirty="0"/>
              <a:t>   </a:t>
            </a:r>
            <a:r>
              <a:rPr lang="en-US" sz="3600" b="1" dirty="0"/>
              <a:t>Procedures contd. </a:t>
            </a:r>
            <a:endParaRPr lang="en-US" sz="3600" dirty="0"/>
          </a:p>
        </p:txBody>
      </p:sp>
      <p:sp>
        <p:nvSpPr>
          <p:cNvPr id="3" name="Content Placeholder 2"/>
          <p:cNvSpPr>
            <a:spLocks noGrp="1"/>
          </p:cNvSpPr>
          <p:nvPr>
            <p:ph idx="1"/>
          </p:nvPr>
        </p:nvSpPr>
        <p:spPr/>
        <p:txBody>
          <a:bodyPr>
            <a:normAutofit lnSpcReduction="10000"/>
          </a:bodyPr>
          <a:lstStyle/>
          <a:p>
            <a:r>
              <a:rPr lang="en-US" dirty="0"/>
              <a:t>Informally, we can define a </a:t>
            </a:r>
            <a:r>
              <a:rPr lang="en-US" i="1" dirty="0"/>
              <a:t>procedure </a:t>
            </a:r>
            <a:r>
              <a:rPr lang="en-US" dirty="0"/>
              <a:t>as a named block of statements that ends in a return statement.</a:t>
            </a:r>
          </a:p>
          <a:p>
            <a:r>
              <a:rPr lang="en-US" dirty="0"/>
              <a:t>A procedure is declared using the PROC and ENDP directives.</a:t>
            </a:r>
          </a:p>
          <a:p>
            <a:pPr marL="82296" indent="0" algn="ctr">
              <a:buNone/>
            </a:pPr>
            <a:r>
              <a:rPr lang="en-US" dirty="0"/>
              <a:t>       main PROC</a:t>
            </a:r>
          </a:p>
          <a:p>
            <a:pPr marL="82296" indent="0" algn="ctr">
              <a:buNone/>
            </a:pPr>
            <a:r>
              <a:rPr lang="en-US" dirty="0"/>
              <a:t>       .</a:t>
            </a:r>
          </a:p>
          <a:p>
            <a:pPr marL="82296" indent="0" algn="ctr">
              <a:buNone/>
            </a:pPr>
            <a:r>
              <a:rPr lang="en-US" dirty="0"/>
              <a:t>       .</a:t>
            </a:r>
          </a:p>
          <a:p>
            <a:pPr marL="82296" indent="0" algn="ctr">
              <a:buNone/>
            </a:pPr>
            <a:r>
              <a:rPr lang="en-US" dirty="0"/>
              <a:t>       main ENDP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a:t>When you create a procedure other than your program’s startup procedure, end it with a RET instruction. RET forces the CPU to return to the location from where the procedure was called:</a:t>
            </a:r>
          </a:p>
          <a:p>
            <a:pPr marL="82296" indent="0" algn="ctr">
              <a:buNone/>
            </a:pPr>
            <a:r>
              <a:rPr lang="en-US" dirty="0"/>
              <a:t>sample PROC</a:t>
            </a:r>
          </a:p>
          <a:p>
            <a:pPr marL="82296" indent="0" algn="ctr">
              <a:buNone/>
            </a:pPr>
            <a:r>
              <a:rPr lang="en-US" dirty="0"/>
              <a:t>.</a:t>
            </a:r>
          </a:p>
          <a:p>
            <a:pPr marL="82296" indent="0" algn="ctr">
              <a:buNone/>
            </a:pPr>
            <a:r>
              <a:rPr lang="en-US" dirty="0"/>
              <a:t>.</a:t>
            </a:r>
          </a:p>
          <a:p>
            <a:pPr marL="82296" indent="0" algn="ctr">
              <a:buNone/>
            </a:pPr>
            <a:r>
              <a:rPr lang="en-US" dirty="0"/>
              <a:t>ret</a:t>
            </a:r>
          </a:p>
          <a:p>
            <a:pPr marL="82296" indent="0" algn="ctr">
              <a:buNone/>
            </a:pPr>
            <a:r>
              <a:rPr lang="en-US" dirty="0"/>
              <a:t>sample ENDP</a:t>
            </a:r>
          </a:p>
        </p:txBody>
      </p:sp>
    </p:spTree>
    <p:extLst>
      <p:ext uri="{BB962C8B-B14F-4D97-AF65-F5344CB8AC3E}">
        <p14:creationId xmlns:p14="http://schemas.microsoft.com/office/powerpoint/2010/main" val="738064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Labels in Procedures</a:t>
            </a:r>
            <a:endParaRPr lang="en-US" dirty="0"/>
          </a:p>
        </p:txBody>
      </p:sp>
      <p:sp>
        <p:nvSpPr>
          <p:cNvPr id="3" name="Content Placeholder 2"/>
          <p:cNvSpPr>
            <a:spLocks noGrp="1"/>
          </p:cNvSpPr>
          <p:nvPr>
            <p:ph idx="1"/>
          </p:nvPr>
        </p:nvSpPr>
        <p:spPr>
          <a:xfrm>
            <a:off x="1435608" y="1447800"/>
            <a:ext cx="7498080" cy="5181600"/>
          </a:xfrm>
        </p:spPr>
        <p:txBody>
          <a:bodyPr>
            <a:normAutofit fontScale="92500" lnSpcReduction="10000"/>
          </a:bodyPr>
          <a:lstStyle/>
          <a:p>
            <a:r>
              <a:rPr lang="en-US" dirty="0"/>
              <a:t>By default, labels are visible only within the procedure in which they are declared.</a:t>
            </a:r>
          </a:p>
          <a:p>
            <a:r>
              <a:rPr lang="en-US" dirty="0"/>
              <a:t>This rule often affects jump and loop instructions. In the following example, the label named </a:t>
            </a:r>
            <a:r>
              <a:rPr lang="en-US" i="1" dirty="0"/>
              <a:t>Destination </a:t>
            </a:r>
            <a:r>
              <a:rPr lang="en-US" dirty="0"/>
              <a:t>must be located in the same procedure as the JM instruction:</a:t>
            </a:r>
          </a:p>
          <a:p>
            <a:r>
              <a:rPr lang="en-US" dirty="0" err="1"/>
              <a:t>jmp</a:t>
            </a:r>
            <a:r>
              <a:rPr lang="en-US" dirty="0"/>
              <a:t> Destination</a:t>
            </a:r>
          </a:p>
          <a:p>
            <a:r>
              <a:rPr lang="en-US" dirty="0"/>
              <a:t>It is possible to work around this limitation by declaring a </a:t>
            </a:r>
            <a:r>
              <a:rPr lang="en-US" i="1" dirty="0"/>
              <a:t>global label</a:t>
            </a:r>
            <a:r>
              <a:rPr lang="en-US" dirty="0"/>
              <a:t>, identified by a double colon (::) after its name:</a:t>
            </a:r>
          </a:p>
          <a:p>
            <a:r>
              <a:rPr lang="en-US" dirty="0"/>
              <a:t>Destination::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Sum Of  Three Integers</a:t>
            </a:r>
            <a:endParaRPr lang="en-US" dirty="0"/>
          </a:p>
        </p:txBody>
      </p:sp>
      <p:sp>
        <p:nvSpPr>
          <p:cNvPr id="3" name="Content Placeholder 2"/>
          <p:cNvSpPr>
            <a:spLocks noGrp="1"/>
          </p:cNvSpPr>
          <p:nvPr>
            <p:ph idx="1"/>
          </p:nvPr>
        </p:nvSpPr>
        <p:spPr>
          <a:xfrm>
            <a:off x="1143000" y="1447800"/>
            <a:ext cx="7391400" cy="4800600"/>
          </a:xfrm>
        </p:spPr>
        <p:txBody>
          <a:bodyPr>
            <a:normAutofit lnSpcReduction="10000"/>
          </a:bodyPr>
          <a:lstStyle/>
          <a:p>
            <a:pPr marL="82296" indent="0">
              <a:buNone/>
            </a:pPr>
            <a:r>
              <a:rPr lang="en-US" dirty="0"/>
              <a:t>In this example we create a procedure named </a:t>
            </a:r>
            <a:r>
              <a:rPr lang="en-US" b="1" dirty="0" err="1"/>
              <a:t>SumOf</a:t>
            </a:r>
            <a:r>
              <a:rPr lang="en-US" b="1" dirty="0"/>
              <a:t> </a:t>
            </a:r>
            <a:r>
              <a:rPr lang="en-US" dirty="0"/>
              <a:t>that calculates the sum of three 32-bit integers.</a:t>
            </a:r>
          </a:p>
          <a:p>
            <a:pPr marL="82296" indent="0" algn="ctr">
              <a:buNone/>
            </a:pPr>
            <a:endParaRPr lang="en-US" dirty="0"/>
          </a:p>
          <a:p>
            <a:pPr marL="82296" indent="0" algn="ctr">
              <a:buNone/>
            </a:pPr>
            <a:r>
              <a:rPr lang="en-US" dirty="0" err="1"/>
              <a:t>SumOf</a:t>
            </a:r>
            <a:r>
              <a:rPr lang="en-US" dirty="0"/>
              <a:t> PROC</a:t>
            </a:r>
          </a:p>
          <a:p>
            <a:pPr marL="82296" indent="0" algn="ctr">
              <a:buNone/>
            </a:pPr>
            <a:r>
              <a:rPr lang="en-US" dirty="0"/>
              <a:t>add </a:t>
            </a:r>
            <a:r>
              <a:rPr lang="en-US" dirty="0" err="1"/>
              <a:t>eax,ebx</a:t>
            </a:r>
            <a:endParaRPr lang="en-US" dirty="0"/>
          </a:p>
          <a:p>
            <a:pPr marL="82296" indent="0" algn="ctr">
              <a:buNone/>
            </a:pPr>
            <a:r>
              <a:rPr lang="en-US" dirty="0"/>
              <a:t>add </a:t>
            </a:r>
            <a:r>
              <a:rPr lang="en-US" dirty="0" err="1"/>
              <a:t>eax,ecx</a:t>
            </a:r>
            <a:endParaRPr lang="en-US" dirty="0"/>
          </a:p>
          <a:p>
            <a:pPr marL="82296" indent="0" algn="ctr">
              <a:buNone/>
            </a:pPr>
            <a:r>
              <a:rPr lang="en-US" dirty="0"/>
              <a:t>ret</a:t>
            </a:r>
          </a:p>
          <a:p>
            <a:pPr marL="82296" indent="0" algn="ctr">
              <a:buNone/>
            </a:pPr>
            <a:r>
              <a:rPr lang="en-US" dirty="0" err="1"/>
              <a:t>SumOf</a:t>
            </a:r>
            <a:r>
              <a:rPr lang="en-US" dirty="0"/>
              <a:t> ENDP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contd.</a:t>
            </a:r>
          </a:p>
        </p:txBody>
      </p:sp>
      <p:sp>
        <p:nvSpPr>
          <p:cNvPr id="3" name="Content Placeholder 2"/>
          <p:cNvSpPr>
            <a:spLocks noGrp="1"/>
          </p:cNvSpPr>
          <p:nvPr>
            <p:ph idx="1"/>
          </p:nvPr>
        </p:nvSpPr>
        <p:spPr/>
        <p:txBody>
          <a:bodyPr>
            <a:normAutofit/>
          </a:bodyPr>
          <a:lstStyle/>
          <a:p>
            <a:r>
              <a:rPr lang="en-US" b="1" dirty="0" err="1"/>
              <a:t>sumof</a:t>
            </a:r>
            <a:r>
              <a:rPr lang="en-US" dirty="0"/>
              <a:t> Calculates and returns the sum of three 32-bit integers.</a:t>
            </a:r>
          </a:p>
          <a:p>
            <a:r>
              <a:rPr lang="en-US" dirty="0"/>
              <a:t>It receives: EAX, EBX, ECX, the three integers.</a:t>
            </a:r>
          </a:p>
          <a:p>
            <a:r>
              <a:rPr lang="en-US" dirty="0"/>
              <a:t>Returns: EAX = sum</a:t>
            </a:r>
          </a:p>
        </p:txBody>
      </p:sp>
    </p:spTree>
    <p:extLst>
      <p:ext uri="{BB962C8B-B14F-4D97-AF65-F5344CB8AC3E}">
        <p14:creationId xmlns:p14="http://schemas.microsoft.com/office/powerpoint/2010/main" val="386529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following code snippet shows a sample call to </a:t>
            </a:r>
            <a:r>
              <a:rPr lang="en-US" dirty="0" err="1"/>
              <a:t>SumOf</a:t>
            </a:r>
            <a:r>
              <a:rPr lang="en-US" dirty="0"/>
              <a:t> :</a:t>
            </a:r>
          </a:p>
          <a:p>
            <a:pPr marL="82296" indent="0">
              <a:buNone/>
            </a:pPr>
            <a:r>
              <a:rPr lang="en-US" dirty="0"/>
              <a:t>.data</a:t>
            </a:r>
          </a:p>
          <a:p>
            <a:pPr marL="82296" indent="0">
              <a:buNone/>
            </a:pPr>
            <a:r>
              <a:rPr lang="en-US" dirty="0"/>
              <a:t>Result DWORD ?</a:t>
            </a:r>
          </a:p>
          <a:p>
            <a:pPr marL="82296" indent="0">
              <a:buNone/>
            </a:pPr>
            <a:r>
              <a:rPr lang="en-US" dirty="0"/>
              <a:t>.code</a:t>
            </a:r>
          </a:p>
          <a:p>
            <a:pPr marL="82296" indent="0">
              <a:buNone/>
            </a:pPr>
            <a:r>
              <a:rPr lang="en-US" dirty="0"/>
              <a:t>call </a:t>
            </a:r>
            <a:r>
              <a:rPr lang="en-US" dirty="0" err="1"/>
              <a:t>SumOf</a:t>
            </a:r>
            <a:r>
              <a:rPr lang="en-US" dirty="0"/>
              <a:t> </a:t>
            </a:r>
          </a:p>
          <a:p>
            <a:pPr marL="82296" indent="0">
              <a:buNone/>
            </a:pPr>
            <a:r>
              <a:rPr lang="en-US" dirty="0" err="1"/>
              <a:t>mov</a:t>
            </a:r>
            <a:r>
              <a:rPr lang="en-US" dirty="0"/>
              <a:t> </a:t>
            </a:r>
            <a:r>
              <a:rPr lang="en-US" dirty="0" err="1"/>
              <a:t>Result,eax</a:t>
            </a:r>
            <a:endParaRPr lang="en-US" dirty="0"/>
          </a:p>
        </p:txBody>
      </p:sp>
    </p:spTree>
    <p:extLst>
      <p:ext uri="{BB962C8B-B14F-4D97-AF65-F5344CB8AC3E}">
        <p14:creationId xmlns:p14="http://schemas.microsoft.com/office/powerpoint/2010/main" val="3393410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a:t>
            </a:r>
          </a:p>
        </p:txBody>
      </p:sp>
      <p:sp>
        <p:nvSpPr>
          <p:cNvPr id="3" name="Content Placeholder 2"/>
          <p:cNvSpPr>
            <a:spLocks noGrp="1"/>
          </p:cNvSpPr>
          <p:nvPr>
            <p:ph idx="1"/>
          </p:nvPr>
        </p:nvSpPr>
        <p:spPr/>
        <p:txBody>
          <a:bodyPr/>
          <a:lstStyle/>
          <a:p>
            <a:endParaRPr lang="en-US" dirty="0"/>
          </a:p>
          <a:p>
            <a:endParaRPr lang="en-US" dirty="0"/>
          </a:p>
          <a:p>
            <a:endParaRPr lang="en-US" dirty="0"/>
          </a:p>
          <a:p>
            <a:pPr marL="82296" indent="0" algn="ctr">
              <a:buNone/>
            </a:pPr>
            <a:r>
              <a:rPr lang="en-US" sz="9600" dirty="0"/>
              <a:t>?</a:t>
            </a:r>
          </a:p>
        </p:txBody>
      </p:sp>
    </p:spTree>
    <p:extLst>
      <p:ext uri="{BB962C8B-B14F-4D97-AF65-F5344CB8AC3E}">
        <p14:creationId xmlns:p14="http://schemas.microsoft.com/office/powerpoint/2010/main" val="1494359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lstStyle/>
          <a:p>
            <a:r>
              <a:rPr lang="en-US" dirty="0"/>
              <a:t>Stack</a:t>
            </a:r>
          </a:p>
        </p:txBody>
      </p:sp>
      <p:sp>
        <p:nvSpPr>
          <p:cNvPr id="3" name="Content Placeholder 2"/>
          <p:cNvSpPr>
            <a:spLocks noGrp="1"/>
          </p:cNvSpPr>
          <p:nvPr>
            <p:ph idx="1"/>
          </p:nvPr>
        </p:nvSpPr>
        <p:spPr>
          <a:xfrm>
            <a:off x="1435608" y="1295400"/>
            <a:ext cx="7498080" cy="4953000"/>
          </a:xfrm>
        </p:spPr>
        <p:txBody>
          <a:bodyPr>
            <a:normAutofit/>
          </a:bodyPr>
          <a:lstStyle/>
          <a:p>
            <a:r>
              <a:rPr lang="en-US" dirty="0"/>
              <a:t>New values are added to the top of the stack, and existing values are removed from the top. </a:t>
            </a:r>
          </a:p>
          <a:p>
            <a:r>
              <a:rPr lang="en-US" dirty="0"/>
              <a:t>Stacks in general are useful structures for a variety of programming applications, and they can easily be implemented using object-oriented programming methods.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lstStyle/>
          <a:p>
            <a:r>
              <a:rPr lang="en-US" dirty="0"/>
              <a:t>Stack contd.</a:t>
            </a:r>
          </a:p>
        </p:txBody>
      </p:sp>
      <p:sp>
        <p:nvSpPr>
          <p:cNvPr id="3" name="Content Placeholder 2"/>
          <p:cNvSpPr>
            <a:spLocks noGrp="1"/>
          </p:cNvSpPr>
          <p:nvPr>
            <p:ph idx="1"/>
          </p:nvPr>
        </p:nvSpPr>
        <p:spPr>
          <a:xfrm>
            <a:off x="1435608" y="1143000"/>
            <a:ext cx="7498080" cy="5105400"/>
          </a:xfrm>
        </p:spPr>
        <p:txBody>
          <a:bodyPr>
            <a:normAutofit/>
          </a:bodyPr>
          <a:lstStyle/>
          <a:p>
            <a:r>
              <a:rPr lang="en-US" dirty="0"/>
              <a:t>A stack is also called a LIFO structure (</a:t>
            </a:r>
            <a:r>
              <a:rPr lang="en-US" i="1" dirty="0"/>
              <a:t>Last-In, First-Out</a:t>
            </a:r>
            <a:r>
              <a:rPr lang="en-US" dirty="0"/>
              <a:t>) because the last value put into the stack is always the first value taken out.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Runtime Stack</a:t>
            </a:r>
          </a:p>
        </p:txBody>
      </p:sp>
      <p:sp>
        <p:nvSpPr>
          <p:cNvPr id="3" name="Content Placeholder 2"/>
          <p:cNvSpPr>
            <a:spLocks noGrp="1"/>
          </p:cNvSpPr>
          <p:nvPr>
            <p:ph idx="1"/>
          </p:nvPr>
        </p:nvSpPr>
        <p:spPr/>
        <p:txBody>
          <a:bodyPr>
            <a:normAutofit/>
          </a:bodyPr>
          <a:lstStyle/>
          <a:p>
            <a:r>
              <a:rPr lang="en-US" dirty="0"/>
              <a:t>The </a:t>
            </a:r>
            <a:r>
              <a:rPr lang="en-US" i="1" dirty="0"/>
              <a:t>runtime stack </a:t>
            </a:r>
            <a:r>
              <a:rPr lang="en-US" dirty="0"/>
              <a:t>is a memory array managed directly by the CPU, using the ESP (extended stack pointer) register, known as the </a:t>
            </a:r>
            <a:r>
              <a:rPr lang="en-US" i="1" dirty="0"/>
              <a:t>stack pointer register</a:t>
            </a:r>
            <a:r>
              <a:rPr lang="en-US" dirty="0"/>
              <a:t>. </a:t>
            </a:r>
          </a:p>
          <a:p>
            <a:r>
              <a:rPr lang="en-US" dirty="0"/>
              <a:t>In 32-bit mode, ESP register holds a 32-bit offset into some location on the stack. We rarely manipulate ESP directly; instead, it is indirectly modified by instructions such as CALL, RET, PUSH, and POP.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lstStyle/>
          <a:p>
            <a:r>
              <a:rPr lang="en-US" dirty="0"/>
              <a:t>Push Operation</a:t>
            </a:r>
          </a:p>
        </p:txBody>
      </p:sp>
      <p:sp>
        <p:nvSpPr>
          <p:cNvPr id="3" name="Content Placeholder 2"/>
          <p:cNvSpPr>
            <a:spLocks noGrp="1"/>
          </p:cNvSpPr>
          <p:nvPr>
            <p:ph idx="1"/>
          </p:nvPr>
        </p:nvSpPr>
        <p:spPr>
          <a:xfrm>
            <a:off x="1435608" y="1143000"/>
            <a:ext cx="7498080" cy="5105400"/>
          </a:xfrm>
        </p:spPr>
        <p:txBody>
          <a:bodyPr>
            <a:normAutofit/>
          </a:bodyPr>
          <a:lstStyle/>
          <a:p>
            <a:r>
              <a:rPr lang="en-US" dirty="0"/>
              <a:t>A 32-bit </a:t>
            </a:r>
            <a:r>
              <a:rPr lang="en-US" i="1" dirty="0"/>
              <a:t>push operation </a:t>
            </a:r>
            <a:r>
              <a:rPr lang="en-US" dirty="0"/>
              <a:t>decrements the stack pointer by 4 and copies a value into the location in the stack pointed to by the stack pointer.</a:t>
            </a:r>
          </a:p>
          <a:p>
            <a:r>
              <a:rPr lang="en-US" dirty="0"/>
              <a:t>Notice that the ESP register always points to the last item pushed on the stack.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a:t>A </a:t>
            </a:r>
            <a:r>
              <a:rPr lang="en-US" i="1" dirty="0"/>
              <a:t>pop operation </a:t>
            </a:r>
            <a:r>
              <a:rPr lang="en-US" dirty="0"/>
              <a:t>removes a value from the stack. After the value is popped from the stack, the stack pointer is incremented (by the stack element size) to point to the next-highest location in the stack.</a:t>
            </a:r>
          </a:p>
        </p:txBody>
      </p:sp>
    </p:spTree>
    <p:extLst>
      <p:ext uri="{BB962C8B-B14F-4D97-AF65-F5344CB8AC3E}">
        <p14:creationId xmlns:p14="http://schemas.microsoft.com/office/powerpoint/2010/main" val="2838716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096962"/>
          </a:xfrm>
        </p:spPr>
        <p:txBody>
          <a:bodyPr>
            <a:normAutofit fontScale="90000"/>
          </a:bodyPr>
          <a:lstStyle/>
          <a:p>
            <a:r>
              <a:rPr lang="en-US" b="1" i="1" dirty="0"/>
              <a:t>PUSHFD and POPFD Instructions</a:t>
            </a:r>
            <a:br>
              <a:rPr lang="en-US" b="1" i="1" dirty="0"/>
            </a:br>
            <a:endParaRPr lang="en-US" dirty="0"/>
          </a:p>
        </p:txBody>
      </p:sp>
      <p:sp>
        <p:nvSpPr>
          <p:cNvPr id="3" name="Content Placeholder 2"/>
          <p:cNvSpPr>
            <a:spLocks noGrp="1"/>
          </p:cNvSpPr>
          <p:nvPr>
            <p:ph idx="1"/>
          </p:nvPr>
        </p:nvSpPr>
        <p:spPr>
          <a:xfrm>
            <a:off x="1435608" y="1447800"/>
            <a:ext cx="7498080" cy="4800600"/>
          </a:xfrm>
        </p:spPr>
        <p:txBody>
          <a:bodyPr>
            <a:normAutofit/>
          </a:bodyPr>
          <a:lstStyle/>
          <a:p>
            <a:r>
              <a:rPr lang="en-US" dirty="0"/>
              <a:t>The PUSHFD instruction pushes the 32-bit EFLAGS register on the stack, and POPFD pops the stack into EFLAGS:</a:t>
            </a:r>
          </a:p>
          <a:p>
            <a:r>
              <a:rPr lang="en-US" dirty="0" err="1"/>
              <a:t>pushfd</a:t>
            </a:r>
            <a:endParaRPr lang="en-US" dirty="0"/>
          </a:p>
          <a:p>
            <a:r>
              <a:rPr lang="en-US" dirty="0" err="1"/>
              <a:t>popfd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dirty="0"/>
              <a:t>PUSHAD and POPAD</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dirty="0"/>
              <a:t>The PUSHAD instruction pushes all of the 32-bit general-purpose registers on the stack in the following</a:t>
            </a:r>
          </a:p>
          <a:p>
            <a:r>
              <a:rPr lang="en-US" dirty="0"/>
              <a:t>order: EAX, ECX, EDX, EBX, ESP (value before executing PUSHAD), EBP, ESI, and EDI. The</a:t>
            </a:r>
          </a:p>
          <a:p>
            <a:r>
              <a:rPr lang="en-US" dirty="0"/>
              <a:t>POPAD instruction pops the same registers off the stack in reverse order.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8153400" cy="1143000"/>
          </a:xfrm>
        </p:spPr>
        <p:txBody>
          <a:bodyPr>
            <a:normAutofit/>
          </a:bodyPr>
          <a:lstStyle/>
          <a:p>
            <a:r>
              <a:rPr lang="en-US" sz="3200" dirty="0"/>
              <a:t>PUSHA and POPA</a:t>
            </a:r>
          </a:p>
        </p:txBody>
      </p:sp>
      <p:sp>
        <p:nvSpPr>
          <p:cNvPr id="3" name="Content Placeholder 2"/>
          <p:cNvSpPr>
            <a:spLocks noGrp="1"/>
          </p:cNvSpPr>
          <p:nvPr>
            <p:ph idx="1"/>
          </p:nvPr>
        </p:nvSpPr>
        <p:spPr>
          <a:xfrm>
            <a:off x="1295400" y="1447800"/>
            <a:ext cx="7638288" cy="4724400"/>
          </a:xfrm>
        </p:spPr>
        <p:txBody>
          <a:bodyPr>
            <a:normAutofit/>
          </a:bodyPr>
          <a:lstStyle/>
          <a:p>
            <a:r>
              <a:rPr lang="en-US" dirty="0"/>
              <a:t>the PUSHA instruction, pushes the 16-bit general-purpose registers (AX, CX, DX, BX, SP, BP, SI, DI) on the stack in the order listed. The POPA instruction pops the same registers in reverse. You should only use PUSHA and POPA when programming in 16-bit mode.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281</TotalTime>
  <Words>696</Words>
  <Application>Microsoft Office PowerPoint</Application>
  <PresentationFormat>On-screen Show (4:3)</PresentationFormat>
  <Paragraphs>71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Gill Sans MT</vt:lpstr>
      <vt:lpstr>Verdana</vt:lpstr>
      <vt:lpstr>Wingdings 2</vt:lpstr>
      <vt:lpstr>Solstice</vt:lpstr>
      <vt:lpstr>Computer Organization and Assembly Language</vt:lpstr>
      <vt:lpstr>Stack</vt:lpstr>
      <vt:lpstr>Stack contd.</vt:lpstr>
      <vt:lpstr>Runtime Stack</vt:lpstr>
      <vt:lpstr>Push Operation</vt:lpstr>
      <vt:lpstr>PowerPoint Presentation</vt:lpstr>
      <vt:lpstr>PUSHFD and POPFD Instructions </vt:lpstr>
      <vt:lpstr>PUSHAD and POPAD</vt:lpstr>
      <vt:lpstr>PUSHA and POPA</vt:lpstr>
      <vt:lpstr>Procedures</vt:lpstr>
      <vt:lpstr>   Procedures contd. </vt:lpstr>
      <vt:lpstr>PowerPoint Presentation</vt:lpstr>
      <vt:lpstr>Labels in Procedures</vt:lpstr>
      <vt:lpstr>Sum Of  Three Integers</vt:lpstr>
      <vt:lpstr>Example contd.</vt:lpstr>
      <vt:lpstr>PowerPoint Presentation</vt:lpstr>
      <vt:lpstr>Any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Assembly Language</dc:title>
  <dc:creator>Jabbar</dc:creator>
  <cp:lastModifiedBy>Muhammad Jabbar</cp:lastModifiedBy>
  <cp:revision>113</cp:revision>
  <dcterms:created xsi:type="dcterms:W3CDTF">2006-08-16T00:00:00Z</dcterms:created>
  <dcterms:modified xsi:type="dcterms:W3CDTF">2023-01-29T23:27:22Z</dcterms:modified>
</cp:coreProperties>
</file>