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2" roundtripDataSignature="AMtx7minzf9p0BJj6mz/RvbJLFj1dMSy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44a481ae3_0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e44a481ae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4a481ae3_0_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e44a481ae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5464d117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55464d11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f3b0113b5_3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c40544f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c40544f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c40544f1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c40544f1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44a481ae3_0_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e44a481ae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49bba951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b49bba95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49bba951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b49bba95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49bba951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b49bba95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44a481ae3_0_2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e44a481ae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49bba951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b49bba951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sPo9U6roosNN48mJEshWfXsm0ZL4weJu?usp=drive_link" TargetMode="External"/><Relationship Id="rId4" Type="http://schemas.openxmlformats.org/officeDocument/2006/relationships/hyperlink" Target="https://shorturl.at/eCDO4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rive.google.com/drive/folders/1-zzUPfTEpogH5srRKc4lEcq2Mj2fVn14?usp=drive_li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2" name="Google Shape;52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15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6950" y="4160975"/>
            <a:ext cx="1330074" cy="9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4a481ae3_0_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819"/>
              <a:buNone/>
            </a:pPr>
            <a:r>
              <a:rPr b="1" lang="en" sz="3320"/>
              <a:t>Unstructured Data</a:t>
            </a:r>
            <a:endParaRPr b="1" sz="33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117" name="Google Shape;117;g1e44a481ae3_0_27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Unstructured data is </a:t>
            </a:r>
            <a:r>
              <a:rPr b="1" lang="en">
                <a:solidFill>
                  <a:srgbClr val="FF0000"/>
                </a:solidFill>
              </a:rPr>
              <a:t>not organized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and lacks a predefined format, often in the form of </a:t>
            </a:r>
            <a:r>
              <a:rPr b="1" lang="en">
                <a:solidFill>
                  <a:srgbClr val="FF0000"/>
                </a:solidFill>
              </a:rPr>
              <a:t>text,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images, audio, or video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Social media posts, customer reviews, or images from a surveillance camera.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g1e44a481ae3_0_2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4a481ae3_0_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819"/>
              <a:buNone/>
            </a:pPr>
            <a:r>
              <a:rPr b="1" lang="en" sz="3320"/>
              <a:t>Semi-Structured Data</a:t>
            </a:r>
            <a:endParaRPr b="1" sz="33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124" name="Google Shape;124;g1e44a481ae3_0_27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Semi-structured data has some organization but does not adhere to a </a:t>
            </a:r>
            <a:r>
              <a:rPr b="1" lang="en">
                <a:solidFill>
                  <a:srgbClr val="FF0000"/>
                </a:solidFill>
              </a:rPr>
              <a:t>strict schema</a:t>
            </a:r>
            <a:r>
              <a:rPr lang="en">
                <a:solidFill>
                  <a:schemeClr val="dk1"/>
                </a:solidFill>
              </a:rPr>
              <a:t>, often </a:t>
            </a:r>
            <a:r>
              <a:rPr b="1" lang="en">
                <a:solidFill>
                  <a:srgbClr val="FF0000"/>
                </a:solidFill>
              </a:rPr>
              <a:t>containing tags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or </a:t>
            </a:r>
            <a:r>
              <a:rPr b="1" lang="en">
                <a:solidFill>
                  <a:srgbClr val="FF0000"/>
                </a:solidFill>
              </a:rPr>
              <a:t>labels.</a:t>
            </a:r>
            <a:endParaRPr b="1">
              <a:solidFill>
                <a:srgbClr val="FF0000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Emails, JSON files that contain data with tags or key-value pairs.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g1e44a481ae3_0_2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5464d117b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g255464d117b_0_1"/>
          <p:cNvPicPr preferRelativeResize="0"/>
          <p:nvPr/>
        </p:nvPicPr>
        <p:blipFill rotWithShape="1">
          <a:blip r:embed="rId3">
            <a:alphaModFix/>
          </a:blip>
          <a:srcRect b="2745" l="0" r="0" t="4161"/>
          <a:stretch/>
        </p:blipFill>
        <p:spPr>
          <a:xfrm>
            <a:off x="366050" y="328225"/>
            <a:ext cx="8403827" cy="45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Data Acquisition</a:t>
            </a:r>
            <a:endParaRPr b="1" sz="3000"/>
          </a:p>
        </p:txBody>
      </p:sp>
      <p:sp>
        <p:nvSpPr>
          <p:cNvPr id="137" name="Google Shape;137;p2"/>
          <p:cNvSpPr txBox="1"/>
          <p:nvPr>
            <p:ph idx="1" type="body"/>
          </p:nvPr>
        </p:nvSpPr>
        <p:spPr>
          <a:xfrm>
            <a:off x="257325" y="1132274"/>
            <a:ext cx="8650800" cy="4011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4736"/>
              <a:buChar char="●"/>
            </a:pPr>
            <a:r>
              <a:rPr b="1" lang="en" sz="1900">
                <a:solidFill>
                  <a:srgbClr val="0C0C0C"/>
                </a:solidFill>
              </a:rPr>
              <a:t>Data acquisition </a:t>
            </a:r>
            <a:r>
              <a:rPr lang="en" sz="1900">
                <a:solidFill>
                  <a:srgbClr val="0C0C0C"/>
                </a:solidFill>
              </a:rPr>
              <a:t>refers to the </a:t>
            </a:r>
            <a:r>
              <a:rPr b="1" lang="en" sz="1900">
                <a:solidFill>
                  <a:srgbClr val="FF0000"/>
                </a:solidFill>
              </a:rPr>
              <a:t>process of collecting raw data </a:t>
            </a:r>
            <a:r>
              <a:rPr lang="en" sz="1900">
                <a:solidFill>
                  <a:srgbClr val="0C0C0C"/>
                </a:solidFill>
              </a:rPr>
              <a:t>from various sources, which could be </a:t>
            </a:r>
            <a:r>
              <a:rPr b="1" lang="en" sz="1900">
                <a:solidFill>
                  <a:srgbClr val="FF0000"/>
                </a:solidFill>
              </a:rPr>
              <a:t>structured</a:t>
            </a:r>
            <a:r>
              <a:rPr lang="en" sz="1900">
                <a:solidFill>
                  <a:srgbClr val="C00000"/>
                </a:solidFill>
              </a:rPr>
              <a:t> </a:t>
            </a:r>
            <a:r>
              <a:rPr lang="en" sz="1900">
                <a:solidFill>
                  <a:srgbClr val="0C0C0C"/>
                </a:solidFill>
              </a:rPr>
              <a:t>or </a:t>
            </a:r>
            <a:r>
              <a:rPr b="1" lang="en" sz="1900">
                <a:solidFill>
                  <a:srgbClr val="FF0000"/>
                </a:solidFill>
              </a:rPr>
              <a:t>unstructured</a:t>
            </a:r>
            <a:r>
              <a:rPr lang="en" sz="1900">
                <a:solidFill>
                  <a:srgbClr val="0C0C0C"/>
                </a:solidFill>
              </a:rPr>
              <a:t>, to be used for analysis, modeling, or other purposes.</a:t>
            </a:r>
            <a:endParaRPr/>
          </a:p>
          <a:p>
            <a:pPr indent="-2285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4736"/>
              <a:buNone/>
            </a:pPr>
            <a:r>
              <a:t/>
            </a:r>
            <a:endParaRPr b="1" sz="1900"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4736"/>
              <a:buChar char="●"/>
            </a:pPr>
            <a:r>
              <a:rPr lang="en" sz="1900">
                <a:solidFill>
                  <a:srgbClr val="0C0C0C"/>
                </a:solidFill>
              </a:rPr>
              <a:t>Identify Data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4736"/>
              <a:buChar char="●"/>
            </a:pPr>
            <a:r>
              <a:rPr lang="en" sz="1900">
                <a:solidFill>
                  <a:srgbClr val="0C0C0C"/>
                </a:solidFill>
              </a:rPr>
              <a:t>Retrieve Data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4736"/>
              <a:buChar char="●"/>
            </a:pPr>
            <a:r>
              <a:rPr lang="en" sz="1900">
                <a:solidFill>
                  <a:srgbClr val="0C0C0C"/>
                </a:solidFill>
              </a:rPr>
              <a:t>Query Data</a:t>
            </a:r>
            <a:endParaRPr sz="1900">
              <a:solidFill>
                <a:srgbClr val="0C0C0C"/>
              </a:solidFill>
            </a:endParaRPr>
          </a:p>
          <a:p>
            <a:pPr indent="-2285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4545"/>
              <a:buNone/>
            </a:pPr>
            <a:r>
              <a:t/>
            </a:r>
            <a:endParaRPr b="1" sz="3300">
              <a:solidFill>
                <a:srgbClr val="0C0C0C"/>
              </a:solidFill>
            </a:endParaRPr>
          </a:p>
          <a:p>
            <a:pPr indent="0" lvl="0" marL="12287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en"/>
            </a:br>
            <a:br>
              <a:rPr lang="en"/>
            </a:br>
            <a:endParaRPr b="1"/>
          </a:p>
        </p:txBody>
      </p:sp>
      <p:sp>
        <p:nvSpPr>
          <p:cNvPr id="138" name="Google Shape;13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2417" y="2173707"/>
            <a:ext cx="4340041" cy="2877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b="1" lang="en" sz="3300"/>
              <a:t>What is Exploratory Data Analysis (EDA)?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The process of </a:t>
            </a:r>
            <a:r>
              <a:rPr b="1" lang="en">
                <a:solidFill>
                  <a:srgbClr val="FF0000"/>
                </a:solidFill>
              </a:rPr>
              <a:t>exploring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C0C0C"/>
                </a:solidFill>
              </a:rPr>
              <a:t>and </a:t>
            </a:r>
            <a:r>
              <a:rPr b="1" lang="en">
                <a:solidFill>
                  <a:srgbClr val="FF0000"/>
                </a:solidFill>
              </a:rPr>
              <a:t>summarizing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C0C0C"/>
                </a:solidFill>
              </a:rPr>
              <a:t>the main characteristics of the data to uncover </a:t>
            </a:r>
            <a:r>
              <a:rPr b="1" lang="en">
                <a:solidFill>
                  <a:srgbClr val="FF0000"/>
                </a:solidFill>
              </a:rPr>
              <a:t>patterns</a:t>
            </a:r>
            <a:r>
              <a:rPr lang="en">
                <a:solidFill>
                  <a:srgbClr val="0C0C0C"/>
                </a:solidFill>
              </a:rPr>
              <a:t>, </a:t>
            </a:r>
            <a:r>
              <a:rPr b="1" lang="en">
                <a:solidFill>
                  <a:srgbClr val="FF0000"/>
                </a:solidFill>
              </a:rPr>
              <a:t>relationships</a:t>
            </a:r>
            <a:r>
              <a:rPr lang="en">
                <a:solidFill>
                  <a:srgbClr val="0C0C0C"/>
                </a:solidFill>
              </a:rPr>
              <a:t>, and </a:t>
            </a:r>
            <a:r>
              <a:rPr b="1" lang="en">
                <a:solidFill>
                  <a:srgbClr val="FF0000"/>
                </a:solidFill>
              </a:rPr>
              <a:t>trends</a:t>
            </a:r>
            <a:r>
              <a:rPr lang="en">
                <a:solidFill>
                  <a:srgbClr val="0C0C0C"/>
                </a:solidFill>
              </a:rPr>
              <a:t>. </a:t>
            </a:r>
            <a:endParaRPr>
              <a:solidFill>
                <a:srgbClr val="0C0C0C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It helps in formulating questions and making data-driven decisions.</a:t>
            </a:r>
            <a:endParaRPr>
              <a:solidFill>
                <a:srgbClr val="0C0C0C"/>
              </a:solidFill>
            </a:endParaRPr>
          </a:p>
          <a:p>
            <a:pPr indent="0" lvl="0" marL="12287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br>
              <a:rPr lang="en"/>
            </a:br>
            <a:endParaRPr/>
          </a:p>
        </p:txBody>
      </p:sp>
      <p:sp>
        <p:nvSpPr>
          <p:cNvPr id="146" name="Google Shape;14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3"/>
          <p:cNvPicPr preferRelativeResize="0"/>
          <p:nvPr/>
        </p:nvPicPr>
        <p:blipFill rotWithShape="1">
          <a:blip r:embed="rId3">
            <a:alphaModFix/>
          </a:blip>
          <a:srcRect b="31576" l="53356" r="0" t="29174"/>
          <a:stretch/>
        </p:blipFill>
        <p:spPr>
          <a:xfrm>
            <a:off x="1688000" y="2367350"/>
            <a:ext cx="5309424" cy="251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Importance of EDA:</a:t>
            </a:r>
            <a:endParaRPr b="1" sz="3920"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Provides an </a:t>
            </a:r>
            <a:r>
              <a:rPr b="1" lang="en">
                <a:solidFill>
                  <a:srgbClr val="CC0000"/>
                </a:solidFill>
              </a:rPr>
              <a:t>initial understanding </a:t>
            </a:r>
            <a:r>
              <a:rPr lang="en">
                <a:solidFill>
                  <a:schemeClr val="dk1"/>
                </a:solidFill>
              </a:rPr>
              <a:t>of the dataset.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Helps in identifying data </a:t>
            </a:r>
            <a:r>
              <a:rPr b="1" lang="en">
                <a:solidFill>
                  <a:srgbClr val="CC0000"/>
                </a:solidFill>
              </a:rPr>
              <a:t>quality issues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b="1" lang="en">
                <a:solidFill>
                  <a:srgbClr val="CC0000"/>
                </a:solidFill>
              </a:rPr>
              <a:t>missing values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outliers</a:t>
            </a:r>
            <a:r>
              <a:rPr lang="en">
                <a:solidFill>
                  <a:schemeClr val="dk1"/>
                </a:solidFill>
              </a:rPr>
              <a:t>, and</a:t>
            </a:r>
            <a:r>
              <a:rPr b="1" lang="en">
                <a:solidFill>
                  <a:srgbClr val="CC0000"/>
                </a:solidFill>
              </a:rPr>
              <a:t> inconsistencies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Guides the selection of appropriate statistical techniques and</a:t>
            </a:r>
            <a:r>
              <a:rPr b="1" lang="en">
                <a:solidFill>
                  <a:srgbClr val="CC0000"/>
                </a:solidFill>
              </a:rPr>
              <a:t> models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Helps in feature engineering and </a:t>
            </a:r>
            <a:r>
              <a:rPr b="1" lang="en">
                <a:solidFill>
                  <a:srgbClr val="CC0000"/>
                </a:solidFill>
              </a:rPr>
              <a:t>variable selection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Enables the discovery of </a:t>
            </a:r>
            <a:r>
              <a:rPr b="1" lang="en">
                <a:solidFill>
                  <a:srgbClr val="CC0000"/>
                </a:solidFill>
              </a:rPr>
              <a:t>meaningful insights</a:t>
            </a:r>
            <a:r>
              <a:rPr lang="en">
                <a:solidFill>
                  <a:schemeClr val="dk1"/>
                </a:solidFill>
              </a:rPr>
              <a:t> and actionable conclusions.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Descriptive Statistics</a:t>
            </a:r>
            <a:endParaRPr b="1" sz="3020"/>
          </a:p>
        </p:txBody>
      </p:sp>
      <p:sp>
        <p:nvSpPr>
          <p:cNvPr id="160" name="Google Shape;160;p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Descriptive statistics is the branch of statistics that focuses on </a:t>
            </a:r>
            <a:r>
              <a:rPr b="1" lang="en">
                <a:solidFill>
                  <a:srgbClr val="FF0000"/>
                </a:solidFill>
              </a:rPr>
              <a:t>summarizing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FF0000"/>
                </a:solidFill>
              </a:rPr>
              <a:t>describing</a:t>
            </a:r>
            <a:r>
              <a:rPr lang="en">
                <a:solidFill>
                  <a:schemeClr val="dk1"/>
                </a:solidFill>
              </a:rPr>
              <a:t> the main </a:t>
            </a:r>
            <a:r>
              <a:rPr b="1" lang="en">
                <a:solidFill>
                  <a:srgbClr val="FF0000"/>
                </a:solidFill>
              </a:rPr>
              <a:t>features/Attributes/Variables</a:t>
            </a:r>
            <a:r>
              <a:rPr lang="en">
                <a:solidFill>
                  <a:schemeClr val="dk1"/>
                </a:solidFill>
              </a:rPr>
              <a:t> of a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Correlation Analysis</a:t>
            </a:r>
            <a:endParaRPr b="1" sz="3020"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Correlation analysis is used to determine the </a:t>
            </a:r>
            <a:r>
              <a:rPr b="1" lang="en">
                <a:solidFill>
                  <a:srgbClr val="FF0000"/>
                </a:solidFill>
              </a:rPr>
              <a:t>relationshi</a:t>
            </a:r>
            <a:r>
              <a:rPr b="1" lang="en">
                <a:solidFill>
                  <a:srgbClr val="CC0000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 between</a:t>
            </a:r>
            <a:r>
              <a:rPr b="1" lang="en">
                <a:solidFill>
                  <a:srgbClr val="CC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two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FF0000"/>
                </a:solidFill>
              </a:rPr>
              <a:t>more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variables</a:t>
            </a:r>
            <a:r>
              <a:rPr b="1" lang="en">
                <a:solidFill>
                  <a:srgbClr val="CC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in a dataset. It helps us understand how </a:t>
            </a:r>
            <a:r>
              <a:rPr b="1" lang="en">
                <a:solidFill>
                  <a:srgbClr val="FF0000"/>
                </a:solidFill>
              </a:rPr>
              <a:t>changes</a:t>
            </a:r>
            <a:r>
              <a:rPr lang="en">
                <a:solidFill>
                  <a:schemeClr val="dk1"/>
                </a:solidFill>
              </a:rPr>
              <a:t> in one variable </a:t>
            </a:r>
            <a:r>
              <a:rPr b="1" lang="en">
                <a:solidFill>
                  <a:srgbClr val="FF0000"/>
                </a:solidFill>
              </a:rPr>
              <a:t>affect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another variable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 b="7148" l="0" r="7148" t="0"/>
          <a:stretch/>
        </p:blipFill>
        <p:spPr>
          <a:xfrm>
            <a:off x="1772346" y="2336229"/>
            <a:ext cx="6587079" cy="252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Outliers</a:t>
            </a:r>
            <a:endParaRPr b="1" sz="3020"/>
          </a:p>
        </p:txBody>
      </p:sp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950" y="1185863"/>
            <a:ext cx="57340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Central Tendency</a:t>
            </a:r>
            <a:br>
              <a:rPr b="1" lang="en" sz="3000"/>
            </a:br>
            <a:endParaRPr b="1" sz="3000"/>
          </a:p>
        </p:txBody>
      </p:sp>
      <p:sp>
        <p:nvSpPr>
          <p:cNvPr id="182" name="Google Shape;182;p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A measure of </a:t>
            </a:r>
            <a:r>
              <a:rPr b="1" lang="en">
                <a:solidFill>
                  <a:srgbClr val="FF0000"/>
                </a:solidFill>
              </a:rPr>
              <a:t>central tendency </a:t>
            </a:r>
            <a:r>
              <a:rPr lang="en">
                <a:solidFill>
                  <a:srgbClr val="0C0C0C"/>
                </a:solidFill>
              </a:rPr>
              <a:t>is a single value that attempts to </a:t>
            </a:r>
            <a:r>
              <a:rPr b="1" lang="en">
                <a:solidFill>
                  <a:srgbClr val="FF0000"/>
                </a:solidFill>
              </a:rPr>
              <a:t>describe</a:t>
            </a:r>
            <a:r>
              <a:rPr lang="en">
                <a:solidFill>
                  <a:srgbClr val="0C0C0C"/>
                </a:solidFill>
              </a:rPr>
              <a:t> a set of data by </a:t>
            </a:r>
            <a:r>
              <a:rPr b="1" lang="en">
                <a:solidFill>
                  <a:srgbClr val="FF0000"/>
                </a:solidFill>
              </a:rPr>
              <a:t>identifying the central position </a:t>
            </a:r>
            <a:r>
              <a:rPr lang="en">
                <a:solidFill>
                  <a:srgbClr val="0C0C0C"/>
                </a:solidFill>
              </a:rPr>
              <a:t>within that set of data. As such, measures of central tendency are sometimes called measures of central location. 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The </a:t>
            </a:r>
            <a:r>
              <a:rPr b="1" lang="en">
                <a:solidFill>
                  <a:srgbClr val="FF0000"/>
                </a:solidFill>
              </a:rPr>
              <a:t>mean</a:t>
            </a:r>
            <a:r>
              <a:rPr lang="en">
                <a:solidFill>
                  <a:srgbClr val="0C0C0C"/>
                </a:solidFill>
              </a:rPr>
              <a:t>, </a:t>
            </a:r>
            <a:r>
              <a:rPr b="1" lang="en">
                <a:solidFill>
                  <a:srgbClr val="FF0000"/>
                </a:solidFill>
              </a:rPr>
              <a:t>median</a:t>
            </a:r>
            <a:r>
              <a:rPr lang="en">
                <a:solidFill>
                  <a:srgbClr val="0C0C0C"/>
                </a:solidFill>
              </a:rPr>
              <a:t> and </a:t>
            </a:r>
            <a:r>
              <a:rPr b="1" lang="en">
                <a:solidFill>
                  <a:srgbClr val="FF0000"/>
                </a:solidFill>
              </a:rPr>
              <a:t>mode</a:t>
            </a:r>
            <a:r>
              <a:rPr lang="en">
                <a:solidFill>
                  <a:srgbClr val="0C0C0C"/>
                </a:solidFill>
              </a:rPr>
              <a:t> are all valid measures of </a:t>
            </a:r>
            <a:r>
              <a:rPr b="1" lang="en">
                <a:solidFill>
                  <a:srgbClr val="FF0000"/>
                </a:solidFill>
              </a:rPr>
              <a:t>central tendency</a:t>
            </a:r>
            <a:r>
              <a:rPr lang="en">
                <a:solidFill>
                  <a:srgbClr val="0C0C0C"/>
                </a:solidFill>
              </a:rPr>
              <a:t>, but under different conditions, some measures of central tendency become more appropriate to use than others. 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183" name="Google Shape;18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0" name="Google Shape;60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Data Science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Data Science processes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Types of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Mean</a:t>
            </a:r>
            <a:endParaRPr b="1" sz="3020"/>
          </a:p>
        </p:txBody>
      </p:sp>
      <p:sp>
        <p:nvSpPr>
          <p:cNvPr id="189" name="Google Shape;189;p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mean is the </a:t>
            </a:r>
            <a:r>
              <a:rPr b="1" lang="en">
                <a:solidFill>
                  <a:srgbClr val="FF0000"/>
                </a:solidFill>
              </a:rPr>
              <a:t>average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of a set of numbers.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Calculated by summing all the numbers in the dataset and dividing by the total count.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Formula:</a:t>
            </a:r>
            <a:r>
              <a:rPr lang="en">
                <a:solidFill>
                  <a:schemeClr val="dk1"/>
                </a:solidFill>
              </a:rPr>
              <a:t> Mean = (Sum of all numbers) / (Total count)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[5, 7, 10, 12, 15],</a:t>
            </a:r>
            <a:r>
              <a:rPr lang="en">
                <a:solidFill>
                  <a:schemeClr val="dk1"/>
                </a:solidFill>
              </a:rPr>
              <a:t> the mean is </a:t>
            </a:r>
            <a:r>
              <a:rPr b="1" lang="en">
                <a:solidFill>
                  <a:schemeClr val="dk1"/>
                </a:solidFill>
              </a:rPr>
              <a:t>(5 + 7 + 10 + 12 + 15) / 5 = 9.8.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Sensitive to outliers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[5, 7, 10, 12, 150],</a:t>
            </a:r>
            <a:r>
              <a:rPr lang="en">
                <a:solidFill>
                  <a:schemeClr val="dk1"/>
                </a:solidFill>
              </a:rPr>
              <a:t> the mean is </a:t>
            </a:r>
            <a:r>
              <a:rPr b="1" lang="en">
                <a:solidFill>
                  <a:schemeClr val="dk1"/>
                </a:solidFill>
              </a:rPr>
              <a:t>(5 + 7 + 10 + 12 + 150) / 5 = 36.8.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0" name="Google Shape;19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Median</a:t>
            </a:r>
            <a:endParaRPr b="1" sz="3020"/>
          </a:p>
        </p:txBody>
      </p:sp>
      <p:sp>
        <p:nvSpPr>
          <p:cNvPr id="196" name="Google Shape;196;p1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median is the </a:t>
            </a:r>
            <a:r>
              <a:rPr b="1" lang="en">
                <a:solidFill>
                  <a:srgbClr val="FF0000"/>
                </a:solidFill>
              </a:rPr>
              <a:t>middle value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in a </a:t>
            </a:r>
            <a:r>
              <a:rPr b="1" lang="en">
                <a:solidFill>
                  <a:srgbClr val="FF0000"/>
                </a:solidFill>
              </a:rPr>
              <a:t>sorted</a:t>
            </a:r>
            <a:r>
              <a:rPr b="1" lang="en">
                <a:solidFill>
                  <a:srgbClr val="CC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If the dataset has an odd number of values, the median is the middle number.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If the dataset has an even number of values, the median is the average of the two middle numbers.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 1: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[3, 5, 6, 8, 9]</a:t>
            </a:r>
            <a:r>
              <a:rPr lang="en">
                <a:solidFill>
                  <a:schemeClr val="dk1"/>
                </a:solidFill>
              </a:rPr>
              <a:t>, the median is </a:t>
            </a:r>
            <a:r>
              <a:rPr b="1" lang="en">
                <a:solidFill>
                  <a:schemeClr val="dk1"/>
                </a:solidFill>
              </a:rPr>
              <a:t>6.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 2: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[2, 4, 6, 8]</a:t>
            </a:r>
            <a:r>
              <a:rPr lang="en">
                <a:solidFill>
                  <a:schemeClr val="dk1"/>
                </a:solidFill>
              </a:rPr>
              <a:t>, the median is </a:t>
            </a:r>
            <a:r>
              <a:rPr b="1" lang="en">
                <a:solidFill>
                  <a:schemeClr val="dk1"/>
                </a:solidFill>
              </a:rPr>
              <a:t>(4 + 6) / 2 = 5.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7" name="Google Shape;19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Mode</a:t>
            </a:r>
            <a:endParaRPr b="1" sz="3020"/>
          </a:p>
        </p:txBody>
      </p:sp>
      <p:sp>
        <p:nvSpPr>
          <p:cNvPr id="203" name="Google Shape;203;p1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mode is the value that appears </a:t>
            </a:r>
            <a:r>
              <a:rPr b="1" lang="en">
                <a:solidFill>
                  <a:srgbClr val="CC0000"/>
                </a:solidFill>
              </a:rPr>
              <a:t>most frequently</a:t>
            </a:r>
            <a:r>
              <a:rPr lang="en">
                <a:solidFill>
                  <a:schemeClr val="dk1"/>
                </a:solidFill>
              </a:rPr>
              <a:t> in a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 dataset can have one mode, more than one mode (multimodal), or no mode (no value repeats).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 1: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[3, 4, 4, 6, 8]</a:t>
            </a:r>
            <a:r>
              <a:rPr lang="en">
                <a:solidFill>
                  <a:schemeClr val="dk1"/>
                </a:solidFill>
              </a:rPr>
              <a:t>, the mode is</a:t>
            </a:r>
            <a:r>
              <a:rPr b="1" lang="en">
                <a:solidFill>
                  <a:schemeClr val="dk1"/>
                </a:solidFill>
              </a:rPr>
              <a:t> 4.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 2: </a:t>
            </a:r>
            <a:r>
              <a:rPr lang="en">
                <a:solidFill>
                  <a:schemeClr val="dk1"/>
                </a:solidFill>
              </a:rPr>
              <a:t>For the dataset </a:t>
            </a:r>
            <a:r>
              <a:rPr b="1" lang="en">
                <a:solidFill>
                  <a:schemeClr val="dk1"/>
                </a:solidFill>
              </a:rPr>
              <a:t>[1, 2, 3, 4, 5]</a:t>
            </a:r>
            <a:r>
              <a:rPr lang="en">
                <a:solidFill>
                  <a:schemeClr val="dk1"/>
                </a:solidFill>
              </a:rPr>
              <a:t>, there is</a:t>
            </a:r>
            <a:r>
              <a:rPr b="1" lang="en">
                <a:solidFill>
                  <a:schemeClr val="dk1"/>
                </a:solidFill>
              </a:rPr>
              <a:t> no mode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Quartiles and Interquartile Range (IQR)</a:t>
            </a:r>
            <a:endParaRPr b="1" sz="3020"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Quartiles:</a:t>
            </a:r>
            <a:r>
              <a:rPr lang="en">
                <a:solidFill>
                  <a:schemeClr val="dk1"/>
                </a:solidFill>
              </a:rPr>
              <a:t>Before understanding the IQR, we need to grasp the concept of quartiles.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Quartiles divide a dataset into </a:t>
            </a:r>
            <a:r>
              <a:rPr b="1" lang="en">
                <a:solidFill>
                  <a:srgbClr val="FF0000"/>
                </a:solidFill>
              </a:rPr>
              <a:t>four equal parts</a:t>
            </a:r>
            <a:r>
              <a:rPr lang="en">
                <a:solidFill>
                  <a:schemeClr val="dk1"/>
                </a:solidFill>
              </a:rPr>
              <a:t>, each representing a quarter </a:t>
            </a:r>
            <a:r>
              <a:rPr b="1" lang="en">
                <a:solidFill>
                  <a:srgbClr val="FF0000"/>
                </a:solidFill>
              </a:rPr>
              <a:t>(25%)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of the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first quartile </a:t>
            </a:r>
            <a:r>
              <a:rPr b="1" lang="en">
                <a:solidFill>
                  <a:srgbClr val="CC0000"/>
                </a:solidFill>
              </a:rPr>
              <a:t>(Q1) </a:t>
            </a:r>
            <a:r>
              <a:rPr lang="en">
                <a:solidFill>
                  <a:schemeClr val="dk1"/>
                </a:solidFill>
              </a:rPr>
              <a:t>is the value below which </a:t>
            </a:r>
            <a:r>
              <a:rPr b="1" lang="en">
                <a:solidFill>
                  <a:srgbClr val="CC0000"/>
                </a:solidFill>
              </a:rPr>
              <a:t>25%</a:t>
            </a:r>
            <a:r>
              <a:rPr lang="en">
                <a:solidFill>
                  <a:schemeClr val="dk1"/>
                </a:solidFill>
              </a:rPr>
              <a:t> of the data falls.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The second quartile </a:t>
            </a:r>
            <a:r>
              <a:rPr b="1" lang="en">
                <a:solidFill>
                  <a:srgbClr val="CC0000"/>
                </a:solidFill>
              </a:rPr>
              <a:t>(Q2) </a:t>
            </a:r>
            <a:r>
              <a:rPr lang="en">
                <a:solidFill>
                  <a:schemeClr val="dk1"/>
                </a:solidFill>
              </a:rPr>
              <a:t>is the value below which </a:t>
            </a:r>
            <a:r>
              <a:rPr b="1" lang="en">
                <a:solidFill>
                  <a:srgbClr val="CC0000"/>
                </a:solidFill>
              </a:rPr>
              <a:t>50%</a:t>
            </a:r>
            <a:r>
              <a:rPr lang="en">
                <a:solidFill>
                  <a:schemeClr val="dk1"/>
                </a:solidFill>
              </a:rPr>
              <a:t> of the data falls. It's actually </a:t>
            </a:r>
            <a:r>
              <a:rPr b="1" lang="en">
                <a:solidFill>
                  <a:srgbClr val="CC0000"/>
                </a:solidFill>
              </a:rPr>
              <a:t>Median.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third quartile </a:t>
            </a:r>
            <a:r>
              <a:rPr b="1" lang="en">
                <a:solidFill>
                  <a:srgbClr val="CC0000"/>
                </a:solidFill>
              </a:rPr>
              <a:t>(Q3)</a:t>
            </a:r>
            <a:r>
              <a:rPr lang="en">
                <a:solidFill>
                  <a:schemeClr val="dk1"/>
                </a:solidFill>
              </a:rPr>
              <a:t> is the value below which </a:t>
            </a:r>
            <a:r>
              <a:rPr b="1" lang="en">
                <a:solidFill>
                  <a:srgbClr val="CC0000"/>
                </a:solidFill>
              </a:rPr>
              <a:t>75%</a:t>
            </a:r>
            <a:r>
              <a:rPr lang="en">
                <a:solidFill>
                  <a:schemeClr val="dk1"/>
                </a:solidFill>
              </a:rPr>
              <a:t> of the data falls.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Finding Quartiles</a:t>
            </a:r>
            <a:endParaRPr b="1" sz="3020"/>
          </a:p>
        </p:txBody>
      </p:sp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To find the quartiles, first, arrange the dataset in </a:t>
            </a:r>
            <a:r>
              <a:rPr b="1" lang="en">
                <a:solidFill>
                  <a:srgbClr val="CC0000"/>
                </a:solidFill>
              </a:rPr>
              <a:t>ascending order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If the dataset has an odd number of values, the median is the second quartile (Q2).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If the dataset has an even number of values, calculate the median of the lower and upper halves to find Q2.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8" name="Google Shape;21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Interquartile Range (IQR):</a:t>
            </a:r>
            <a:endParaRPr b="1"/>
          </a:p>
        </p:txBody>
      </p:sp>
      <p:sp>
        <p:nvSpPr>
          <p:cNvPr id="224" name="Google Shape;224;p1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IQR represents the difference between the first and third quartiles(Q1 and Q3).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 indicates the spread of the middle 50% of the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rgbClr val="CC0000"/>
                </a:solidFill>
              </a:rPr>
              <a:t>Formula: IQR = Q3 - Q1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225" name="Google Shape;2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Interquartile Range (IQR):</a:t>
            </a:r>
            <a:endParaRPr b="1"/>
          </a:p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23726"/>
            <a:ext cx="8351626" cy="29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Interpretation of the IQR</a:t>
            </a:r>
            <a:endParaRPr b="1" sz="3020"/>
          </a:p>
        </p:txBody>
      </p:sp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IQR provides information about the </a:t>
            </a:r>
            <a:r>
              <a:rPr b="1" lang="en">
                <a:solidFill>
                  <a:srgbClr val="CC0000"/>
                </a:solidFill>
              </a:rPr>
              <a:t>spread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variability</a:t>
            </a:r>
            <a:r>
              <a:rPr lang="en">
                <a:solidFill>
                  <a:schemeClr val="dk1"/>
                </a:solidFill>
              </a:rPr>
              <a:t> of the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="1" lang="en">
                <a:solidFill>
                  <a:srgbClr val="CC0000"/>
                </a:solidFill>
              </a:rPr>
              <a:t> larger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IQR </a:t>
            </a:r>
            <a:r>
              <a:rPr lang="en">
                <a:solidFill>
                  <a:schemeClr val="dk1"/>
                </a:solidFill>
              </a:rPr>
              <a:t>indicates a </a:t>
            </a:r>
            <a:r>
              <a:rPr b="1" lang="en">
                <a:solidFill>
                  <a:srgbClr val="CC0000"/>
                </a:solidFill>
              </a:rPr>
              <a:t>greater spread</a:t>
            </a:r>
            <a:r>
              <a:rPr lang="en">
                <a:solidFill>
                  <a:schemeClr val="dk1"/>
                </a:solidFill>
              </a:rPr>
              <a:t> and more variability in the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Conversely, a </a:t>
            </a:r>
            <a:r>
              <a:rPr b="1" lang="en">
                <a:solidFill>
                  <a:srgbClr val="CC0000"/>
                </a:solidFill>
              </a:rPr>
              <a:t>smaller IQR</a:t>
            </a:r>
            <a:r>
              <a:rPr lang="en">
                <a:solidFill>
                  <a:schemeClr val="dk1"/>
                </a:solidFill>
              </a:rPr>
              <a:t> suggests a </a:t>
            </a:r>
            <a:r>
              <a:rPr b="1" lang="en">
                <a:solidFill>
                  <a:srgbClr val="CC0000"/>
                </a:solidFill>
              </a:rPr>
              <a:t>less spread</a:t>
            </a:r>
            <a:r>
              <a:rPr lang="en">
                <a:solidFill>
                  <a:schemeClr val="dk1"/>
                </a:solidFill>
              </a:rPr>
              <a:t> and less variability.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Applications</a:t>
            </a:r>
            <a:endParaRPr b="1" sz="3020"/>
          </a:p>
        </p:txBody>
      </p:sp>
      <p:sp>
        <p:nvSpPr>
          <p:cNvPr id="245" name="Google Shape;245;p1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IQR is widely used in various fields, </a:t>
            </a:r>
            <a:r>
              <a:rPr b="1" lang="en">
                <a:solidFill>
                  <a:srgbClr val="CC0000"/>
                </a:solidFill>
              </a:rPr>
              <a:t>including economics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healthcare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rgbClr val="CC0000"/>
                </a:solidFill>
              </a:rPr>
              <a:t>social sciences.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 helps compare and analyze data distributions, identify </a:t>
            </a:r>
            <a:r>
              <a:rPr b="1" lang="en">
                <a:solidFill>
                  <a:srgbClr val="CC0000"/>
                </a:solidFill>
              </a:rPr>
              <a:t>abnormal data points</a:t>
            </a:r>
            <a:r>
              <a:rPr lang="en">
                <a:solidFill>
                  <a:schemeClr val="dk1"/>
                </a:solidFill>
              </a:rPr>
              <a:t>, and detect </a:t>
            </a:r>
            <a:r>
              <a:rPr b="1" lang="en">
                <a:solidFill>
                  <a:srgbClr val="CC0000"/>
                </a:solidFill>
              </a:rPr>
              <a:t>potential patterns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trends.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246" name="Google Shape;24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Dispersion is the spread of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points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around a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central value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indicating variability within a dataset.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Increased difficulty in </a:t>
            </a:r>
            <a:r>
              <a:rPr b="1" lang="en">
                <a:solidFill>
                  <a:srgbClr val="CC0000"/>
                </a:solidFill>
              </a:rPr>
              <a:t>capturing patterns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Increased risk of </a:t>
            </a:r>
            <a:r>
              <a:rPr b="1" lang="en">
                <a:solidFill>
                  <a:srgbClr val="CC0000"/>
                </a:solidFill>
              </a:rPr>
              <a:t>overfitting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Reduced predictive </a:t>
            </a:r>
            <a:r>
              <a:rPr b="1" lang="en">
                <a:solidFill>
                  <a:srgbClr val="CC0000"/>
                </a:solidFill>
              </a:rPr>
              <a:t>accuracy.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Impact on </a:t>
            </a:r>
            <a:r>
              <a:rPr b="1" lang="en">
                <a:solidFill>
                  <a:srgbClr val="CC0000"/>
                </a:solidFill>
              </a:rPr>
              <a:t>outlier handling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252" name="Google Shape;2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18"/>
          <p:cNvSpPr txBox="1"/>
          <p:nvPr>
            <p:ph type="title"/>
          </p:nvPr>
        </p:nvSpPr>
        <p:spPr>
          <a:xfrm>
            <a:off x="311700" y="223544"/>
            <a:ext cx="6490879" cy="1015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we care about Dispersion?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b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0" y="0"/>
            <a:ext cx="4151313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7005" y="2371481"/>
            <a:ext cx="3758483" cy="263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c40544f1a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Previous lecture:</a:t>
            </a:r>
            <a:endParaRPr sz="3000"/>
          </a:p>
        </p:txBody>
      </p:sp>
      <p:sp>
        <p:nvSpPr>
          <p:cNvPr id="67" name="Google Shape;67;g2bc40544f1a_1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Lecture 14 - Hugging Face 02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Click Here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Lecture 14 : Quiz 04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https://shorturl.at/eCDO4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8" name="Google Shape;68;g2bc40544f1a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311700" y="445025"/>
            <a:ext cx="8520600" cy="611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Proximity:</a:t>
            </a:r>
            <a:endParaRPr b="1" sz="3000"/>
          </a:p>
        </p:txBody>
      </p:sp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In machine learning, "</a:t>
            </a:r>
            <a:r>
              <a:rPr b="1" lang="en">
                <a:solidFill>
                  <a:srgbClr val="FF0000"/>
                </a:solidFill>
              </a:rPr>
              <a:t>proximity</a:t>
            </a:r>
            <a:r>
              <a:rPr lang="en">
                <a:solidFill>
                  <a:srgbClr val="0C0C0C"/>
                </a:solidFill>
              </a:rPr>
              <a:t>"</a:t>
            </a:r>
            <a:r>
              <a:rPr lang="en"/>
              <a:t> </a:t>
            </a:r>
            <a:r>
              <a:rPr lang="en">
                <a:solidFill>
                  <a:srgbClr val="0C0C0C"/>
                </a:solidFill>
              </a:rPr>
              <a:t>refers to the </a:t>
            </a:r>
            <a:r>
              <a:rPr b="1" lang="en">
                <a:solidFill>
                  <a:srgbClr val="FF0000"/>
                </a:solidFill>
              </a:rPr>
              <a:t>measure of similarity </a:t>
            </a:r>
            <a:r>
              <a:rPr lang="en">
                <a:solidFill>
                  <a:srgbClr val="0C0C0C"/>
                </a:solidFill>
              </a:rPr>
              <a:t>or </a:t>
            </a:r>
            <a:r>
              <a:rPr b="1" lang="en">
                <a:solidFill>
                  <a:srgbClr val="FF0000"/>
                </a:solidFill>
              </a:rPr>
              <a:t>closeness between data points </a:t>
            </a:r>
            <a:r>
              <a:rPr lang="en">
                <a:solidFill>
                  <a:srgbClr val="0C0C0C"/>
                </a:solidFill>
              </a:rPr>
              <a:t>within a dataset. It is often used in clustering algorithms and nearest neighbor methods to determine how closely related or similar two data points are to each other based on certain features or attributes.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Data Preprocessing</a:t>
            </a:r>
            <a:endParaRPr b="1" sz="3000"/>
          </a:p>
        </p:txBody>
      </p:sp>
      <p:sp>
        <p:nvSpPr>
          <p:cNvPr id="268" name="Google Shape;268;p2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b="1" lang="en">
                <a:solidFill>
                  <a:srgbClr val="0C0C0C"/>
                </a:solidFill>
              </a:rPr>
              <a:t>Steps</a:t>
            </a:r>
            <a:r>
              <a:rPr b="1" lang="en"/>
              <a:t>:</a:t>
            </a:r>
            <a:endParaRPr b="1"/>
          </a:p>
        </p:txBody>
      </p:sp>
      <p:sp>
        <p:nvSpPr>
          <p:cNvPr id="269" name="Google Shape;26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20"/>
          <p:cNvPicPr preferRelativeResize="0"/>
          <p:nvPr/>
        </p:nvPicPr>
        <p:blipFill rotWithShape="1">
          <a:blip r:embed="rId3">
            <a:alphaModFix/>
          </a:blip>
          <a:srcRect b="9385" l="0" r="0" t="7765"/>
          <a:stretch/>
        </p:blipFill>
        <p:spPr>
          <a:xfrm>
            <a:off x="2032987" y="1207363"/>
            <a:ext cx="4616388" cy="3849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 Cleaning Techniques</a:t>
            </a:r>
            <a:endParaRPr b="1" sz="3020"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Handling Missing Data: </a:t>
            </a:r>
            <a:r>
              <a:rPr lang="en">
                <a:solidFill>
                  <a:schemeClr val="dk1"/>
                </a:solidFill>
              </a:rPr>
              <a:t>We use methods like filling or removing to deal with missing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Outlier Detection:</a:t>
            </a:r>
            <a:r>
              <a:rPr lang="en">
                <a:solidFill>
                  <a:schemeClr val="dk1"/>
                </a:solidFill>
              </a:rPr>
              <a:t> Find and address unusual data that can affect analysis or models.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Data Standardization: </a:t>
            </a:r>
            <a:r>
              <a:rPr lang="en">
                <a:solidFill>
                  <a:schemeClr val="dk1"/>
                </a:solidFill>
              </a:rPr>
              <a:t>Make data consistent for easier analysis and comparison.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Data Validation: </a:t>
            </a:r>
            <a:r>
              <a:rPr lang="en">
                <a:solidFill>
                  <a:schemeClr val="dk1"/>
                </a:solidFill>
              </a:rPr>
              <a:t>Check data against rules to ensure accuracy and reliability.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rgbClr val="0C0C0C"/>
                </a:solidFill>
              </a:rPr>
              <a:t>Data Integration</a:t>
            </a:r>
            <a:endParaRPr b="1" sz="3000"/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Data integration is the process of </a:t>
            </a:r>
            <a:r>
              <a:rPr b="1" lang="en">
                <a:solidFill>
                  <a:srgbClr val="FF0000"/>
                </a:solidFill>
              </a:rPr>
              <a:t>combining data </a:t>
            </a:r>
            <a:r>
              <a:rPr lang="en">
                <a:solidFill>
                  <a:srgbClr val="0C0C0C"/>
                </a:solidFill>
              </a:rPr>
              <a:t>from </a:t>
            </a:r>
            <a:r>
              <a:rPr b="1" lang="en">
                <a:solidFill>
                  <a:srgbClr val="FF0000"/>
                </a:solidFill>
              </a:rPr>
              <a:t>various sources </a:t>
            </a:r>
            <a:r>
              <a:rPr lang="en">
                <a:solidFill>
                  <a:srgbClr val="0C0C0C"/>
                </a:solidFill>
              </a:rPr>
              <a:t>into a single dataset. The </a:t>
            </a:r>
            <a:r>
              <a:rPr b="1" lang="en">
                <a:solidFill>
                  <a:srgbClr val="FF0000"/>
                </a:solidFill>
              </a:rPr>
              <a:t>goal</a:t>
            </a:r>
            <a:r>
              <a:rPr lang="en">
                <a:solidFill>
                  <a:srgbClr val="0C0C0C"/>
                </a:solidFill>
              </a:rPr>
              <a:t> is to provide users with </a:t>
            </a:r>
            <a:r>
              <a:rPr b="1" lang="en">
                <a:solidFill>
                  <a:srgbClr val="FF0000"/>
                </a:solidFill>
              </a:rPr>
              <a:t>consistent access </a:t>
            </a:r>
            <a:r>
              <a:rPr lang="en">
                <a:solidFill>
                  <a:srgbClr val="0C0C0C"/>
                </a:solidFill>
              </a:rPr>
              <a:t>to data across different subjects and structure types. 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br>
              <a:rPr lang="en"/>
            </a:b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680" y="2624378"/>
            <a:ext cx="4852745" cy="243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Data Reduction</a:t>
            </a:r>
            <a:endParaRPr b="1" sz="3000"/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Data reduction is the </a:t>
            </a:r>
            <a:r>
              <a:rPr b="1" lang="en">
                <a:solidFill>
                  <a:srgbClr val="FF0000"/>
                </a:solidFill>
              </a:rPr>
              <a:t>process of transforming digital information into a simplified, ordered, and corrected form</a:t>
            </a:r>
            <a:r>
              <a:rPr lang="en">
                <a:solidFill>
                  <a:srgbClr val="0C0C0C"/>
                </a:solidFill>
              </a:rPr>
              <a:t>. It can be used on numerical or alphabetical information.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35"/>
          <p:cNvPicPr preferRelativeResize="0"/>
          <p:nvPr/>
        </p:nvPicPr>
        <p:blipFill rotWithShape="1">
          <a:blip r:embed="rId3">
            <a:alphaModFix/>
          </a:blip>
          <a:srcRect b="24573" l="10252" r="10252" t="14843"/>
          <a:stretch/>
        </p:blipFill>
        <p:spPr>
          <a:xfrm>
            <a:off x="2492249" y="2283917"/>
            <a:ext cx="5980209" cy="2657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PCA</a:t>
            </a:r>
            <a:endParaRPr sz="3000"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12287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3277"/>
              <a:buNone/>
            </a:pPr>
            <a:r>
              <a:rPr lang="en" sz="2100">
                <a:solidFill>
                  <a:srgbClr val="0C0C0C"/>
                </a:solidFill>
              </a:rPr>
              <a:t>Principal component analysis (</a:t>
            </a:r>
            <a:r>
              <a:rPr b="1" lang="en" sz="2100">
                <a:solidFill>
                  <a:srgbClr val="FF0000"/>
                </a:solidFill>
              </a:rPr>
              <a:t>PCA</a:t>
            </a:r>
            <a:r>
              <a:rPr lang="en" sz="2100">
                <a:solidFill>
                  <a:srgbClr val="0C0C0C"/>
                </a:solidFill>
              </a:rPr>
              <a:t>) is a </a:t>
            </a:r>
            <a:r>
              <a:rPr b="1" lang="en" sz="2100">
                <a:solidFill>
                  <a:srgbClr val="FF0000"/>
                </a:solidFill>
              </a:rPr>
              <a:t>statistical method that reduces a data table to its main features</a:t>
            </a:r>
            <a:r>
              <a:rPr lang="en" sz="2100">
                <a:solidFill>
                  <a:srgbClr val="0C0C0C"/>
                </a:solidFill>
              </a:rPr>
              <a:t>. It's a dimensionality reduction technique that's often used to reduce the size of large data sets. PCA works by </a:t>
            </a:r>
            <a:r>
              <a:rPr b="1" lang="en" sz="2100">
                <a:solidFill>
                  <a:srgbClr val="FF0000"/>
                </a:solidFill>
              </a:rPr>
              <a:t>linearly transforming data </a:t>
            </a:r>
            <a:r>
              <a:rPr lang="en" sz="2100">
                <a:solidFill>
                  <a:srgbClr val="0C0C0C"/>
                </a:solidFill>
              </a:rPr>
              <a:t>onto a new coordinate system.</a:t>
            </a:r>
            <a:endParaRPr/>
          </a:p>
          <a:p>
            <a:pPr indent="-2285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3277"/>
              <a:buNone/>
            </a:pPr>
            <a:r>
              <a:t/>
            </a:r>
            <a:endParaRPr sz="2100">
              <a:solidFill>
                <a:srgbClr val="0C0C0C"/>
              </a:solidFill>
            </a:endParaRPr>
          </a:p>
          <a:p>
            <a:pPr indent="0" lvl="0" marL="12287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3277"/>
              <a:buNone/>
            </a:pPr>
            <a:r>
              <a:rPr b="1" lang="en" sz="2100">
                <a:solidFill>
                  <a:srgbClr val="0C0C0C"/>
                </a:solidFill>
              </a:rPr>
              <a:t>Dimensionality Reduction Technique: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3277"/>
              <a:buFont typeface="Arial"/>
              <a:buChar char="•"/>
            </a:pPr>
            <a:r>
              <a:rPr lang="en" sz="2100">
                <a:solidFill>
                  <a:srgbClr val="0C0C0C"/>
                </a:solidFill>
              </a:rPr>
              <a:t>Eigenvalue Decomposition (</a:t>
            </a:r>
            <a:r>
              <a:rPr lang="en" sz="2100">
                <a:solidFill>
                  <a:srgbClr val="FF0000"/>
                </a:solidFill>
              </a:rPr>
              <a:t>Eigendecomposition</a:t>
            </a:r>
            <a:r>
              <a:rPr lang="en" sz="2100">
                <a:solidFill>
                  <a:srgbClr val="0C0C0C"/>
                </a:solidFill>
              </a:rPr>
              <a:t>):      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3277"/>
              <a:buFont typeface="Arial"/>
              <a:buChar char="•"/>
            </a:pPr>
            <a:r>
              <a:rPr lang="en" sz="2100">
                <a:solidFill>
                  <a:srgbClr val="0C0C0C"/>
                </a:solidFill>
              </a:rPr>
              <a:t>Singular Value Decomposition (</a:t>
            </a:r>
            <a:r>
              <a:rPr lang="en" sz="2100">
                <a:solidFill>
                  <a:srgbClr val="FF0000"/>
                </a:solidFill>
              </a:rPr>
              <a:t>SVD</a:t>
            </a:r>
            <a:r>
              <a:rPr lang="en" sz="2100">
                <a:solidFill>
                  <a:srgbClr val="0C0C0C"/>
                </a:solidFill>
              </a:rPr>
              <a:t>):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3277"/>
              <a:buFont typeface="Arial"/>
              <a:buChar char="•"/>
            </a:pPr>
            <a:r>
              <a:rPr lang="en" sz="2100">
                <a:solidFill>
                  <a:srgbClr val="FF0000"/>
                </a:solidFill>
              </a:rPr>
              <a:t>t-SNE</a:t>
            </a:r>
            <a:r>
              <a:rPr lang="en" sz="2100"/>
              <a:t> (t-Distributed Stochastic Neighbor Embedding)</a:t>
            </a:r>
            <a:endParaRPr sz="2100">
              <a:solidFill>
                <a:srgbClr val="0C0C0C"/>
              </a:solidFill>
            </a:endParaRPr>
          </a:p>
          <a:p>
            <a:pPr indent="0" lvl="0" marL="12287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3095"/>
              <a:buNone/>
            </a:pPr>
            <a:br>
              <a:rPr lang="en" sz="1900"/>
            </a:br>
            <a:br>
              <a:rPr lang="en"/>
            </a:br>
            <a:endParaRPr/>
          </a:p>
          <a:p>
            <a:pPr indent="-2285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8823"/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c40544f1a_1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Next Lecture:</a:t>
            </a:r>
            <a:endParaRPr b="1" sz="3000"/>
          </a:p>
        </p:txBody>
      </p:sp>
      <p:sp>
        <p:nvSpPr>
          <p:cNvPr id="306" name="Google Shape;306;g2bc40544f1a_1_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Lecture 16 - Data Science Processes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Click Here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7" name="Google Shape;307;g2bc40544f1a_1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44a481ae3_0_2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Data Science</a:t>
            </a:r>
            <a:endParaRPr b="1"/>
          </a:p>
        </p:txBody>
      </p:sp>
      <p:sp>
        <p:nvSpPr>
          <p:cNvPr id="74" name="Google Shape;74;g1e44a481ae3_0_2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49bba9510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b="1" lang="en" sz="3000"/>
              <a:t>Data Science</a:t>
            </a:r>
            <a:endParaRPr b="1" sz="3000"/>
          </a:p>
        </p:txBody>
      </p:sp>
      <p:sp>
        <p:nvSpPr>
          <p:cNvPr id="80" name="Google Shape;80;g2b49bba9510_0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Data science is the field of </a:t>
            </a:r>
            <a:r>
              <a:rPr b="1" lang="en">
                <a:solidFill>
                  <a:srgbClr val="FF0000"/>
                </a:solidFill>
              </a:rPr>
              <a:t>extracting knowledge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and insights from data through a blend of </a:t>
            </a:r>
            <a:r>
              <a:rPr b="1" lang="en">
                <a:solidFill>
                  <a:srgbClr val="FF0000"/>
                </a:solidFill>
              </a:rPr>
              <a:t>statistics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FF0000"/>
                </a:solidFill>
              </a:rPr>
              <a:t>programming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FF0000"/>
                </a:solidFill>
              </a:rPr>
              <a:t>machine learning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rgbClr val="FF0000"/>
                </a:solidFill>
              </a:rPr>
              <a:t>domain expertise</a:t>
            </a:r>
            <a:r>
              <a:rPr lang="en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1" name="Google Shape;81;g2b49bba9510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g2b49bba9510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5503" y="2108428"/>
            <a:ext cx="2687350" cy="26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49bba9510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b="1" lang="en" sz="3000"/>
              <a:t>Data Science Processes</a:t>
            </a:r>
            <a:endParaRPr b="1" sz="3000"/>
          </a:p>
        </p:txBody>
      </p:sp>
      <p:sp>
        <p:nvSpPr>
          <p:cNvPr id="88" name="Google Shape;88;g2b49bba9510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g2b49bba9510_0_15"/>
          <p:cNvPicPr preferRelativeResize="0"/>
          <p:nvPr/>
        </p:nvPicPr>
        <p:blipFill rotWithShape="1">
          <a:blip r:embed="rId3">
            <a:alphaModFix/>
          </a:blip>
          <a:srcRect b="0" l="0" r="13517" t="0"/>
          <a:stretch/>
        </p:blipFill>
        <p:spPr>
          <a:xfrm>
            <a:off x="713800" y="1017725"/>
            <a:ext cx="7390474" cy="403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49bba9510_0_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Types of Data </a:t>
            </a:r>
            <a:endParaRPr b="1"/>
          </a:p>
        </p:txBody>
      </p:sp>
      <p:sp>
        <p:nvSpPr>
          <p:cNvPr id="95" name="Google Shape;95;g2b49bba9510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g2b49bba9510_0_0"/>
          <p:cNvSpPr txBox="1"/>
          <p:nvPr/>
        </p:nvSpPr>
        <p:spPr>
          <a:xfrm>
            <a:off x="311700" y="2986133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Attribute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44a481ae3_0_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b="1" lang="en" sz="3000"/>
              <a:t>Structured Data</a:t>
            </a:r>
            <a:endParaRPr b="1" sz="3000"/>
          </a:p>
        </p:txBody>
      </p:sp>
      <p:sp>
        <p:nvSpPr>
          <p:cNvPr id="102" name="Google Shape;102;g1e44a481ae3_0_26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Structured data is organized and follows a </a:t>
            </a:r>
            <a:r>
              <a:rPr b="1" lang="en">
                <a:solidFill>
                  <a:srgbClr val="FF0000"/>
                </a:solidFill>
              </a:rPr>
              <a:t>predefined format</a:t>
            </a:r>
            <a:r>
              <a:rPr lang="en">
                <a:solidFill>
                  <a:schemeClr val="dk1"/>
                </a:solidFill>
              </a:rPr>
              <a:t>, usually stored in </a:t>
            </a:r>
            <a:r>
              <a:rPr b="1" lang="en">
                <a:solidFill>
                  <a:srgbClr val="FF0000"/>
                </a:solidFill>
              </a:rPr>
              <a:t>databases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FF0000"/>
                </a:solidFill>
              </a:rPr>
              <a:t>spreadsheets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Example: </a:t>
            </a:r>
            <a:r>
              <a:rPr lang="en">
                <a:solidFill>
                  <a:schemeClr val="dk1"/>
                </a:solidFill>
              </a:rPr>
              <a:t>A customer database with columns for name, age, email, and purchase history.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62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lang="en" sz="1800">
                <a:solidFill>
                  <a:schemeClr val="dk1"/>
                </a:solidFill>
              </a:rPr>
              <a:t>Ordinal data</a:t>
            </a:r>
            <a:endParaRPr sz="1800">
              <a:solidFill>
                <a:schemeClr val="dk1"/>
              </a:solidFill>
            </a:endParaRPr>
          </a:p>
          <a:p>
            <a:pPr indent="-3362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lang="en" sz="1800">
                <a:solidFill>
                  <a:schemeClr val="dk1"/>
                </a:solidFill>
              </a:rPr>
              <a:t>Nominal data</a:t>
            </a:r>
            <a:endParaRPr sz="1800">
              <a:solidFill>
                <a:schemeClr val="dk1"/>
              </a:solidFill>
            </a:endParaRPr>
          </a:p>
          <a:p>
            <a:pPr indent="-3362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lang="en" sz="1800">
                <a:solidFill>
                  <a:schemeClr val="dk1"/>
                </a:solidFill>
              </a:rPr>
              <a:t>Numerical data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3" name="Google Shape;103;g1e44a481ae3_0_2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49bba9510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b="1" lang="en" sz="3000"/>
              <a:t>Structured Data Examples</a:t>
            </a:r>
            <a:endParaRPr b="1" sz="3000"/>
          </a:p>
        </p:txBody>
      </p:sp>
      <p:sp>
        <p:nvSpPr>
          <p:cNvPr id="109" name="Google Shape;109;g2b49bba9510_0_24"/>
          <p:cNvSpPr txBox="1"/>
          <p:nvPr>
            <p:ph idx="1" type="body"/>
          </p:nvPr>
        </p:nvSpPr>
        <p:spPr>
          <a:xfrm>
            <a:off x="154050" y="1017725"/>
            <a:ext cx="4564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Ordinal: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Movie ratings (1-5 stars)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T-shirt sizes (S, M, L)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School grades (A, B, C)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Nominal: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Blood types (A, B, AB, O)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Hair colors (blonde, brunette, redhead)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Favorite sports (soccer, basketball, tennis)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g2b49bba9510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g2b49bba9510_0_24"/>
          <p:cNvSpPr txBox="1"/>
          <p:nvPr>
            <p:ph idx="1" type="body"/>
          </p:nvPr>
        </p:nvSpPr>
        <p:spPr>
          <a:xfrm>
            <a:off x="4661525" y="1017725"/>
            <a:ext cx="40281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Numerical: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Ages (years)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Temperatures (°C)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Book page numbers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Bonus: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Traffic light colors (red, yellow, green) – nominal for each light, ordinal for sequence.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