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73" r:id="rId5"/>
    <p:sldId id="274" r:id="rId6"/>
    <p:sldId id="270" r:id="rId7"/>
    <p:sldId id="268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0"/>
    <p:restoredTop sz="96110"/>
  </p:normalViewPr>
  <p:slideViewPr>
    <p:cSldViewPr snapToGrid="0">
      <p:cViewPr>
        <p:scale>
          <a:sx n="97" d="100"/>
          <a:sy n="97" d="100"/>
        </p:scale>
        <p:origin x="131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 Average Precision (mAP) Comparison: VLAD vs. Exemplar 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VLAD</c:v>
                </c:pt>
                <c:pt idx="1">
                  <c:v>Exempler SVM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73.89</c:v>
                </c:pt>
                <c:pt idx="1">
                  <c:v>82.53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0-9C44-BF3D-9118A366EB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721552"/>
        <c:axId val="1834302928"/>
      </c:barChart>
      <c:catAx>
        <c:axId val="183472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34302928"/>
        <c:crosses val="autoZero"/>
        <c:auto val="1"/>
        <c:lblAlgn val="ctr"/>
        <c:lblOffset val="100"/>
        <c:noMultiLvlLbl val="0"/>
      </c:catAx>
      <c:valAx>
        <c:axId val="183430292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83472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2FFA-1FC8-9FE8-91B5-F6735D16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7B3AB-27B3-B237-D8A3-AC2074C7F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83B4-0CF7-B09C-76FE-A16F66E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63B05-E9AD-5CCC-1405-B51E60DA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23F1-E15E-EA21-AC09-1C6F3F2C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3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6629-5A90-C09E-D326-563AD7F8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8D5FB-B926-6E8F-ECB5-0023ACB9A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C44B-C10F-CD0B-E3D9-19A0FCA4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3D46-3259-5D26-BA20-355020A3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B366D-DB7D-9CB7-6852-A622FC7E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7793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B49EC-036A-4A44-6BED-D4849DD19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D5650-5B71-D911-65FD-584E8E8E5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A11E0-775E-A34B-E8A5-60C32E5DF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8AE0D-9574-989E-F19B-0130416B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75A9-71CA-4F75-D617-1A82EC6C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726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F9AF-22AC-259B-E637-52F43226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BB62-5D7E-FCB6-5734-57F9FA08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E958-9B0C-4188-C4B4-49AB3C8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53B6-A54F-48E1-36DA-C91A364D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141F8-42B2-31B1-C0A2-59D8B7FA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431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F6C1-3AC5-A88E-8684-C338884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A5B1-A59C-A1C1-629A-2EA4AC6B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81F8-ECCE-766B-3B41-AE0ED54B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D4CD-F3B5-8EAC-838E-B2506F58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3E5B4-4FB3-534B-C007-2B5DD8E0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1686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1F5F-649A-AB25-C53A-5CA20BD45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5792-5248-B904-7B8D-C842EB75C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627EE-7B56-3A3D-3764-B44852FBB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119DB-312C-5B36-98C4-D9CBB059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3CA1-ED17-473A-D990-F2EB3F0C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7148A-061F-48DA-24C5-74BD47EE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510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5BAA-9A89-9CC1-3AF9-5AA9FA9A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E29A5-1C62-38C0-596E-89B1648B1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9A0FC-25C4-AD52-81D5-1213B516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BA700-3DA8-5F8A-0432-2B5ADB8F6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B7323-2A42-2DC9-C510-72D59C68E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9CFBC-972E-2484-FF29-FBD5BC3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314DB3-FB89-4B4D-DEEF-954F9771F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E894C-E4B9-E4AD-3D83-3F0823E5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539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4636-F0DE-905A-32AA-CF5DD5F0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13B17-4FA0-54AA-D161-CB104066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534A8-1F9C-7C3A-60E0-0CB9C5F7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7788F-A904-2166-F3D7-9996BF26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4225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2C38A-691D-2AC6-0C51-C889ED7E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AFD4F-86B2-FFA3-27C7-99451E73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60311-A13B-995B-81B7-E497F680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28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64FC-F1AF-DDD8-CBEC-FAD144F9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0F0EF-C844-9EA7-603F-53056CFA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F7673-C60E-4E4C-D74D-B8921E9FD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F33A0-8B29-1133-B9FA-08E8F277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81B8C-15C9-A489-1728-FC3C6C17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EA346-1FA9-9738-2000-66962740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91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7CF9-EDCC-D972-C55D-ACC6B9D2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0FD2E-07FB-E2F6-8524-948021ED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26B03-A878-3EBF-B4B1-EA220C4E0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001EB-836B-EA46-EBD7-4DF0035D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86AD1-F043-FEF2-0441-BECB8CA1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FB03B-E2DC-CECE-7F04-DB25860D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45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DA37C-9008-CC43-EF53-654C7A41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EA8C-EBB2-1E03-9787-675C412E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5A22-1CB8-8F93-240C-D56687761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4A529-8813-EB48-8D0C-DF5252D71F78}" type="datetimeFigureOut">
              <a:rPr lang="en-DE" smtClean="0"/>
              <a:t>05.08.25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96B5-0B27-FB01-BAC0-7F349C772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2BC6-9350-5CE5-61A0-690949280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AB88D-09A0-2F42-999B-3685AF2CCB0D}" type="slidenum">
              <a:rPr lang="en-DE" smtClean="0"/>
              <a:t>‹#›</a:t>
            </a:fld>
            <a:endParaRPr lang="en-DE"/>
          </a:p>
        </p:txBody>
      </p:sp>
      <p:pic>
        <p:nvPicPr>
          <p:cNvPr id="8" name="Picture 7" descr="Blue and black text with lines&#10;&#10;AI-generated content may be incorrect.">
            <a:extLst>
              <a:ext uri="{FF2B5EF4-FFF2-40B4-BE49-F238E27FC236}">
                <a16:creationId xmlns:a16="http://schemas.microsoft.com/office/drawing/2014/main" id="{99F318D2-5D08-0A0A-4C8B-112C1E1554A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78176" y="6196314"/>
            <a:ext cx="1176330" cy="6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5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D823-43AB-4B96-DD13-89329EDE9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7669"/>
            <a:ext cx="9144000" cy="952293"/>
          </a:xfrm>
        </p:spPr>
        <p:txBody>
          <a:bodyPr/>
          <a:lstStyle/>
          <a:p>
            <a:r>
              <a:rPr lang="en-DE" b="1" dirty="0">
                <a:solidFill>
                  <a:schemeClr val="accent1">
                    <a:lumMod val="75000"/>
                  </a:schemeClr>
                </a:solidFill>
              </a:rPr>
              <a:t>Computer Vision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257F5-05FB-8820-B9D2-C0754F6CC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6" y="6269729"/>
            <a:ext cx="2584174" cy="588271"/>
          </a:xfrm>
        </p:spPr>
        <p:txBody>
          <a:bodyPr>
            <a:normAutofit fontScale="92500"/>
          </a:bodyPr>
          <a:lstStyle/>
          <a:p>
            <a:pPr algn="l">
              <a:spcBef>
                <a:spcPts val="0"/>
              </a:spcBef>
            </a:pPr>
            <a:r>
              <a:rPr lang="en-GB" sz="1400" b="1" dirty="0">
                <a:solidFill>
                  <a:srgbClr val="003865"/>
                </a:solidFill>
              </a:rPr>
              <a:t>Friedrich-Alexander-Universität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1400" b="1" dirty="0">
                <a:solidFill>
                  <a:srgbClr val="003865"/>
                </a:solidFill>
              </a:rPr>
              <a:t>Technische Fakultät</a:t>
            </a:r>
          </a:p>
        </p:txBody>
      </p:sp>
      <p:pic>
        <p:nvPicPr>
          <p:cNvPr id="4" name="Picture 3" descr="A blue and white logo&#10;&#10;AI-generated content may be incorrect.">
            <a:extLst>
              <a:ext uri="{FF2B5EF4-FFF2-40B4-BE49-F238E27FC236}">
                <a16:creationId xmlns:a16="http://schemas.microsoft.com/office/drawing/2014/main" id="{D84DC50B-50E8-2772-7BFD-03ECFA482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256" y="6302762"/>
            <a:ext cx="1313824" cy="45846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0CD7EDE-70DF-8813-8754-474BDA1064E3}"/>
              </a:ext>
            </a:extLst>
          </p:cNvPr>
          <p:cNvSpPr txBox="1">
            <a:spLocks/>
          </p:cNvSpPr>
          <p:nvPr/>
        </p:nvSpPr>
        <p:spPr>
          <a:xfrm>
            <a:off x="1676400" y="37544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Exercise 2: Writer Identification with Local Features</a:t>
            </a:r>
          </a:p>
        </p:txBody>
      </p:sp>
    </p:spTree>
    <p:extLst>
      <p:ext uri="{BB962C8B-B14F-4D97-AF65-F5344CB8AC3E}">
        <p14:creationId xmlns:p14="http://schemas.microsoft.com/office/powerpoint/2010/main" val="420023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F6441F-6EE3-7CFA-CF24-8CDB651E1E76}"/>
              </a:ext>
            </a:extLst>
          </p:cNvPr>
          <p:cNvCxnSpPr>
            <a:cxnSpLocks/>
          </p:cNvCxnSpPr>
          <p:nvPr/>
        </p:nvCxnSpPr>
        <p:spPr>
          <a:xfrm>
            <a:off x="-26504" y="887896"/>
            <a:ext cx="1221850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28CBA3-409B-1F44-3677-3B788EF3B1C1}"/>
              </a:ext>
            </a:extLst>
          </p:cNvPr>
          <p:cNvSpPr txBox="1"/>
          <p:nvPr/>
        </p:nvSpPr>
        <p:spPr>
          <a:xfrm>
            <a:off x="119269" y="118455"/>
            <a:ext cx="24123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74E2F-05DF-0B77-52F1-9763C6997669}"/>
              </a:ext>
            </a:extLst>
          </p:cNvPr>
          <p:cNvSpPr txBox="1"/>
          <p:nvPr/>
        </p:nvSpPr>
        <p:spPr>
          <a:xfrm>
            <a:off x="119269" y="1077267"/>
            <a:ext cx="125015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Develop a system to identify the writer of historical documents using local image features.</a:t>
            </a:r>
            <a:endParaRPr lang="en-DE" sz="2400" dirty="0"/>
          </a:p>
          <a:p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3336D-31CB-C630-F5C2-9D2A4E16CA90}"/>
              </a:ext>
            </a:extLst>
          </p:cNvPr>
          <p:cNvSpPr txBox="1"/>
          <p:nvPr/>
        </p:nvSpPr>
        <p:spPr>
          <a:xfrm>
            <a:off x="119269" y="2005301"/>
            <a:ext cx="67280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Steps Involved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GB" sz="2000" dirty="0"/>
              <a:t>Extract local features(SIFT) from Images.</a:t>
            </a:r>
          </a:p>
          <a:p>
            <a:pPr marL="514350" indent="-514350">
              <a:buAutoNum type="arabicPeriod"/>
            </a:pPr>
            <a:r>
              <a:rPr lang="en-GB" sz="2000" dirty="0"/>
              <a:t>Encode Images using VLAD with a 100-cluster codebook.</a:t>
            </a:r>
          </a:p>
          <a:p>
            <a:pPr marL="514350" indent="-514350">
              <a:buAutoNum type="arabicPeriod"/>
            </a:pPr>
            <a:r>
              <a:rPr lang="en-GB" sz="2000" dirty="0"/>
              <a:t>Evaluate retrieval performance using Mean Average Precision (</a:t>
            </a:r>
            <a:r>
              <a:rPr lang="en-GB" sz="2000" dirty="0" err="1"/>
              <a:t>mAP</a:t>
            </a:r>
            <a:r>
              <a:rPr lang="en-GB" sz="2000" dirty="0"/>
              <a:t>).</a:t>
            </a:r>
          </a:p>
          <a:p>
            <a:pPr marL="514350" indent="-514350">
              <a:buAutoNum type="arabicPeriod"/>
            </a:pPr>
            <a:r>
              <a:rPr lang="en-GB" sz="2000" dirty="0"/>
              <a:t>Enhance results using Exemplar SVM.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4E245A-8AC0-0E94-07D9-D26648BC17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16" t="8795" r="8283" b="12081"/>
          <a:stretch>
            <a:fillRect/>
          </a:stretch>
        </p:blipFill>
        <p:spPr>
          <a:xfrm>
            <a:off x="6847367" y="2005301"/>
            <a:ext cx="4630400" cy="319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549B-1FB7-AE58-B88E-15B8E7DA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F97BA6-6439-8903-6096-3C325D627067}"/>
              </a:ext>
            </a:extLst>
          </p:cNvPr>
          <p:cNvCxnSpPr>
            <a:cxnSpLocks/>
          </p:cNvCxnSpPr>
          <p:nvPr/>
        </p:nvCxnSpPr>
        <p:spPr>
          <a:xfrm>
            <a:off x="-26504" y="887896"/>
            <a:ext cx="1221850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811523-4F7F-1407-9C11-23D22DE266DF}"/>
              </a:ext>
            </a:extLst>
          </p:cNvPr>
          <p:cNvSpPr txBox="1"/>
          <p:nvPr/>
        </p:nvSpPr>
        <p:spPr>
          <a:xfrm>
            <a:off x="119269" y="118455"/>
            <a:ext cx="11581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– Data Loading &amp; Codebook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78ED5-F12A-C278-3B19-AA901689B78D}"/>
              </a:ext>
            </a:extLst>
          </p:cNvPr>
          <p:cNvSpPr txBox="1"/>
          <p:nvPr/>
        </p:nvSpPr>
        <p:spPr>
          <a:xfrm>
            <a:off x="119266" y="993912"/>
            <a:ext cx="72505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Load Labels and Features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Load image IDs and their class labels from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Load local SIFT descriptors from </a:t>
            </a:r>
            <a:r>
              <a:rPr lang="en-GB" sz="2400" dirty="0" err="1"/>
              <a:t>gzipped</a:t>
            </a:r>
            <a:r>
              <a:rPr lang="en-GB" sz="2400" dirty="0"/>
              <a:t> pickle files</a:t>
            </a:r>
          </a:p>
          <a:p>
            <a:r>
              <a:rPr lang="en-GB" sz="2400" b="1" dirty="0"/>
              <a:t>2. Sample Descriptors from Train Set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Randomly sample 500,000 descriptors from training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reduces computation and captures representative features</a:t>
            </a:r>
          </a:p>
          <a:p>
            <a:r>
              <a:rPr lang="en-GB" sz="2400" b="1" dirty="0"/>
              <a:t>3. Compute Codebook with </a:t>
            </a:r>
            <a:r>
              <a:rPr lang="en-GB" sz="2400" b="1" dirty="0" err="1"/>
              <a:t>MiniBatchKMeans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Uses </a:t>
            </a:r>
            <a:r>
              <a:rPr lang="en-GB" sz="2400" dirty="0" err="1"/>
              <a:t>MiniBatchKMeans</a:t>
            </a:r>
            <a:r>
              <a:rPr lang="en-GB" sz="2400" dirty="0"/>
              <a:t> to cluster  sampled descriptors into </a:t>
            </a:r>
            <a:r>
              <a:rPr lang="en-GB" sz="2400" b="1" dirty="0"/>
              <a:t>100 clusters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This forms the codebook used for encoding</a:t>
            </a:r>
          </a:p>
        </p:txBody>
      </p:sp>
      <p:pic>
        <p:nvPicPr>
          <p:cNvPr id="11" name="Picture 10" descr="A group of colored dots&#10;&#10;AI-generated content may be incorrect.">
            <a:extLst>
              <a:ext uri="{FF2B5EF4-FFF2-40B4-BE49-F238E27FC236}">
                <a16:creationId xmlns:a16="http://schemas.microsoft.com/office/drawing/2014/main" id="{D1F92ADF-B3F2-86C7-5516-C458700E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43" y="2766330"/>
            <a:ext cx="4885894" cy="309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3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09DCB-C4B7-3983-E850-A5921652F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F46130-23C4-BDCF-DF8B-702FED0AF340}"/>
              </a:ext>
            </a:extLst>
          </p:cNvPr>
          <p:cNvCxnSpPr>
            <a:cxnSpLocks/>
          </p:cNvCxnSpPr>
          <p:nvPr/>
        </p:nvCxnSpPr>
        <p:spPr>
          <a:xfrm>
            <a:off x="-26504" y="887896"/>
            <a:ext cx="1221850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DFBB09F-EDE8-4F8A-C230-C86EA7180939}"/>
              </a:ext>
            </a:extLst>
          </p:cNvPr>
          <p:cNvSpPr txBox="1"/>
          <p:nvPr/>
        </p:nvSpPr>
        <p:spPr>
          <a:xfrm>
            <a:off x="119269" y="118455"/>
            <a:ext cx="10362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– VLAD Encoding &amp; Normalization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BFE8C-9872-23BF-55F3-E8783EFCD73B}"/>
              </a:ext>
            </a:extLst>
          </p:cNvPr>
          <p:cNvSpPr txBox="1"/>
          <p:nvPr/>
        </p:nvSpPr>
        <p:spPr>
          <a:xfrm>
            <a:off x="119266" y="993912"/>
            <a:ext cx="88200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Compute VLAD Encoding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For each image, assign each descriptor to nearest cluster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 residuals: difference between descriptor and assigned cluster center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Sum residuals per cluster to form VLAD vector (concatenated residuals)</a:t>
            </a:r>
          </a:p>
          <a:p>
            <a:r>
              <a:rPr lang="en-GB" sz="2400" b="1" dirty="0"/>
              <a:t>2. Normalize VLAD Vector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Apply power normalization: element-wise signed square root to reduce burstiness(dominance of very frequent visual patterns)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Apply L2 normalization: Final VLAD vector is a unit length, and no single element dominates, for fair similarity comparison</a:t>
            </a:r>
          </a:p>
          <a:p>
            <a:r>
              <a:rPr lang="en-GB" sz="2400" b="1" dirty="0"/>
              <a:t>3. Repeat for Train and Test Sets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 normalized VLAD vectors for all training and test images</a:t>
            </a:r>
          </a:p>
        </p:txBody>
      </p:sp>
    </p:spTree>
    <p:extLst>
      <p:ext uri="{BB962C8B-B14F-4D97-AF65-F5344CB8AC3E}">
        <p14:creationId xmlns:p14="http://schemas.microsoft.com/office/powerpoint/2010/main" val="314002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B4098-3541-83F7-F21D-F202F9452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0A0AF0-87BF-4F16-04FD-F9B84E33693D}"/>
              </a:ext>
            </a:extLst>
          </p:cNvPr>
          <p:cNvCxnSpPr>
            <a:cxnSpLocks/>
          </p:cNvCxnSpPr>
          <p:nvPr/>
        </p:nvCxnSpPr>
        <p:spPr>
          <a:xfrm>
            <a:off x="-26504" y="887896"/>
            <a:ext cx="1221850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C448BE-8AD3-8506-0694-075623A16C4E}"/>
              </a:ext>
            </a:extLst>
          </p:cNvPr>
          <p:cNvSpPr txBox="1"/>
          <p:nvPr/>
        </p:nvSpPr>
        <p:spPr>
          <a:xfrm>
            <a:off x="119269" y="118455"/>
            <a:ext cx="946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 – Exempler SVM &amp;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90349-A2E8-AF75-A7B5-B9D1892D64A6}"/>
              </a:ext>
            </a:extLst>
          </p:cNvPr>
          <p:cNvSpPr txBox="1"/>
          <p:nvPr/>
        </p:nvSpPr>
        <p:spPr>
          <a:xfrm>
            <a:off x="119266" y="993912"/>
            <a:ext cx="946278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1. Evaluate Initial Retrieval with VLAD </a:t>
            </a:r>
            <a:r>
              <a:rPr lang="en-GB" sz="2400" b="1" dirty="0" err="1"/>
              <a:t>mAP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 pairwise Euclidean distances between all VLAD vectors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Calculate mean average precision (</a:t>
            </a:r>
            <a:r>
              <a:rPr lang="en-GB" sz="2400" dirty="0" err="1"/>
              <a:t>mAP</a:t>
            </a:r>
            <a:r>
              <a:rPr lang="en-GB" sz="2400" dirty="0"/>
              <a:t>) for retrieval performance</a:t>
            </a:r>
          </a:p>
          <a:p>
            <a:r>
              <a:rPr lang="en-GB" sz="2400" b="1" dirty="0"/>
              <a:t>2. Train Exemplar SVM for Each Test Image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Test VLAD vector as positive, all train vectors as negative 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 </a:t>
            </a:r>
            <a:r>
              <a:rPr lang="en-GB" sz="2400" dirty="0" err="1"/>
              <a:t>LinearSVC</a:t>
            </a:r>
            <a:r>
              <a:rPr lang="en-GB" sz="2400" dirty="0"/>
              <a:t> with strong regularization (C=1000) and balanced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Extract and normalize SVM weight vector as new improved encoding</a:t>
            </a:r>
          </a:p>
          <a:p>
            <a:r>
              <a:rPr lang="en-GB" sz="2400" b="1" dirty="0"/>
              <a:t>3. Evaluate Final Retrieval with SVM-enhanced Encodings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Concatenate train VLADs and SVM-enhanced test encodings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Compute </a:t>
            </a:r>
            <a:r>
              <a:rPr lang="en-GB" sz="2400" dirty="0" err="1"/>
              <a:t>mAP</a:t>
            </a:r>
            <a:r>
              <a:rPr lang="en-GB" sz="2400" dirty="0"/>
              <a:t> again to show improvement in retrieval accuracy</a:t>
            </a:r>
          </a:p>
        </p:txBody>
      </p:sp>
    </p:spTree>
    <p:extLst>
      <p:ext uri="{BB962C8B-B14F-4D97-AF65-F5344CB8AC3E}">
        <p14:creationId xmlns:p14="http://schemas.microsoft.com/office/powerpoint/2010/main" val="277815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FAD41-A370-D165-9856-E9B527EC3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B42D79-48D4-8D42-1A0C-64016FE8306B}"/>
              </a:ext>
            </a:extLst>
          </p:cNvPr>
          <p:cNvCxnSpPr>
            <a:cxnSpLocks/>
          </p:cNvCxnSpPr>
          <p:nvPr/>
        </p:nvCxnSpPr>
        <p:spPr>
          <a:xfrm>
            <a:off x="-26504" y="887896"/>
            <a:ext cx="1221850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02329B-832D-936A-8449-E8844F4AF742}"/>
              </a:ext>
            </a:extLst>
          </p:cNvPr>
          <p:cNvSpPr txBox="1"/>
          <p:nvPr/>
        </p:nvSpPr>
        <p:spPr>
          <a:xfrm>
            <a:off x="119269" y="118455"/>
            <a:ext cx="42305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29856-9BFF-158C-0C5E-DE438389307B}"/>
              </a:ext>
            </a:extLst>
          </p:cNvPr>
          <p:cNvSpPr txBox="1"/>
          <p:nvPr/>
        </p:nvSpPr>
        <p:spPr>
          <a:xfrm>
            <a:off x="119268" y="993914"/>
            <a:ext cx="675920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VLAD Encoding </a:t>
            </a:r>
            <a:r>
              <a:rPr lang="en-GB" sz="2400" b="1" dirty="0" err="1"/>
              <a:t>mAP</a:t>
            </a:r>
            <a:r>
              <a:rPr lang="en-GB" sz="24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Achieved 0.739 mean average precision on combined train &amp;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Good baseline retrieval performance using VLAD vector representation</a:t>
            </a:r>
          </a:p>
          <a:p>
            <a:r>
              <a:rPr lang="en-GB" sz="2400" b="1" dirty="0"/>
              <a:t>Exemplar SVM Improvement: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Trained individual SVMs for each test encoding to better separate positives from negatives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mAP</a:t>
            </a:r>
            <a:r>
              <a:rPr lang="en-GB" sz="2400" dirty="0"/>
              <a:t> improved to 0.825, showing significant performance boost</a:t>
            </a:r>
          </a:p>
          <a:p>
            <a:r>
              <a:rPr lang="en-GB" sz="2400" b="1" dirty="0"/>
              <a:t>Key Takeaway: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Exemplar SVM fine-tunes VLAD encodings, leading to more discriminative and accurate retrieval results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9D96C97-29FB-FE2B-D01F-C03A364DF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0743371"/>
              </p:ext>
            </p:extLst>
          </p:nvPr>
        </p:nvGraphicFramePr>
        <p:xfrm>
          <a:off x="7328847" y="1965283"/>
          <a:ext cx="4067034" cy="3722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50593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A007-C3D8-160D-92AB-7B9FD414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16C1F9-3F7E-72C7-6F52-73043435C2A7}"/>
              </a:ext>
            </a:extLst>
          </p:cNvPr>
          <p:cNvCxnSpPr>
            <a:cxnSpLocks/>
          </p:cNvCxnSpPr>
          <p:nvPr/>
        </p:nvCxnSpPr>
        <p:spPr>
          <a:xfrm>
            <a:off x="-26504" y="887896"/>
            <a:ext cx="12218504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D5B160-48F3-ECE1-362B-FEF98ADCBAE7}"/>
              </a:ext>
            </a:extLst>
          </p:cNvPr>
          <p:cNvSpPr txBox="1"/>
          <p:nvPr/>
        </p:nvSpPr>
        <p:spPr>
          <a:xfrm>
            <a:off x="119269" y="118455"/>
            <a:ext cx="27334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FB6EB-D5C9-C5BE-548D-B234D213B5C6}"/>
              </a:ext>
            </a:extLst>
          </p:cNvPr>
          <p:cNvSpPr txBox="1"/>
          <p:nvPr/>
        </p:nvSpPr>
        <p:spPr>
          <a:xfrm>
            <a:off x="119268" y="993914"/>
            <a:ext cx="10734261" cy="392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VLAD encoding provides a strong baseline for writer identification with a </a:t>
            </a:r>
            <a:r>
              <a:rPr lang="en-GB" sz="2400" dirty="0" err="1"/>
              <a:t>mAP</a:t>
            </a:r>
            <a:r>
              <a:rPr lang="en-GB" sz="2400" dirty="0"/>
              <a:t> of ~0.74.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Applying Exemplar SVMs on top of VLAD significantly improves retrieval performance (</a:t>
            </a:r>
            <a:r>
              <a:rPr lang="en-GB" sz="2400" dirty="0" err="1"/>
              <a:t>mAP</a:t>
            </a:r>
            <a:r>
              <a:rPr lang="en-GB" sz="2400" dirty="0"/>
              <a:t> increased to ~0.83).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Codebook size and descriptor sampling critically affect encoding quality and computation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Combining local features with discriminative models like SVM enhances system robustness.</a:t>
            </a:r>
          </a:p>
          <a:p>
            <a:pPr algn="just">
              <a:lnSpc>
                <a:spcPct val="150000"/>
              </a:lnSpc>
            </a:pPr>
            <a:endParaRPr lang="en-GB" sz="2000" dirty="0"/>
          </a:p>
          <a:p>
            <a:pPr algn="just">
              <a:lnSpc>
                <a:spcPct val="150000"/>
              </a:lnSpc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805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4860</TotalTime>
  <Words>488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Computer Vision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Tariq, Talha</dc:creator>
  <cp:lastModifiedBy>Tariq, Talha</cp:lastModifiedBy>
  <cp:revision>19</cp:revision>
  <dcterms:created xsi:type="dcterms:W3CDTF">2025-05-19T22:43:12Z</dcterms:created>
  <dcterms:modified xsi:type="dcterms:W3CDTF">2025-08-07T09:41:42Z</dcterms:modified>
</cp:coreProperties>
</file>