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03E772-7EA9-4589-A545-3B6A8A96E43C}" v="500" dt="2024-01-03T10:58:55.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2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1/3/2024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3653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1/3/2024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9591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1/3/2024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27518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1/3/2024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557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1/3/2024</a:t>
            </a:fld>
            <a:endParaRPr lang="en-US"/>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7965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1/3/2024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98204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1/3/2024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8014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1/3/2024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82396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1/3/2024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5756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1/3/2024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096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1/3/2024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9329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1/3/2024</a:t>
            </a:fld>
            <a:endParaRPr lang="en-US"/>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1619287761"/>
      </p:ext>
    </p:extLst>
  </p:cSld>
  <p:clrMap bg1="dk1" tx1="lt1" bg2="dk2" tx2="lt2" accent1="accent1" accent2="accent2" accent3="accent3" accent4="accent4" accent5="accent5" accent6="accent6" hlink="hlink" folHlink="folHlink"/>
  <p:sldLayoutIdLst>
    <p:sldLayoutId id="2147483863" r:id="rId1"/>
    <p:sldLayoutId id="2147483862" r:id="rId2"/>
    <p:sldLayoutId id="2147483861" r:id="rId3"/>
    <p:sldLayoutId id="2147483860" r:id="rId4"/>
    <p:sldLayoutId id="2147483859" r:id="rId5"/>
    <p:sldLayoutId id="2147483858" r:id="rId6"/>
    <p:sldLayoutId id="2147483857" r:id="rId7"/>
    <p:sldLayoutId id="2147483856" r:id="rId8"/>
    <p:sldLayoutId id="2147483855" r:id="rId9"/>
    <p:sldLayoutId id="2147483854" r:id="rId10"/>
    <p:sldLayoutId id="214748385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descr="Complete puzzle with one piece lit up">
            <a:extLst>
              <a:ext uri="{FF2B5EF4-FFF2-40B4-BE49-F238E27FC236}">
                <a16:creationId xmlns:a16="http://schemas.microsoft.com/office/drawing/2014/main" id="{F4946534-8AF1-1D7B-F9C1-B4225C8C79F3}"/>
              </a:ext>
            </a:extLst>
          </p:cNvPr>
          <p:cNvPicPr>
            <a:picLocks noChangeAspect="1"/>
          </p:cNvPicPr>
          <p:nvPr/>
        </p:nvPicPr>
        <p:blipFill rotWithShape="1">
          <a:blip r:embed="rId2">
            <a:alphaModFix/>
          </a:blip>
          <a:srcRect t="11319" r="1" b="13686"/>
          <a:stretch/>
        </p:blipFill>
        <p:spPr>
          <a:xfrm>
            <a:off x="-688" y="-4"/>
            <a:ext cx="12192687" cy="6858000"/>
          </a:xfrm>
          <a:prstGeom prst="rect">
            <a:avLst/>
          </a:prstGeom>
        </p:spPr>
      </p:pic>
      <p:sp>
        <p:nvSpPr>
          <p:cNvPr id="31" name="Freeform: Shape 32">
            <a:extLst>
              <a:ext uri="{FF2B5EF4-FFF2-40B4-BE49-F238E27FC236}">
                <a16:creationId xmlns:a16="http://schemas.microsoft.com/office/drawing/2014/main" id="{EB95B01E-5851-431E-863B-0FAC65669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5" name="Group 34">
            <a:extLst>
              <a:ext uri="{FF2B5EF4-FFF2-40B4-BE49-F238E27FC236}">
                <a16:creationId xmlns:a16="http://schemas.microsoft.com/office/drawing/2014/main" id="{5F17E415-B31D-479C-85EC-3974EB6DED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4400"/>
            <a:chOff x="4925125" y="3600"/>
            <a:chExt cx="7266875" cy="6854400"/>
          </a:xfrm>
        </p:grpSpPr>
        <p:sp>
          <p:nvSpPr>
            <p:cNvPr id="36" name="Oval 35">
              <a:extLst>
                <a:ext uri="{FF2B5EF4-FFF2-40B4-BE49-F238E27FC236}">
                  <a16:creationId xmlns:a16="http://schemas.microsoft.com/office/drawing/2014/main" id="{10DD1D5F-3B52-4010-9875-7B2C81481D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9A5E776-A0B7-4721-A7C0-6297BF15A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627A0E1-E162-49A8-AD35-2102FE5DA0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p:cNvSpPr>
            <a:spLocks noGrp="1"/>
          </p:cNvSpPr>
          <p:nvPr>
            <p:ph type="ctrTitle"/>
          </p:nvPr>
        </p:nvSpPr>
        <p:spPr>
          <a:xfrm>
            <a:off x="533400" y="545125"/>
            <a:ext cx="5473700" cy="3352967"/>
          </a:xfrm>
        </p:spPr>
        <p:txBody>
          <a:bodyPr rtlCol="0">
            <a:normAutofit/>
          </a:bodyPr>
          <a:lstStyle/>
          <a:p>
            <a:pPr algn="ctr"/>
            <a:r>
              <a:rPr lang="en-US" sz="6000">
                <a:solidFill>
                  <a:srgbClr val="FFFFFF"/>
                </a:solidFill>
              </a:rPr>
              <a:t>Brute force</a:t>
            </a:r>
          </a:p>
        </p:txBody>
      </p:sp>
      <p:sp>
        <p:nvSpPr>
          <p:cNvPr id="3" name="Alt Başlık 2"/>
          <p:cNvSpPr>
            <a:spLocks noGrp="1"/>
          </p:cNvSpPr>
          <p:nvPr>
            <p:ph type="subTitle" idx="1"/>
          </p:nvPr>
        </p:nvSpPr>
        <p:spPr>
          <a:xfrm>
            <a:off x="1488281" y="4054274"/>
            <a:ext cx="3563938" cy="1282901"/>
          </a:xfrm>
        </p:spPr>
        <p:txBody>
          <a:bodyPr vert="horz" lIns="91440" tIns="45720" rIns="91440" bIns="45720" rtlCol="0" anchor="t">
            <a:normAutofit/>
          </a:bodyPr>
          <a:lstStyle/>
          <a:p>
            <a:pPr algn="ctr"/>
            <a:r>
              <a:rPr lang="en-US">
                <a:solidFill>
                  <a:srgbClr val="FFFFFF"/>
                </a:solidFill>
                <a:ea typeface="+mn-lt"/>
                <a:cs typeface="+mn-lt"/>
              </a:rPr>
              <a:t>ERDAL TAŞ</a:t>
            </a:r>
            <a:endParaRPr lang="tr-TR"/>
          </a:p>
          <a:p>
            <a:pPr algn="ctr"/>
            <a:r>
              <a:rPr lang="en-US">
                <a:solidFill>
                  <a:srgbClr val="FFFFFF"/>
                </a:solidFill>
              </a:rPr>
              <a:t>Ahmet </a:t>
            </a:r>
            <a:r>
              <a:rPr lang="en-US" err="1">
                <a:solidFill>
                  <a:srgbClr val="FFFFFF"/>
                </a:solidFill>
              </a:rPr>
              <a:t>talha</a:t>
            </a:r>
            <a:r>
              <a:rPr lang="en-US">
                <a:solidFill>
                  <a:srgbClr val="FFFFFF"/>
                </a:solidFill>
              </a:rPr>
              <a:t> Telli </a:t>
            </a:r>
            <a:endParaRPr lang="en-US"/>
          </a:p>
        </p:txBody>
      </p:sp>
    </p:spTree>
    <p:extLst>
      <p:ext uri="{BB962C8B-B14F-4D97-AF65-F5344CB8AC3E}">
        <p14:creationId xmlns:p14="http://schemas.microsoft.com/office/powerpoint/2010/main" val="387934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4F9B187-EC02-44E0-99C7-5D629D664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Başlık 1">
            <a:extLst>
              <a:ext uri="{FF2B5EF4-FFF2-40B4-BE49-F238E27FC236}">
                <a16:creationId xmlns:a16="http://schemas.microsoft.com/office/drawing/2014/main" id="{F9AE700F-891D-876E-9319-004FE3DBEDAF}"/>
              </a:ext>
            </a:extLst>
          </p:cNvPr>
          <p:cNvSpPr>
            <a:spLocks noGrp="1"/>
          </p:cNvSpPr>
          <p:nvPr>
            <p:ph type="title"/>
          </p:nvPr>
        </p:nvSpPr>
        <p:spPr>
          <a:xfrm>
            <a:off x="7005472" y="792209"/>
            <a:ext cx="4049996" cy="1695810"/>
          </a:xfrm>
        </p:spPr>
        <p:txBody>
          <a:bodyPr anchor="t">
            <a:normAutofit fontScale="90000"/>
          </a:bodyPr>
          <a:lstStyle/>
          <a:p>
            <a:r>
              <a:rPr lang="tr-TR" dirty="0"/>
              <a:t>Brute Force Nedir?</a:t>
            </a:r>
          </a:p>
        </p:txBody>
      </p:sp>
      <p:grpSp>
        <p:nvGrpSpPr>
          <p:cNvPr id="25" name="Group 24">
            <a:extLst>
              <a:ext uri="{FF2B5EF4-FFF2-40B4-BE49-F238E27FC236}">
                <a16:creationId xmlns:a16="http://schemas.microsoft.com/office/drawing/2014/main" id="{7B4E221E-E4F3-4D25-8DC8-8A3D08C830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491700" y="811038"/>
            <a:ext cx="6131951" cy="5783897"/>
            <a:chOff x="4925125" y="3600"/>
            <a:chExt cx="7266875" cy="6854400"/>
          </a:xfrm>
        </p:grpSpPr>
        <p:sp>
          <p:nvSpPr>
            <p:cNvPr id="26" name="Oval 25">
              <a:extLst>
                <a:ext uri="{FF2B5EF4-FFF2-40B4-BE49-F238E27FC236}">
                  <a16:creationId xmlns:a16="http://schemas.microsoft.com/office/drawing/2014/main" id="{1DCB79C8-6A25-43E7-AC87-D1D7C6071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BABC8D9-79F4-4665-99B3-4EA1B520E5C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08BC036-0C59-4D8B-8F96-46D122C906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Bilgisayar anakartı üzerinde asma kilit">
            <a:extLst>
              <a:ext uri="{FF2B5EF4-FFF2-40B4-BE49-F238E27FC236}">
                <a16:creationId xmlns:a16="http://schemas.microsoft.com/office/drawing/2014/main" id="{606D888C-CA8A-00CE-F6A5-DAB1BDAE0135}"/>
              </a:ext>
            </a:extLst>
          </p:cNvPr>
          <p:cNvPicPr>
            <a:picLocks noChangeAspect="1"/>
          </p:cNvPicPr>
          <p:nvPr/>
        </p:nvPicPr>
        <p:blipFill rotWithShape="1">
          <a:blip r:embed="rId2"/>
          <a:srcRect l="2572" r="30682" b="3"/>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3" name="İçerik Yer Tutucusu 2">
            <a:extLst>
              <a:ext uri="{FF2B5EF4-FFF2-40B4-BE49-F238E27FC236}">
                <a16:creationId xmlns:a16="http://schemas.microsoft.com/office/drawing/2014/main" id="{12E62E68-7D34-56F1-D86D-993EAFB26924}"/>
              </a:ext>
            </a:extLst>
          </p:cNvPr>
          <p:cNvSpPr>
            <a:spLocks noGrp="1"/>
          </p:cNvSpPr>
          <p:nvPr>
            <p:ph idx="1"/>
          </p:nvPr>
        </p:nvSpPr>
        <p:spPr>
          <a:xfrm>
            <a:off x="6932613" y="2879725"/>
            <a:ext cx="4708523" cy="3706388"/>
          </a:xfrm>
        </p:spPr>
        <p:txBody>
          <a:bodyPr vert="horz" lIns="91440" tIns="45720" rIns="91440" bIns="45720" rtlCol="0" anchor="t">
            <a:normAutofit/>
          </a:bodyPr>
          <a:lstStyle/>
          <a:p>
            <a:pPr marL="0" indent="0">
              <a:lnSpc>
                <a:spcPct val="114999"/>
              </a:lnSpc>
              <a:buNone/>
            </a:pPr>
            <a:r>
              <a:rPr lang="tr-TR" sz="1100" dirty="0">
                <a:ea typeface="+mn-lt"/>
                <a:cs typeface="+mn-lt"/>
              </a:rPr>
              <a:t>Brute Force Nedir?                                                              </a:t>
            </a:r>
          </a:p>
          <a:p>
            <a:pPr marL="0" indent="0">
              <a:lnSpc>
                <a:spcPct val="114999"/>
              </a:lnSpc>
              <a:buNone/>
            </a:pPr>
            <a:r>
              <a:rPr lang="tr-TR" sz="1100" dirty="0">
                <a:ea typeface="+mn-lt"/>
                <a:cs typeface="+mn-lt"/>
              </a:rPr>
              <a:t>Brute Force saldırısı, bilgisayar korsanlarının doğru tahmin etmeyi umarak tüm olası kombinasyonlar üzerinde çalıştığı bir deneme yanılma yöntemidir. Bu saldırılar, özel hesaplara erişmek için aşırı güçlü girişimler kullanarak şifreleme anahtarlarını tahmin etmeye veya gizli bir web sayfasını bulmaya çalışır. Bu saldırı yöntemi eski olsa da hala popülerdir ve şifrenin uzunluğuna ve karmaşıklığına bağlı olarak kırılması birkaç saniyeden yıllara kadar sürebilir.</a:t>
            </a:r>
            <a:endParaRPr lang="tr-TR" sz="1100" dirty="0"/>
          </a:p>
        </p:txBody>
      </p:sp>
    </p:spTree>
    <p:extLst>
      <p:ext uri="{BB962C8B-B14F-4D97-AF65-F5344CB8AC3E}">
        <p14:creationId xmlns:p14="http://schemas.microsoft.com/office/powerpoint/2010/main" val="1196106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Başlık 1">
            <a:extLst>
              <a:ext uri="{FF2B5EF4-FFF2-40B4-BE49-F238E27FC236}">
                <a16:creationId xmlns:a16="http://schemas.microsoft.com/office/drawing/2014/main" id="{9C85EE69-4A83-6C09-3B09-DEB74BF49512}"/>
              </a:ext>
            </a:extLst>
          </p:cNvPr>
          <p:cNvSpPr>
            <a:spLocks noGrp="1"/>
          </p:cNvSpPr>
          <p:nvPr>
            <p:ph type="title"/>
          </p:nvPr>
        </p:nvSpPr>
        <p:spPr>
          <a:xfrm>
            <a:off x="6867240" y="416175"/>
            <a:ext cx="4583396" cy="1424096"/>
          </a:xfrm>
        </p:spPr>
        <p:txBody>
          <a:bodyPr anchor="b">
            <a:normAutofit fontScale="90000"/>
          </a:bodyPr>
          <a:lstStyle/>
          <a:p>
            <a:r>
              <a:rPr lang="tr-TR"/>
              <a:t>Brute Force Ne İşe Yarar?</a:t>
            </a:r>
          </a:p>
        </p:txBody>
      </p:sp>
      <p:pic>
        <p:nvPicPr>
          <p:cNvPr id="5" name="Picture 4">
            <a:extLst>
              <a:ext uri="{FF2B5EF4-FFF2-40B4-BE49-F238E27FC236}">
                <a16:creationId xmlns:a16="http://schemas.microsoft.com/office/drawing/2014/main" id="{5F863297-F6BE-6694-3C7F-5879684F3E9E}"/>
              </a:ext>
            </a:extLst>
          </p:cNvPr>
          <p:cNvPicPr>
            <a:picLocks noChangeAspect="1"/>
          </p:cNvPicPr>
          <p:nvPr/>
        </p:nvPicPr>
        <p:blipFill rotWithShape="1">
          <a:blip r:embed="rId2"/>
          <a:srcRect l="21354" r="29091" b="6250"/>
          <a:stretch/>
        </p:blipFill>
        <p:spPr>
          <a:xfrm>
            <a:off x="20" y="10"/>
            <a:ext cx="6444556" cy="6857990"/>
          </a:xfrm>
          <a:prstGeom prst="rect">
            <a:avLst/>
          </a:prstGeom>
        </p:spPr>
      </p:pic>
      <p:sp>
        <p:nvSpPr>
          <p:cNvPr id="3" name="İçerik Yer Tutucusu 2">
            <a:extLst>
              <a:ext uri="{FF2B5EF4-FFF2-40B4-BE49-F238E27FC236}">
                <a16:creationId xmlns:a16="http://schemas.microsoft.com/office/drawing/2014/main" id="{8BA3AEC2-6521-6471-6D53-518B4EDBACA6}"/>
              </a:ext>
            </a:extLst>
          </p:cNvPr>
          <p:cNvSpPr>
            <a:spLocks noGrp="1"/>
          </p:cNvSpPr>
          <p:nvPr>
            <p:ph idx="1"/>
          </p:nvPr>
        </p:nvSpPr>
        <p:spPr>
          <a:xfrm>
            <a:off x="6827838" y="1956521"/>
            <a:ext cx="4918073" cy="4352204"/>
          </a:xfrm>
        </p:spPr>
        <p:txBody>
          <a:bodyPr vert="horz" lIns="91440" tIns="45720" rIns="91440" bIns="45720" rtlCol="0" anchor="t">
            <a:normAutofit/>
          </a:bodyPr>
          <a:lstStyle/>
          <a:p>
            <a:pPr marL="0" indent="0">
              <a:lnSpc>
                <a:spcPct val="115000"/>
              </a:lnSpc>
              <a:buNone/>
            </a:pPr>
            <a:r>
              <a:rPr lang="tr-TR" sz="1200">
                <a:ea typeface="+mn-lt"/>
                <a:cs typeface="+mn-lt"/>
              </a:rPr>
              <a:t> Bu saldırı yöntemi, özellikle zayıf parolaları olan hesapları (sosyal medya hesapları, e-posta hesapları, banka hesapları, çevrimiçi alışveriş hesapları, web yöneticisi hesapları ve diğer çevrimiçi hesaplar gibi birçok farklı hesap türü) hedef alır ve tüm olası parola kombinasyonlarını deneyerek doğru tahmini bulmayı amaçlar. Bir bilgisayar korsanı, kullanıcı adları veya e-posta adresleri gibi hedef hesap hakkında bilgi toplayabilir ve ardından tüm olası parola kombinasyonlarını deneyerek doğru tahmini bulmaya çalışabilir. Bu saldırı yöntemi, doğru tahmini buluncaya kadar sürekli deneme yanılma yapar ve hesap veya sistem erişimi elde etmek için gerekli olan şifreyi keşfetmeye çalışır. Brute </a:t>
            </a:r>
            <a:r>
              <a:rPr lang="tr-TR" sz="1200" err="1">
                <a:ea typeface="+mn-lt"/>
                <a:cs typeface="+mn-lt"/>
              </a:rPr>
              <a:t>force</a:t>
            </a:r>
            <a:r>
              <a:rPr lang="tr-TR" sz="1200">
                <a:ea typeface="+mn-lt"/>
                <a:cs typeface="+mn-lt"/>
              </a:rPr>
              <a:t> saldırıları aynı zamanda, şifreleme anahtarları veya gizli web sayfaları gibi korunan bilgilere erişmek için de kullanılabilir. Ancak, bu tür saldırılar zaman ve kaynak yoğun oldukları için, hedefin değerine bağlı olarak, daha gelişmiş saldırı yöntemleri de kullanılabilir.</a:t>
            </a:r>
            <a:endParaRPr lang="tr-TR" sz="1200"/>
          </a:p>
        </p:txBody>
      </p:sp>
    </p:spTree>
    <p:extLst>
      <p:ext uri="{BB962C8B-B14F-4D97-AF65-F5344CB8AC3E}">
        <p14:creationId xmlns:p14="http://schemas.microsoft.com/office/powerpoint/2010/main" val="356148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B4F9B187-EC02-44E0-99C7-5D629D664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0">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14">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15">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22">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Başlık 1">
            <a:extLst>
              <a:ext uri="{FF2B5EF4-FFF2-40B4-BE49-F238E27FC236}">
                <a16:creationId xmlns:a16="http://schemas.microsoft.com/office/drawing/2014/main" id="{3CE749E2-015D-AF60-FB91-28F3CF228688}"/>
              </a:ext>
            </a:extLst>
          </p:cNvPr>
          <p:cNvSpPr>
            <a:spLocks noGrp="1"/>
          </p:cNvSpPr>
          <p:nvPr>
            <p:ph type="title"/>
          </p:nvPr>
        </p:nvSpPr>
        <p:spPr>
          <a:xfrm>
            <a:off x="6924390" y="549525"/>
            <a:ext cx="4535771" cy="1405046"/>
          </a:xfrm>
        </p:spPr>
        <p:txBody>
          <a:bodyPr anchor="t">
            <a:normAutofit fontScale="90000"/>
          </a:bodyPr>
          <a:lstStyle/>
          <a:p>
            <a:r>
              <a:rPr lang="tr-TR" sz="4700"/>
              <a:t>Brute Force Saldırıları Nasıl Yapılır?</a:t>
            </a:r>
          </a:p>
        </p:txBody>
      </p:sp>
      <p:grpSp>
        <p:nvGrpSpPr>
          <p:cNvPr id="32" name="Group 24">
            <a:extLst>
              <a:ext uri="{FF2B5EF4-FFF2-40B4-BE49-F238E27FC236}">
                <a16:creationId xmlns:a16="http://schemas.microsoft.com/office/drawing/2014/main" id="{7B4E221E-E4F3-4D25-8DC8-8A3D08C830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491700" y="811038"/>
            <a:ext cx="6131951" cy="5783897"/>
            <a:chOff x="4925125" y="3600"/>
            <a:chExt cx="7266875" cy="6854400"/>
          </a:xfrm>
        </p:grpSpPr>
        <p:sp>
          <p:nvSpPr>
            <p:cNvPr id="26" name="Oval 25">
              <a:extLst>
                <a:ext uri="{FF2B5EF4-FFF2-40B4-BE49-F238E27FC236}">
                  <a16:creationId xmlns:a16="http://schemas.microsoft.com/office/drawing/2014/main" id="{1DCB79C8-6A25-43E7-AC87-D1D7C60710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BABC8D9-79F4-4665-99B3-4EA1B520E5C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08BC036-0C59-4D8B-8F96-46D122C906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Picture 4" descr="Bilgisayar monitöründe programlama verileri">
            <a:extLst>
              <a:ext uri="{FF2B5EF4-FFF2-40B4-BE49-F238E27FC236}">
                <a16:creationId xmlns:a16="http://schemas.microsoft.com/office/drawing/2014/main" id="{AF42C6A0-137B-7FE9-EF81-28D6C33A687F}"/>
              </a:ext>
            </a:extLst>
          </p:cNvPr>
          <p:cNvPicPr>
            <a:picLocks noChangeAspect="1"/>
          </p:cNvPicPr>
          <p:nvPr/>
        </p:nvPicPr>
        <p:blipFill rotWithShape="1">
          <a:blip r:embed="rId2"/>
          <a:srcRect l="33351" r="-3" b="-3"/>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3" name="İçerik Yer Tutucusu 2">
            <a:extLst>
              <a:ext uri="{FF2B5EF4-FFF2-40B4-BE49-F238E27FC236}">
                <a16:creationId xmlns:a16="http://schemas.microsoft.com/office/drawing/2014/main" id="{182131D5-3536-8621-5EC5-56BAC29D9194}"/>
              </a:ext>
            </a:extLst>
          </p:cNvPr>
          <p:cNvSpPr>
            <a:spLocks noGrp="1"/>
          </p:cNvSpPr>
          <p:nvPr>
            <p:ph idx="1"/>
          </p:nvPr>
        </p:nvSpPr>
        <p:spPr>
          <a:xfrm>
            <a:off x="6856413" y="2385146"/>
            <a:ext cx="4784723" cy="3923579"/>
          </a:xfrm>
        </p:spPr>
        <p:txBody>
          <a:bodyPr vert="horz" lIns="91440" tIns="45720" rIns="91440" bIns="45720" rtlCol="0" anchor="t">
            <a:noAutofit/>
          </a:bodyPr>
          <a:lstStyle/>
          <a:p>
            <a:pPr marL="0" indent="0">
              <a:lnSpc>
                <a:spcPct val="115000"/>
              </a:lnSpc>
              <a:buNone/>
            </a:pPr>
            <a:r>
              <a:rPr lang="tr-TR" sz="1200"/>
              <a:t> İlk adım, hedeflenen hesabın veya sistemin kullanıcı adını veya kimliğini belirlemektir. Daha sonra, </a:t>
            </a:r>
            <a:r>
              <a:rPr lang="tr-TR" sz="1200" err="1"/>
              <a:t>hackerlar</a:t>
            </a:r>
            <a:r>
              <a:rPr lang="tr-TR" sz="1200"/>
              <a:t>, herhangi bir şekilde hedeflenen hesaba giriş yapabilmek için kullanılabilen herhangi bir bilgiye dayanarak, şifre kombinasyonlarını denemeye başlarlar. Bu kombinasyonlar, rakamlar, harfler ve semboller gibi farklı karakter türlerinin kombinasyonlarından oluşabilir. </a:t>
            </a:r>
            <a:r>
              <a:rPr lang="tr-TR" sz="1200" err="1"/>
              <a:t>Hackerlar</a:t>
            </a:r>
            <a:r>
              <a:rPr lang="tr-TR" sz="1200"/>
              <a:t> genellikle bu saldırıyı otomatikleştirmek için programlar kullanırlar. Bu programlar, otomatik olarak tüm şifre kombinasyonlarını hızlı bir şekilde denemek için tasarlanmıştır. Saldırganlar ayrıca, farklı dil ve kültürlerdeki popüler kelimeleri ve doğum tarihlerini de dahil etmek gibi farklı stratejileri kullanarak şifre kırma olasılıklarını artırmaya çalışırlar. Bu tür bir saldırı, hedeflenen hesapta veya sistemin şifresi kırılıncaya kadar devam eder. Şifrenin uzunluğuna ve karmaşıklığına bağlı olarak, bu süreç birkaç saniyeden yıllara kadar sürebilir. </a:t>
            </a:r>
            <a:endParaRPr lang="tr-TR" sz="1100"/>
          </a:p>
        </p:txBody>
      </p:sp>
    </p:spTree>
    <p:extLst>
      <p:ext uri="{BB962C8B-B14F-4D97-AF65-F5344CB8AC3E}">
        <p14:creationId xmlns:p14="http://schemas.microsoft.com/office/powerpoint/2010/main" val="3074235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A9CD3E6-968F-41B1-B6FA-C6FD9B728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C7A5E79-47C7-170A-3B57-86DADB4D5285}"/>
              </a:ext>
            </a:extLst>
          </p:cNvPr>
          <p:cNvSpPr>
            <a:spLocks noGrp="1"/>
          </p:cNvSpPr>
          <p:nvPr>
            <p:ph type="title"/>
          </p:nvPr>
        </p:nvSpPr>
        <p:spPr>
          <a:xfrm>
            <a:off x="540000" y="540000"/>
            <a:ext cx="4567236" cy="1458201"/>
          </a:xfrm>
        </p:spPr>
        <p:txBody>
          <a:bodyPr anchor="t">
            <a:normAutofit fontScale="90000"/>
          </a:bodyPr>
          <a:lstStyle/>
          <a:p>
            <a:r>
              <a:rPr lang="tr-TR" sz="4200"/>
              <a:t>Brute Force Farklı Saldırısı Teknikleri İle Nasıl Yapılır?</a:t>
            </a:r>
          </a:p>
        </p:txBody>
      </p:sp>
      <p:sp>
        <p:nvSpPr>
          <p:cNvPr id="3" name="İçerik Yer Tutucusu 2">
            <a:extLst>
              <a:ext uri="{FF2B5EF4-FFF2-40B4-BE49-F238E27FC236}">
                <a16:creationId xmlns:a16="http://schemas.microsoft.com/office/drawing/2014/main" id="{75F8FE2A-BEFF-D791-EBCF-B3312484ADC0}"/>
              </a:ext>
            </a:extLst>
          </p:cNvPr>
          <p:cNvSpPr>
            <a:spLocks noGrp="1"/>
          </p:cNvSpPr>
          <p:nvPr>
            <p:ph idx="1"/>
          </p:nvPr>
        </p:nvSpPr>
        <p:spPr>
          <a:xfrm>
            <a:off x="5232400" y="540000"/>
            <a:ext cx="6408738" cy="5768725"/>
          </a:xfrm>
        </p:spPr>
        <p:txBody>
          <a:bodyPr vert="horz" lIns="91440" tIns="45720" rIns="91440" bIns="45720" rtlCol="0" anchor="t">
            <a:normAutofit/>
          </a:bodyPr>
          <a:lstStyle/>
          <a:p>
            <a:pPr marL="228600" lvl="0" indent="-228600" rtl="0">
              <a:lnSpc>
                <a:spcPct val="115000"/>
              </a:lnSpc>
              <a:buChar char="•"/>
            </a:pPr>
            <a:r>
              <a:rPr lang="tr-TR" sz="1200" b="1" baseline="0">
                <a:latin typeface="Avenir Next LT Pro"/>
                <a:ea typeface="Arial"/>
                <a:cs typeface="Arial"/>
              </a:rPr>
              <a:t>Sözlük Saldırısı:</a:t>
            </a:r>
            <a:r>
              <a:rPr lang="tr-TR" sz="1200" baseline="0">
                <a:latin typeface="Avenir Next LT Pro"/>
                <a:ea typeface="Arial"/>
                <a:cs typeface="Arial"/>
              </a:rPr>
              <a:t> Saldırgan, kelime listesi veya sözlük dosyası kullanarak şifre tahmininde bulunur. Kullanıcı adı ve e-posta gibi bilgiler kullanılarak gerçekleştirilir. Şifreler zayıf veya tahmin edilebilir olduğunda etkilidir. </a:t>
            </a:r>
            <a:r>
              <a:rPr lang="tr-TR" sz="1200">
                <a:latin typeface="Avenir Next LT Pro"/>
                <a:ea typeface="Arial"/>
                <a:cs typeface="Arial"/>
              </a:rPr>
              <a:t>​</a:t>
            </a:r>
          </a:p>
          <a:p>
            <a:pPr marL="228600" lvl="0" indent="-228600" rtl="0">
              <a:lnSpc>
                <a:spcPct val="115000"/>
              </a:lnSpc>
              <a:buChar char="•"/>
            </a:pPr>
            <a:r>
              <a:rPr lang="tr-TR" sz="1200" b="1" baseline="0">
                <a:latin typeface="Avenir Next LT Pro"/>
                <a:ea typeface="Arial"/>
                <a:cs typeface="Arial"/>
              </a:rPr>
              <a:t>Basit Brute Force Saldırısı:</a:t>
            </a:r>
            <a:r>
              <a:rPr lang="tr-TR" sz="1200" baseline="0">
                <a:latin typeface="Avenir Next LT Pro"/>
                <a:ea typeface="Arial"/>
                <a:cs typeface="Arial"/>
              </a:rPr>
              <a:t> Sınırlı bir kelime listesi veya karakter kümesi kullanılarak şifre tahmin edilir. Şifreleme ve güvenlik önlemleri zayıf olduğunda etkili olabilir. Genellikle sınırlı deneme sayısıyla başarılı olma olasılığı düşüktür. </a:t>
            </a:r>
            <a:r>
              <a:rPr lang="en-US" sz="1200">
                <a:latin typeface="Avenir Next LT Pro"/>
                <a:ea typeface="Arial"/>
                <a:cs typeface="Arial"/>
              </a:rPr>
              <a:t>​</a:t>
            </a:r>
          </a:p>
          <a:p>
            <a:pPr marL="228600" lvl="0" indent="-228600" rtl="0">
              <a:lnSpc>
                <a:spcPct val="115000"/>
              </a:lnSpc>
              <a:buChar char="•"/>
            </a:pPr>
            <a:r>
              <a:rPr lang="tr-TR" sz="1200" b="1" baseline="0">
                <a:latin typeface="Avenir Next LT Pro"/>
                <a:ea typeface="Arial"/>
                <a:cs typeface="Arial"/>
              </a:rPr>
              <a:t>Hibrit Brute Force Saldırısı: </a:t>
            </a:r>
            <a:r>
              <a:rPr lang="tr-TR" sz="1200" baseline="0">
                <a:latin typeface="Avenir Next LT Pro"/>
                <a:ea typeface="Arial"/>
                <a:cs typeface="Arial"/>
              </a:rPr>
              <a:t>Farklı tekniklerin birleştirildiği bir şifre tahmin etme saldırısıdır. Birden fazla kelime listesi ve karakter kümesi kullanarak etkili olabilir. Şifreleme ve güvenlik önlemleri daha güçlü olsa bile etkili olabilir. </a:t>
            </a:r>
            <a:r>
              <a:rPr lang="en-US" sz="1200">
                <a:latin typeface="Avenir Next LT Pro"/>
                <a:ea typeface="Arial"/>
                <a:cs typeface="Arial"/>
              </a:rPr>
              <a:t>​</a:t>
            </a:r>
          </a:p>
          <a:p>
            <a:pPr marL="228600" lvl="0" indent="-228600" rtl="0">
              <a:lnSpc>
                <a:spcPct val="115000"/>
              </a:lnSpc>
              <a:buChar char="•"/>
            </a:pPr>
            <a:r>
              <a:rPr lang="tr-TR" sz="1200" b="1" baseline="0">
                <a:latin typeface="Avenir Next LT Pro"/>
                <a:ea typeface="Arial"/>
                <a:cs typeface="Arial"/>
              </a:rPr>
              <a:t>Ters Brute Force Saldırısı:</a:t>
            </a:r>
            <a:r>
              <a:rPr lang="tr-TR" sz="1200" baseline="0">
                <a:latin typeface="Avenir Next LT Pro"/>
                <a:ea typeface="Arial"/>
                <a:cs typeface="Arial"/>
              </a:rPr>
              <a:t> Şifre tahmin etmek yerine kullanıcıların diğer bilgileri kullanılarak hesapları ele geçirme yöntemidir. Sosyal medya, bloglar gibi kaynaklardan bilgi toplama üzerine odaklanır. Daha güçlü şifreleme ve güvenlik önlemlerine karşı etkili olabilir. </a:t>
            </a:r>
            <a:r>
              <a:rPr lang="en-US" sz="1200">
                <a:latin typeface="Avenir Next LT Pro"/>
                <a:ea typeface="Arial"/>
                <a:cs typeface="Arial"/>
              </a:rPr>
              <a:t>​</a:t>
            </a:r>
          </a:p>
          <a:p>
            <a:pPr marL="228600" lvl="0" indent="-228600" rtl="0">
              <a:lnSpc>
                <a:spcPct val="115000"/>
              </a:lnSpc>
              <a:buChar char="•"/>
            </a:pPr>
            <a:r>
              <a:rPr lang="tr-TR" sz="1200" b="1" baseline="0">
                <a:latin typeface="Avenir Next LT Pro"/>
                <a:ea typeface="Arial"/>
                <a:cs typeface="Arial"/>
              </a:rPr>
              <a:t>Kimlik Bilgileri Geri Dönüşümü: </a:t>
            </a:r>
            <a:r>
              <a:rPr lang="tr-TR" sz="1200" baseline="0">
                <a:latin typeface="Avenir Next LT Pro"/>
                <a:ea typeface="Arial"/>
                <a:cs typeface="Arial"/>
              </a:rPr>
              <a:t>Daha önce kullanılan kimlik bilgilerinin ele geçirilmesi ve farklı hesaplarda kullanılarak saldırı yapılmasıdır. Büyük veri ihlallerinden veya </a:t>
            </a:r>
            <a:r>
              <a:rPr lang="tr-TR" sz="1200" baseline="0" err="1">
                <a:latin typeface="Avenir Next LT Pro"/>
                <a:ea typeface="Arial"/>
                <a:cs typeface="Arial"/>
              </a:rPr>
              <a:t>dark</a:t>
            </a:r>
            <a:r>
              <a:rPr lang="tr-TR" sz="1200" baseline="0">
                <a:latin typeface="Avenir Next LT Pro"/>
                <a:ea typeface="Arial"/>
                <a:cs typeface="Arial"/>
              </a:rPr>
              <a:t> </a:t>
            </a:r>
            <a:r>
              <a:rPr lang="tr-TR" sz="1200" baseline="0" err="1">
                <a:latin typeface="Avenir Next LT Pro"/>
                <a:ea typeface="Arial"/>
                <a:cs typeface="Arial"/>
              </a:rPr>
              <a:t>webdeki</a:t>
            </a:r>
            <a:r>
              <a:rPr lang="tr-TR" sz="1200" baseline="0">
                <a:latin typeface="Avenir Next LT Pro"/>
                <a:ea typeface="Arial"/>
                <a:cs typeface="Arial"/>
              </a:rPr>
              <a:t> bilgi satışlarından elde edilen bilgilerle gerçekleştirilir. Güvenli şifre kullanımı ve düzenli şifre değişimi önemlidir. </a:t>
            </a:r>
            <a:r>
              <a:rPr lang="tr-TR" sz="1200">
                <a:latin typeface="Avenir Next LT Pro"/>
                <a:ea typeface="Arial"/>
                <a:cs typeface="Arial"/>
              </a:rPr>
              <a:t>​</a:t>
            </a:r>
          </a:p>
          <a:p>
            <a:pPr marL="228600" lvl="0" indent="-228600" rtl="0">
              <a:lnSpc>
                <a:spcPct val="115000"/>
              </a:lnSpc>
              <a:buChar char="•"/>
            </a:pPr>
            <a:r>
              <a:rPr lang="tr-TR" sz="1200" b="1" baseline="0" err="1">
                <a:latin typeface="Avenir Next LT Pro"/>
                <a:ea typeface="Arial"/>
                <a:cs typeface="Arial"/>
              </a:rPr>
              <a:t>Rainbow</a:t>
            </a:r>
            <a:r>
              <a:rPr lang="tr-TR" sz="1200" b="1" baseline="0">
                <a:latin typeface="Avenir Next LT Pro"/>
                <a:ea typeface="Arial"/>
                <a:cs typeface="Arial"/>
              </a:rPr>
              <a:t> </a:t>
            </a:r>
            <a:r>
              <a:rPr lang="tr-TR" sz="1200" b="1" baseline="0" err="1">
                <a:latin typeface="Avenir Next LT Pro"/>
                <a:ea typeface="Arial"/>
                <a:cs typeface="Arial"/>
              </a:rPr>
              <a:t>Table</a:t>
            </a:r>
            <a:r>
              <a:rPr lang="tr-TR" sz="1200" b="1" baseline="0">
                <a:latin typeface="Avenir Next LT Pro"/>
                <a:ea typeface="Arial"/>
                <a:cs typeface="Arial"/>
              </a:rPr>
              <a:t> Saldırısı:</a:t>
            </a:r>
            <a:r>
              <a:rPr lang="tr-TR" sz="1200" baseline="0">
                <a:latin typeface="Avenir Next LT Pro"/>
                <a:ea typeface="Arial"/>
                <a:cs typeface="Arial"/>
              </a:rPr>
              <a:t> Önceden hesaplanmış şifre </a:t>
            </a:r>
            <a:r>
              <a:rPr lang="tr-TR" sz="1200" baseline="0" err="1">
                <a:latin typeface="Avenir Next LT Pro"/>
                <a:ea typeface="Arial"/>
                <a:cs typeface="Arial"/>
              </a:rPr>
              <a:t>hash'lerini</a:t>
            </a:r>
            <a:r>
              <a:rPr lang="tr-TR" sz="1200" baseline="0">
                <a:latin typeface="Avenir Next LT Pro"/>
                <a:ea typeface="Arial"/>
                <a:cs typeface="Arial"/>
              </a:rPr>
              <a:t> içeren bir </a:t>
            </a:r>
            <a:r>
              <a:rPr lang="tr-TR" sz="1200" baseline="0" err="1">
                <a:latin typeface="Avenir Next LT Pro"/>
                <a:ea typeface="Arial"/>
                <a:cs typeface="Arial"/>
              </a:rPr>
              <a:t>veritabanı</a:t>
            </a:r>
            <a:r>
              <a:rPr lang="tr-TR" sz="1200" baseline="0">
                <a:latin typeface="Avenir Next LT Pro"/>
                <a:ea typeface="Arial"/>
                <a:cs typeface="Arial"/>
              </a:rPr>
              <a:t> kullanılarak şifreleri kırmaya çalışır. Şifre </a:t>
            </a:r>
            <a:r>
              <a:rPr lang="tr-TR" sz="1200" baseline="0" err="1">
                <a:latin typeface="Avenir Next LT Pro"/>
                <a:ea typeface="Arial"/>
                <a:cs typeface="Arial"/>
              </a:rPr>
              <a:t>hash</a:t>
            </a:r>
            <a:r>
              <a:rPr lang="tr-TR" sz="1200" baseline="0">
                <a:latin typeface="Avenir Next LT Pro"/>
                <a:ea typeface="Arial"/>
                <a:cs typeface="Arial"/>
              </a:rPr>
              <a:t> değerini elde ettikten sonra, önceden hesaplanmış bir tabloyu kullanarak şifreyi çözmeye çalışır. Kuvvetle şifrelenmiş </a:t>
            </a:r>
            <a:r>
              <a:rPr lang="tr-TR" sz="1200" baseline="0" err="1">
                <a:latin typeface="Avenir Next LT Pro"/>
                <a:ea typeface="Arial"/>
                <a:cs typeface="Arial"/>
              </a:rPr>
              <a:t>hash'lerin</a:t>
            </a:r>
            <a:r>
              <a:rPr lang="tr-TR" sz="1200" baseline="0">
                <a:latin typeface="Avenir Next LT Pro"/>
                <a:ea typeface="Arial"/>
                <a:cs typeface="Arial"/>
              </a:rPr>
              <a:t> çözümünde etkili olabilir.</a:t>
            </a:r>
            <a:r>
              <a:rPr lang="tr-TR" sz="1200">
                <a:latin typeface="Avenir Next LT Pro"/>
                <a:ea typeface="Arial"/>
                <a:cs typeface="Arial"/>
              </a:rPr>
              <a:t>​</a:t>
            </a:r>
            <a:endParaRPr lang="tr-TR" sz="1200"/>
          </a:p>
        </p:txBody>
      </p:sp>
      <p:grpSp>
        <p:nvGrpSpPr>
          <p:cNvPr id="35" name="Group 34">
            <a:extLst>
              <a:ext uri="{FF2B5EF4-FFF2-40B4-BE49-F238E27FC236}">
                <a16:creationId xmlns:a16="http://schemas.microsoft.com/office/drawing/2014/main" id="{2F76036C-C247-4F63-AE7F-2ADB1D496E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671579"/>
            <a:ext cx="4946649" cy="4792115"/>
            <a:chOff x="0" y="1671579"/>
            <a:chExt cx="4946649" cy="4792115"/>
          </a:xfrm>
        </p:grpSpPr>
        <p:sp>
          <p:nvSpPr>
            <p:cNvPr id="36" name="Oval 35">
              <a:extLst>
                <a:ext uri="{FF2B5EF4-FFF2-40B4-BE49-F238E27FC236}">
                  <a16:creationId xmlns:a16="http://schemas.microsoft.com/office/drawing/2014/main" id="{76E007C2-3152-4316-9102-D76C4E77FF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54534" y="1671579"/>
              <a:ext cx="4792115" cy="4792115"/>
            </a:xfrm>
            <a:prstGeom prst="ellipse">
              <a:avLst/>
            </a:prstGeom>
            <a:solidFill>
              <a:schemeClr val="accent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97CD397-C9CD-43FA-ABEF-9C3530B000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115933"/>
              <a:ext cx="4320000" cy="4320000"/>
            </a:xfrm>
            <a:prstGeom prst="ellipse">
              <a:avLst/>
            </a:prstGeom>
            <a:solidFill>
              <a:schemeClr val="accent1">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Picture 4" descr="Ekranda bilgisayar betiği">
            <a:extLst>
              <a:ext uri="{FF2B5EF4-FFF2-40B4-BE49-F238E27FC236}">
                <a16:creationId xmlns:a16="http://schemas.microsoft.com/office/drawing/2014/main" id="{7931DD80-F28C-FD8D-B3F8-80D181437EB8}"/>
              </a:ext>
            </a:extLst>
          </p:cNvPr>
          <p:cNvPicPr>
            <a:picLocks noChangeAspect="1"/>
          </p:cNvPicPr>
          <p:nvPr/>
        </p:nvPicPr>
        <p:blipFill rotWithShape="1">
          <a:blip r:embed="rId2"/>
          <a:srcRect r="33251" b="1"/>
          <a:stretch/>
        </p:blipFill>
        <p:spPr>
          <a:xfrm>
            <a:off x="579025" y="2169113"/>
            <a:ext cx="4320000" cy="4320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508000"/>
          </a:effectLst>
        </p:spPr>
      </p:pic>
    </p:spTree>
    <p:extLst>
      <p:ext uri="{BB962C8B-B14F-4D97-AF65-F5344CB8AC3E}">
        <p14:creationId xmlns:p14="http://schemas.microsoft.com/office/powerpoint/2010/main" val="27278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4" name="Rectangle 33">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1738725"/>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2" name="Rectangle 41">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0" name="Rectangle 39">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Başlık 1">
            <a:extLst>
              <a:ext uri="{FF2B5EF4-FFF2-40B4-BE49-F238E27FC236}">
                <a16:creationId xmlns:a16="http://schemas.microsoft.com/office/drawing/2014/main" id="{7DF181B9-181D-A993-70A7-1748869F0C78}"/>
              </a:ext>
            </a:extLst>
          </p:cNvPr>
          <p:cNvSpPr>
            <a:spLocks noGrp="1"/>
          </p:cNvSpPr>
          <p:nvPr>
            <p:ph type="title"/>
          </p:nvPr>
        </p:nvSpPr>
        <p:spPr>
          <a:xfrm>
            <a:off x="6829140" y="1330575"/>
            <a:ext cx="4450046" cy="357296"/>
          </a:xfrm>
        </p:spPr>
        <p:txBody>
          <a:bodyPr anchor="b">
            <a:normAutofit fontScale="90000"/>
          </a:bodyPr>
          <a:lstStyle/>
          <a:p>
            <a:r>
              <a:rPr lang="tr-TR" sz="3800"/>
              <a:t>Web Sitelerinizi Brute Force Saldırılarından Nasıl Koruyabiliriz?</a:t>
            </a:r>
          </a:p>
        </p:txBody>
      </p:sp>
      <p:pic>
        <p:nvPicPr>
          <p:cNvPr id="5" name="Picture 4" descr="Sarı arka plan üzerinde ünlem işareti">
            <a:extLst>
              <a:ext uri="{FF2B5EF4-FFF2-40B4-BE49-F238E27FC236}">
                <a16:creationId xmlns:a16="http://schemas.microsoft.com/office/drawing/2014/main" id="{93DF5977-9DCC-1661-B9CF-01DE265D5693}"/>
              </a:ext>
            </a:extLst>
          </p:cNvPr>
          <p:cNvPicPr>
            <a:picLocks noChangeAspect="1"/>
          </p:cNvPicPr>
          <p:nvPr/>
        </p:nvPicPr>
        <p:blipFill rotWithShape="1">
          <a:blip r:embed="rId2"/>
          <a:srcRect l="21295" r="8226"/>
          <a:stretch/>
        </p:blipFill>
        <p:spPr>
          <a:xfrm>
            <a:off x="20" y="10"/>
            <a:ext cx="6444556" cy="6857990"/>
          </a:xfrm>
          <a:prstGeom prst="rect">
            <a:avLst/>
          </a:prstGeom>
        </p:spPr>
      </p:pic>
      <p:sp>
        <p:nvSpPr>
          <p:cNvPr id="3" name="İçerik Yer Tutucusu 2">
            <a:extLst>
              <a:ext uri="{FF2B5EF4-FFF2-40B4-BE49-F238E27FC236}">
                <a16:creationId xmlns:a16="http://schemas.microsoft.com/office/drawing/2014/main" id="{3B60B31F-2D59-45BD-354A-AA78C83E5B93}"/>
              </a:ext>
            </a:extLst>
          </p:cNvPr>
          <p:cNvSpPr>
            <a:spLocks noGrp="1"/>
          </p:cNvSpPr>
          <p:nvPr>
            <p:ph idx="1"/>
          </p:nvPr>
        </p:nvSpPr>
        <p:spPr>
          <a:xfrm>
            <a:off x="6827838" y="1718396"/>
            <a:ext cx="5118098" cy="4780829"/>
          </a:xfrm>
        </p:spPr>
        <p:txBody>
          <a:bodyPr vert="horz" lIns="91440" tIns="45720" rIns="91440" bIns="45720" rtlCol="0" anchor="t">
            <a:normAutofit fontScale="85000" lnSpcReduction="10000"/>
          </a:bodyPr>
          <a:lstStyle/>
          <a:p>
            <a:pPr marL="0" indent="0">
              <a:lnSpc>
                <a:spcPct val="114999"/>
              </a:lnSpc>
              <a:buNone/>
            </a:pPr>
            <a:r>
              <a:rPr lang="tr-TR" sz="1100" b="1">
                <a:ea typeface="+mn-lt"/>
                <a:cs typeface="+mn-lt"/>
              </a:rPr>
              <a:t>Güçlü Şifre Politikaları Uygulayın:</a:t>
            </a:r>
            <a:r>
              <a:rPr lang="tr-TR" sz="1100">
                <a:ea typeface="+mn-lt"/>
                <a:cs typeface="+mn-lt"/>
              </a:rPr>
              <a:t> Web sitenizdeki kullanıcılarınızdan güçlü ve karmaşık şifreler kullanmalarını isteyin. Şifrelerin en az 8 karakter uzunluğunda, büyük/küçük harf, rakam ve özel karakter içermesi gerektiğini belirtmeliyiz. Ayrıca, şifreleri periyodik olarak değiştirme politikası uygulamalıyız. </a:t>
            </a:r>
            <a:endParaRPr lang="tr-TR">
              <a:ea typeface="+mn-lt"/>
              <a:cs typeface="+mn-lt"/>
            </a:endParaRPr>
          </a:p>
          <a:p>
            <a:pPr marL="0" indent="0">
              <a:lnSpc>
                <a:spcPct val="114999"/>
              </a:lnSpc>
              <a:buNone/>
            </a:pPr>
            <a:r>
              <a:rPr lang="tr-TR" sz="1100" b="1">
                <a:ea typeface="+mn-lt"/>
                <a:cs typeface="+mn-lt"/>
              </a:rPr>
              <a:t>Yönetici giriş adreslerinin değiştirilmesi:</a:t>
            </a:r>
            <a:r>
              <a:rPr lang="tr-TR" sz="1100">
                <a:ea typeface="+mn-lt"/>
                <a:cs typeface="+mn-lt"/>
              </a:rPr>
              <a:t> Özellikle bilinen CMS sistemleri kullananlar için, yönetici giriş adreslerinin değiştirilmesi önemli bir adımdır. Örneğin, WordPress gibi bir CMS kullananlar, “</a:t>
            </a:r>
            <a:r>
              <a:rPr lang="tr-TR" sz="1100" err="1">
                <a:ea typeface="+mn-lt"/>
                <a:cs typeface="+mn-lt"/>
              </a:rPr>
              <a:t>wp</a:t>
            </a:r>
            <a:r>
              <a:rPr lang="tr-TR" sz="1100">
                <a:ea typeface="+mn-lt"/>
                <a:cs typeface="+mn-lt"/>
              </a:rPr>
              <a:t>-admin” yerine farklı bir giriş adresi kullanarak Brute Force saldırılarından korunabilirler. </a:t>
            </a:r>
            <a:endParaRPr lang="tr-TR">
              <a:ea typeface="+mn-lt"/>
              <a:cs typeface="+mn-lt"/>
            </a:endParaRPr>
          </a:p>
          <a:p>
            <a:pPr marL="0" indent="0">
              <a:lnSpc>
                <a:spcPct val="114999"/>
              </a:lnSpc>
              <a:buNone/>
            </a:pPr>
            <a:r>
              <a:rPr lang="tr-TR" sz="1100" b="1">
                <a:ea typeface="+mn-lt"/>
                <a:cs typeface="+mn-lt"/>
              </a:rPr>
              <a:t>İki Faktörlü Kimlik Doğrulama Kullanın:</a:t>
            </a:r>
            <a:r>
              <a:rPr lang="tr-TR" sz="1100">
                <a:ea typeface="+mn-lt"/>
                <a:cs typeface="+mn-lt"/>
              </a:rPr>
              <a:t> İki faktörlü kimlik doğrulama (2FA), kullanıcıların hesaplarına ek bir koruma katmanı ekler. Kullanıcılar, şifrelerinin yanı sıra bir SMS kodu, bir mobil uygulama veya bir fiziksel cihaz kullanarak da hesaplarına erişebilirler. </a:t>
            </a:r>
            <a:endParaRPr lang="tr-TR">
              <a:ea typeface="+mn-lt"/>
              <a:cs typeface="+mn-lt"/>
            </a:endParaRPr>
          </a:p>
          <a:p>
            <a:pPr marL="0" indent="0">
              <a:lnSpc>
                <a:spcPct val="114999"/>
              </a:lnSpc>
              <a:buNone/>
            </a:pPr>
            <a:r>
              <a:rPr lang="tr-TR" sz="1100" b="1">
                <a:ea typeface="+mn-lt"/>
                <a:cs typeface="+mn-lt"/>
              </a:rPr>
              <a:t>IP Adresi Tabanlı Erişim Kontrolleri Kullanın:</a:t>
            </a:r>
            <a:r>
              <a:rPr lang="tr-TR" sz="1100">
                <a:ea typeface="+mn-lt"/>
                <a:cs typeface="+mn-lt"/>
              </a:rPr>
              <a:t> IP Adresi tabanlı erişim kontrolleri, belirli IP adreslerinden gelen trafiği engelleyerek kötü niyetli kullanıcıların sitenize erişmesini önleyebilir. Bu, yalnızca belirli IP adreslerinden gelen trafikleri kabul eden beyaz liste yöntemi veya belirli IP adreslerinden gelen trafiği engelleyen siyah liste yöntemi olarak yapılandırılabiliriz. </a:t>
            </a:r>
            <a:endParaRPr lang="tr-TR">
              <a:ea typeface="+mn-lt"/>
              <a:cs typeface="+mn-lt"/>
            </a:endParaRPr>
          </a:p>
          <a:p>
            <a:pPr marL="0" indent="0">
              <a:lnSpc>
                <a:spcPct val="114999"/>
              </a:lnSpc>
              <a:buNone/>
            </a:pPr>
            <a:r>
              <a:rPr lang="tr-TR" sz="1100" b="1">
                <a:ea typeface="+mn-lt"/>
                <a:cs typeface="+mn-lt"/>
              </a:rPr>
              <a:t>CAPTCHA veya </a:t>
            </a:r>
            <a:r>
              <a:rPr lang="tr-TR" sz="1100" b="1" err="1">
                <a:ea typeface="+mn-lt"/>
                <a:cs typeface="+mn-lt"/>
              </a:rPr>
              <a:t>ReCAPTCHA</a:t>
            </a:r>
            <a:r>
              <a:rPr lang="tr-TR" sz="1100" b="1">
                <a:ea typeface="+mn-lt"/>
                <a:cs typeface="+mn-lt"/>
              </a:rPr>
              <a:t> Kullanın:</a:t>
            </a:r>
            <a:r>
              <a:rPr lang="tr-TR" sz="1100">
                <a:ea typeface="+mn-lt"/>
                <a:cs typeface="+mn-lt"/>
              </a:rPr>
              <a:t> CAPTCHA veya </a:t>
            </a:r>
            <a:r>
              <a:rPr lang="tr-TR" sz="1100" err="1">
                <a:ea typeface="+mn-lt"/>
                <a:cs typeface="+mn-lt"/>
              </a:rPr>
              <a:t>reCAPTCHA</a:t>
            </a:r>
            <a:r>
              <a:rPr lang="tr-TR" sz="1100">
                <a:ea typeface="+mn-lt"/>
                <a:cs typeface="+mn-lt"/>
              </a:rPr>
              <a:t>, web sitenize giriş yapmaya çalışan insanlarla botları ayırt etmek için kullanılan bir güvenlik özelliğidir. Kullanıcıların doğrulama kodunu girmeleri veya belirli bir resimdeki nesneleri seçmeleri gerekebilir. Bu, botların web sitemize erişmesini engelleyebilir.</a:t>
            </a:r>
            <a:endParaRPr lang="tr-TR">
              <a:ea typeface="+mn-lt"/>
              <a:cs typeface="+mn-lt"/>
            </a:endParaRPr>
          </a:p>
          <a:p>
            <a:pPr marL="0" indent="0">
              <a:lnSpc>
                <a:spcPct val="114999"/>
              </a:lnSpc>
              <a:buNone/>
            </a:pPr>
            <a:r>
              <a:rPr lang="tr-TR" sz="1100" b="1">
                <a:ea typeface="+mn-lt"/>
                <a:cs typeface="+mn-lt"/>
              </a:rPr>
              <a:t>Deneme Hakkı Kısıtlamaları Uygulayın: </a:t>
            </a:r>
            <a:r>
              <a:rPr lang="tr-TR" sz="1100">
                <a:ea typeface="+mn-lt"/>
                <a:cs typeface="+mn-lt"/>
              </a:rPr>
              <a:t>Web sitenize giriş yapmak için kullanıcıların sınırlı bir deneme hakkı verin. Örneğin, kullanıcılar yalnızca 3 yanlış şifre denemesi yapabilirler ve daha fazlası hesaplarını geçici olarak kilitler. </a:t>
            </a:r>
            <a:endParaRPr lang="tr-TR">
              <a:ea typeface="+mn-lt"/>
              <a:cs typeface="+mn-lt"/>
            </a:endParaRPr>
          </a:p>
          <a:p>
            <a:pPr marL="0" indent="0">
              <a:lnSpc>
                <a:spcPct val="114999"/>
              </a:lnSpc>
              <a:buNone/>
            </a:pPr>
            <a:r>
              <a:rPr lang="tr-TR" sz="1100" b="1">
                <a:ea typeface="+mn-lt"/>
                <a:cs typeface="+mn-lt"/>
              </a:rPr>
              <a:t>Web Güvenlik Duvarı (WAF) Kullanın:</a:t>
            </a:r>
            <a:r>
              <a:rPr lang="tr-TR" sz="1100">
                <a:ea typeface="+mn-lt"/>
                <a:cs typeface="+mn-lt"/>
              </a:rPr>
              <a:t> Web Güvenlik Duvarı (WAF), web sitenize gelen trafikleri izleyen ve kötü amaçlı trafiği engelleyen bir güvenlik önlemidir. WAF, </a:t>
            </a:r>
            <a:r>
              <a:rPr lang="tr-TR" sz="1100" err="1">
                <a:ea typeface="+mn-lt"/>
                <a:cs typeface="+mn-lt"/>
              </a:rPr>
              <a:t>brute</a:t>
            </a:r>
            <a:r>
              <a:rPr lang="tr-TR" sz="1100">
                <a:ea typeface="+mn-lt"/>
                <a:cs typeface="+mn-lt"/>
              </a:rPr>
              <a:t> </a:t>
            </a:r>
            <a:r>
              <a:rPr lang="tr-TR" sz="1100" err="1">
                <a:ea typeface="+mn-lt"/>
                <a:cs typeface="+mn-lt"/>
              </a:rPr>
              <a:t>force</a:t>
            </a:r>
            <a:r>
              <a:rPr lang="tr-TR" sz="1100">
                <a:ea typeface="+mn-lt"/>
                <a:cs typeface="+mn-lt"/>
              </a:rPr>
              <a:t> saldırılarına karşı da koruma sağlayabilir.</a:t>
            </a:r>
            <a:endParaRPr lang="tr-TR"/>
          </a:p>
        </p:txBody>
      </p:sp>
    </p:spTree>
    <p:extLst>
      <p:ext uri="{BB962C8B-B14F-4D97-AF65-F5344CB8AC3E}">
        <p14:creationId xmlns:p14="http://schemas.microsoft.com/office/powerpoint/2010/main" val="1903800902"/>
      </p:ext>
    </p:extLst>
  </p:cSld>
  <p:clrMapOvr>
    <a:masterClrMapping/>
  </p:clrMapOvr>
</p:sld>
</file>

<file path=ppt/theme/theme1.xml><?xml version="1.0" encoding="utf-8"?>
<a:theme xmlns:a="http://schemas.openxmlformats.org/drawingml/2006/main" name="Glow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Wood Type</Template>
  <TotalTime>0</TotalTime>
  <Words>913</Words>
  <Application>Microsoft Office PowerPoint</Application>
  <PresentationFormat>Geniş ekran</PresentationFormat>
  <Paragraphs>25</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Arial</vt:lpstr>
      <vt:lpstr>Avenir Next LT Pro</vt:lpstr>
      <vt:lpstr>Bell MT</vt:lpstr>
      <vt:lpstr>GlowVTI</vt:lpstr>
      <vt:lpstr>Brute force</vt:lpstr>
      <vt:lpstr>Brute Force Nedir?</vt:lpstr>
      <vt:lpstr>Brute Force Ne İşe Yarar?</vt:lpstr>
      <vt:lpstr>Brute Force Saldırıları Nasıl Yapılır?</vt:lpstr>
      <vt:lpstr>Brute Force Farklı Saldırısı Teknikleri İle Nasıl Yapılır?</vt:lpstr>
      <vt:lpstr>Web Sitelerinizi Brute Force Saldırılarından Nasıl Koruyabiliriz?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Ahmet Talha Telli</cp:lastModifiedBy>
  <cp:revision>7</cp:revision>
  <dcterms:created xsi:type="dcterms:W3CDTF">2024-01-02T21:44:49Z</dcterms:created>
  <dcterms:modified xsi:type="dcterms:W3CDTF">2024-01-03T11:03:15Z</dcterms:modified>
</cp:coreProperties>
</file>