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7C2F587-C5B7-4D2E-8EDB-A6A8E7F3745B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  <p14:section name="SPI Intro" id="{64243A86-42DA-47C4-B39F-87E3988503D0}">
          <p14:sldIdLst>
            <p14:sldId id="262"/>
            <p14:sldId id="263"/>
          </p14:sldIdLst>
        </p14:section>
        <p14:section name="SPI Modes" id="{102F2D5B-6BE7-479E-B152-7DC5F9B85B50}">
          <p14:sldIdLst>
            <p14:sldId id="265"/>
            <p14:sldId id="266"/>
            <p14:sldId id="267"/>
            <p14:sldId id="268"/>
            <p14:sldId id="269"/>
          </p14:sldIdLst>
        </p14:section>
        <p14:section name="Problem Question" id="{56C5EB66-C801-4CBE-A5A3-48A05781018D}">
          <p14:sldIdLst>
            <p14:sldId id="271"/>
            <p14:sldId id="270"/>
            <p14:sldId id="272"/>
            <p14:sldId id="273"/>
            <p14:sldId id="27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>
        <p:scale>
          <a:sx n="75" d="100"/>
          <a:sy n="75" d="100"/>
        </p:scale>
        <p:origin x="934" y="3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5C487B-2784-465F-8196-F0FC1C5D7678}" type="doc">
      <dgm:prSet loTypeId="urn:microsoft.com/office/officeart/2005/8/layout/chevron1" loCatId="process" qsTypeId="urn:microsoft.com/office/officeart/2005/8/quickstyle/3d3" qsCatId="3D" csTypeId="urn:microsoft.com/office/officeart/2005/8/colors/accent3_4" csCatId="accent3" phldr="1"/>
      <dgm:spPr/>
    </dgm:pt>
    <dgm:pt modelId="{627A4D93-65C2-4515-95A3-8EEC07436F24}" type="pres">
      <dgm:prSet presAssocID="{055C487B-2784-465F-8196-F0FC1C5D7678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06F93F97-99CA-402F-88A6-013B550846B5}" type="presOf" srcId="{055C487B-2784-465F-8196-F0FC1C5D7678}" destId="{627A4D93-65C2-4515-95A3-8EEC07436F24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5C487B-2784-465F-8196-F0FC1C5D7678}" type="doc">
      <dgm:prSet loTypeId="urn:microsoft.com/office/officeart/2005/8/layout/chevron1" loCatId="process" qsTypeId="urn:microsoft.com/office/officeart/2005/8/quickstyle/3d3" qsCatId="3D" csTypeId="urn:microsoft.com/office/officeart/2005/8/colors/accent3_4" csCatId="accent3" phldr="1"/>
      <dgm:spPr/>
    </dgm:pt>
    <dgm:pt modelId="{627A4D93-65C2-4515-95A3-8EEC07436F24}" type="pres">
      <dgm:prSet presAssocID="{055C487B-2784-465F-8196-F0FC1C5D7678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06F93F97-99CA-402F-88A6-013B550846B5}" type="presOf" srcId="{055C487B-2784-465F-8196-F0FC1C5D7678}" destId="{627A4D93-65C2-4515-95A3-8EEC07436F24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DB4B-6AAB-4010-83B6-39BC770CC97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BACA-C0EB-4F1C-B549-1C8B2576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DB4B-6AAB-4010-83B6-39BC770CC97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BACA-C0EB-4F1C-B549-1C8B2576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93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DB4B-6AAB-4010-83B6-39BC770CC97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BACA-C0EB-4F1C-B549-1C8B2576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5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DB4B-6AAB-4010-83B6-39BC770CC97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BACA-C0EB-4F1C-B549-1C8B2576A5B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9166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DB4B-6AAB-4010-83B6-39BC770CC97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BACA-C0EB-4F1C-B549-1C8B2576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839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DB4B-6AAB-4010-83B6-39BC770CC97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BACA-C0EB-4F1C-B549-1C8B2576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23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DB4B-6AAB-4010-83B6-39BC770CC97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BACA-C0EB-4F1C-B549-1C8B2576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438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DB4B-6AAB-4010-83B6-39BC770CC97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BACA-C0EB-4F1C-B549-1C8B2576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20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DB4B-6AAB-4010-83B6-39BC770CC97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BACA-C0EB-4F1C-B549-1C8B2576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43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DB4B-6AAB-4010-83B6-39BC770CC97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BACA-C0EB-4F1C-B549-1C8B2576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48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DB4B-6AAB-4010-83B6-39BC770CC97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BACA-C0EB-4F1C-B549-1C8B2576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11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DB4B-6AAB-4010-83B6-39BC770CC97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BACA-C0EB-4F1C-B549-1C8B2576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94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DB4B-6AAB-4010-83B6-39BC770CC97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BACA-C0EB-4F1C-B549-1C8B2576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93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DB4B-6AAB-4010-83B6-39BC770CC97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BACA-C0EB-4F1C-B549-1C8B2576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76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DB4B-6AAB-4010-83B6-39BC770CC97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BACA-C0EB-4F1C-B549-1C8B2576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03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DB4B-6AAB-4010-83B6-39BC770CC97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BACA-C0EB-4F1C-B549-1C8B2576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60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4DB4B-6AAB-4010-83B6-39BC770CC97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3BACA-C0EB-4F1C-B549-1C8B2576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18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BC4DB4B-6AAB-4010-83B6-39BC770CC97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A83BACA-C0EB-4F1C-B549-1C8B2576A5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69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24673-78C7-2060-BBAC-E0960905B7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FFFFFF"/>
                </a:solidFill>
                <a:effectLst/>
              </a:rPr>
              <a:t>Serial Peripheral Interface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487D65-BF77-080B-8288-7ECAA162DF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FFFFFF"/>
                </a:solidFill>
                <a:effectLst/>
              </a:rPr>
              <a:t>8-bit data, mode-0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8D5C89C-43B3-FE96-D449-42093F902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727" y="100083"/>
            <a:ext cx="1153450" cy="1158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159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E19F91-3382-A4C3-8EAC-D14FB14F5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8FAD-6179-32E7-1A8D-3E11E3ABC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CPOL = 0</a:t>
            </a:r>
            <a:br>
              <a:rPr lang="en-US" dirty="0"/>
            </a:br>
            <a:r>
              <a:rPr lang="en-US" sz="2200" dirty="0"/>
              <a:t>idle state is 0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AEAB0CC-205C-CECA-9829-0EC67EE19B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775" y="1697294"/>
            <a:ext cx="9445802" cy="4790179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1C1131D-4CF6-FB64-EB7F-0C4145FEED26}"/>
              </a:ext>
            </a:extLst>
          </p:cNvPr>
          <p:cNvCxnSpPr/>
          <p:nvPr/>
        </p:nvCxnSpPr>
        <p:spPr>
          <a:xfrm>
            <a:off x="2972884" y="3211234"/>
            <a:ext cx="139976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155F5C-C1C6-C96E-92DB-348DA81C8FFE}"/>
              </a:ext>
            </a:extLst>
          </p:cNvPr>
          <p:cNvCxnSpPr>
            <a:cxnSpLocks/>
          </p:cNvCxnSpPr>
          <p:nvPr/>
        </p:nvCxnSpPr>
        <p:spPr>
          <a:xfrm>
            <a:off x="2972884" y="3901007"/>
            <a:ext cx="105379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810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5987F-1A66-CDE1-9F8E-5F946BCD7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647E6-070E-B26A-1705-9846323A7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CPOL = 1</a:t>
            </a:r>
            <a:br>
              <a:rPr lang="en-US" dirty="0"/>
            </a:br>
            <a:r>
              <a:rPr lang="en-US" sz="4000" dirty="0"/>
              <a:t>idle state is 01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6D211B1-035E-4222-8676-8CB6886F73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775" y="1697294"/>
            <a:ext cx="9445802" cy="4790179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85E92BD-E65E-3293-F921-7DB506D776DD}"/>
              </a:ext>
            </a:extLst>
          </p:cNvPr>
          <p:cNvCxnSpPr/>
          <p:nvPr/>
        </p:nvCxnSpPr>
        <p:spPr>
          <a:xfrm>
            <a:off x="2972884" y="4233975"/>
            <a:ext cx="139976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B3DD36-1050-C063-B4AD-92B0C38C756B}"/>
              </a:ext>
            </a:extLst>
          </p:cNvPr>
          <p:cNvCxnSpPr>
            <a:cxnSpLocks/>
          </p:cNvCxnSpPr>
          <p:nvPr/>
        </p:nvCxnSpPr>
        <p:spPr>
          <a:xfrm>
            <a:off x="2972884" y="4928081"/>
            <a:ext cx="105379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680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ABEB9-B98D-B96E-4A27-23A530B62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FAAD9-FFDB-D138-F7EC-8BD894FE0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CPHA= 0</a:t>
            </a:r>
            <a:br>
              <a:rPr lang="en-US" dirty="0"/>
            </a:br>
            <a:r>
              <a:rPr lang="en-US" sz="4000" dirty="0"/>
              <a:t>phase is 0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D33C1B-66DA-B6EC-3443-DE533ED9CB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775" y="1697294"/>
            <a:ext cx="9445802" cy="4790179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2815C6E-4FAB-ED53-3355-56BC54C604EA}"/>
              </a:ext>
            </a:extLst>
          </p:cNvPr>
          <p:cNvCxnSpPr/>
          <p:nvPr/>
        </p:nvCxnSpPr>
        <p:spPr>
          <a:xfrm flipV="1">
            <a:off x="4368318" y="2860209"/>
            <a:ext cx="104008" cy="34669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CB4D2E6-E25E-9A3A-E64D-5A2D03D8C4FD}"/>
              </a:ext>
            </a:extLst>
          </p:cNvPr>
          <p:cNvCxnSpPr>
            <a:cxnSpLocks/>
          </p:cNvCxnSpPr>
          <p:nvPr/>
        </p:nvCxnSpPr>
        <p:spPr>
          <a:xfrm flipH="1" flipV="1">
            <a:off x="4368318" y="4242643"/>
            <a:ext cx="104008" cy="34235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395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97AA1-DC9D-8F30-EB49-2DB1711CB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9FD35-031F-89B0-EADA-10A5B868F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CPHA= 1</a:t>
            </a:r>
            <a:br>
              <a:rPr lang="en-US" dirty="0"/>
            </a:br>
            <a:r>
              <a:rPr lang="en-US" sz="4000" dirty="0"/>
              <a:t>phase is 180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D59B2FA-B0D6-8DB0-B8C2-6B28A21876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775" y="1697294"/>
            <a:ext cx="9445802" cy="4790179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A8F5029-C3D7-FDBB-2755-5DE379D0FA8D}"/>
              </a:ext>
            </a:extLst>
          </p:cNvPr>
          <p:cNvCxnSpPr/>
          <p:nvPr/>
        </p:nvCxnSpPr>
        <p:spPr>
          <a:xfrm flipV="1">
            <a:off x="4368318" y="4910025"/>
            <a:ext cx="104008" cy="34669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169490-37D3-45E8-6A25-17DE5C0C761E}"/>
              </a:ext>
            </a:extLst>
          </p:cNvPr>
          <p:cNvCxnSpPr>
            <a:cxnSpLocks/>
          </p:cNvCxnSpPr>
          <p:nvPr/>
        </p:nvCxnSpPr>
        <p:spPr>
          <a:xfrm flipH="1" flipV="1">
            <a:off x="4368318" y="3553593"/>
            <a:ext cx="104008" cy="35535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529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50A9C-7BF6-279B-A319-629AFE03AF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C67BF-2540-BE8F-D3DC-E1FEC924D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E298E-0315-185A-AFD7-F3AD7823C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900" indent="0" algn="r">
              <a:buNone/>
            </a:pPr>
            <a:r>
              <a:rPr lang="en-US" sz="5000" dirty="0"/>
              <a:t>Reading</a:t>
            </a:r>
          </a:p>
          <a:p>
            <a:pPr marL="36900" indent="0" algn="r">
              <a:buNone/>
            </a:pPr>
            <a:r>
              <a:rPr lang="en-US" sz="5000" dirty="0"/>
              <a:t>3-Axis Accelerometer</a:t>
            </a:r>
          </a:p>
          <a:p>
            <a:pPr marL="36900" indent="0" algn="r">
              <a:buNone/>
            </a:pPr>
            <a:r>
              <a:rPr lang="en-US" sz="5000" dirty="0"/>
              <a:t>On Nexys A7 100t</a:t>
            </a:r>
          </a:p>
          <a:p>
            <a:pPr marL="36900" indent="0" algn="r">
              <a:buNone/>
            </a:pPr>
            <a:r>
              <a:rPr lang="en-US" sz="5000" dirty="0"/>
              <a:t>Using</a:t>
            </a:r>
          </a:p>
          <a:p>
            <a:pPr marL="36900" indent="0" algn="r">
              <a:buNone/>
            </a:pPr>
            <a:r>
              <a:rPr lang="en-US" sz="5000" dirty="0"/>
              <a:t> System Verilog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746D8F3D-F93F-1566-528E-E10E6C956637}"/>
              </a:ext>
            </a:extLst>
          </p:cNvPr>
          <p:cNvGraphicFramePr/>
          <p:nvPr/>
        </p:nvGraphicFramePr>
        <p:xfrm>
          <a:off x="55856" y="639354"/>
          <a:ext cx="6682969" cy="55792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aphic 9" descr="Processor">
            <a:extLst>
              <a:ext uri="{FF2B5EF4-FFF2-40B4-BE49-F238E27FC236}">
                <a16:creationId xmlns:a16="http://schemas.microsoft.com/office/drawing/2014/main" id="{91AFA164-3178-C8BA-6F60-F0A2E51CF6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3095" y="2058397"/>
            <a:ext cx="3406853" cy="340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572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482AE-FA9A-E31D-4A40-E8EF8127C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Architecture</a:t>
            </a:r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72B2C29D-B4FA-60AC-6B24-95BFF670D118}"/>
              </a:ext>
            </a:extLst>
          </p:cNvPr>
          <p:cNvSpPr/>
          <p:nvPr/>
        </p:nvSpPr>
        <p:spPr>
          <a:xfrm>
            <a:off x="2660861" y="2201493"/>
            <a:ext cx="2067150" cy="2790870"/>
          </a:xfrm>
          <a:prstGeom prst="flowChartAlternateProcess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Nexys A7</a:t>
            </a:r>
          </a:p>
          <a:p>
            <a:pPr algn="ctr"/>
            <a:r>
              <a:rPr lang="en-US" dirty="0"/>
              <a:t>(Master)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90CA9EF4-0A21-0FA5-DDA7-FD35FB60A2AB}"/>
              </a:ext>
            </a:extLst>
          </p:cNvPr>
          <p:cNvSpPr/>
          <p:nvPr/>
        </p:nvSpPr>
        <p:spPr>
          <a:xfrm>
            <a:off x="8208655" y="2487514"/>
            <a:ext cx="1680733" cy="2227495"/>
          </a:xfrm>
          <a:prstGeom prst="flowChartAlternateProcess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ADXL362</a:t>
            </a:r>
          </a:p>
          <a:p>
            <a:pPr algn="ctr"/>
            <a:r>
              <a:rPr lang="en-US" sz="1600" dirty="0"/>
              <a:t>(Slave)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80A1CC1-7B8C-C56A-6C26-579D308E29EA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728011" y="3596928"/>
            <a:ext cx="3480644" cy="4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50269F8-5BDF-0845-D9AC-6B8A19029E8E}"/>
              </a:ext>
            </a:extLst>
          </p:cNvPr>
          <p:cNvSpPr txBox="1"/>
          <p:nvPr/>
        </p:nvSpPr>
        <p:spPr>
          <a:xfrm>
            <a:off x="6153782" y="3206901"/>
            <a:ext cx="966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SPI Bus</a:t>
            </a:r>
          </a:p>
        </p:txBody>
      </p:sp>
    </p:spTree>
    <p:extLst>
      <p:ext uri="{BB962C8B-B14F-4D97-AF65-F5344CB8AC3E}">
        <p14:creationId xmlns:p14="http://schemas.microsoft.com/office/powerpoint/2010/main" val="1068136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AE0DD9-C6D7-C88C-5E93-3B9BAFFCE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ADXL362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085E65-E757-1A9F-C931-433599AC80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en-US" dirty="0"/>
              <a:t>It’s a </a:t>
            </a:r>
            <a:r>
              <a:rPr lang="en-US" b="1" dirty="0"/>
              <a:t>3-axis accelerometer</a:t>
            </a:r>
            <a:r>
              <a:rPr lang="en-US" dirty="0"/>
              <a:t> → It measures acceleration in </a:t>
            </a:r>
            <a:r>
              <a:rPr lang="en-US" b="1" dirty="0"/>
              <a:t>X, Y, Z directions</a:t>
            </a:r>
            <a:r>
              <a:rPr lang="en-US" dirty="0"/>
              <a:t>.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Power Efficient</a:t>
            </a:r>
          </a:p>
          <a:p>
            <a:r>
              <a:rPr lang="en-US" dirty="0"/>
              <a:t>Always gives </a:t>
            </a:r>
            <a:r>
              <a:rPr lang="en-US" b="1" dirty="0"/>
              <a:t>12-bit</a:t>
            </a:r>
            <a:r>
              <a:rPr lang="en-US" dirty="0"/>
              <a:t> resolution (accurate!)</a:t>
            </a:r>
          </a:p>
          <a:p>
            <a:r>
              <a:rPr lang="en-US" dirty="0"/>
              <a:t>Also provides </a:t>
            </a:r>
            <a:r>
              <a:rPr lang="en-US" b="1" dirty="0"/>
              <a:t>8-bit</a:t>
            </a:r>
            <a:r>
              <a:rPr lang="en-US" dirty="0"/>
              <a:t> format (for smaller data if needed)</a:t>
            </a:r>
          </a:p>
          <a:p>
            <a:r>
              <a:rPr lang="en-US" dirty="0"/>
              <a:t>±2g, ±4g, or ±8g depending on config</a:t>
            </a:r>
          </a:p>
          <a:p>
            <a:r>
              <a:rPr lang="en-US" dirty="0"/>
              <a:t>Data available in dedicated registers:</a:t>
            </a:r>
          </a:p>
          <a:p>
            <a:pPr lvl="1"/>
            <a:r>
              <a:rPr lang="en-US" dirty="0"/>
              <a:t>XDATA, YDATA, ZDATA</a:t>
            </a:r>
          </a:p>
        </p:txBody>
      </p:sp>
      <p:pic>
        <p:nvPicPr>
          <p:cNvPr id="3077" name="Picture 5" descr="SparkFun Triple Axis Accelerometer Breakout - ADXL362 Fueling Discovery  with Cutting-Edge Robotics">
            <a:extLst>
              <a:ext uri="{FF2B5EF4-FFF2-40B4-BE49-F238E27FC236}">
                <a16:creationId xmlns:a16="http://schemas.microsoft.com/office/drawing/2014/main" id="{188C5AE3-BDC9-C9D8-207C-0B9F8431909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7" t="19467" r="11318" b="17331"/>
          <a:stretch/>
        </p:blipFill>
        <p:spPr bwMode="auto">
          <a:xfrm>
            <a:off x="7978249" y="2379173"/>
            <a:ext cx="3150563" cy="2565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611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49F9-0DD1-63BF-F945-1BCE1B51E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ADXL362 Working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E06BE3C4-7C5C-3AED-76B1-3375241B007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44868270"/>
              </p:ext>
            </p:extLst>
          </p:nvPr>
        </p:nvGraphicFramePr>
        <p:xfrm>
          <a:off x="340360" y="1732448"/>
          <a:ext cx="5059364" cy="405875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994564">
                  <a:extLst>
                    <a:ext uri="{9D8B030D-6E8A-4147-A177-3AD203B41FA5}">
                      <a16:colId xmlns:a16="http://schemas.microsoft.com/office/drawing/2014/main" val="619952512"/>
                    </a:ext>
                  </a:extLst>
                </a:gridCol>
                <a:gridCol w="1532400">
                  <a:extLst>
                    <a:ext uri="{9D8B030D-6E8A-4147-A177-3AD203B41FA5}">
                      <a16:colId xmlns:a16="http://schemas.microsoft.com/office/drawing/2014/main" val="4247959727"/>
                    </a:ext>
                  </a:extLst>
                </a:gridCol>
                <a:gridCol w="1532400">
                  <a:extLst>
                    <a:ext uri="{9D8B030D-6E8A-4147-A177-3AD203B41FA5}">
                      <a16:colId xmlns:a16="http://schemas.microsoft.com/office/drawing/2014/main" val="144243958"/>
                    </a:ext>
                  </a:extLst>
                </a:gridCol>
              </a:tblGrid>
              <a:tr h="101468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5F5F5"/>
                          </a:solidFill>
                          <a:effectLst/>
                        </a:rPr>
                        <a:t>Command</a:t>
                      </a:r>
                    </a:p>
                  </a:txBody>
                  <a:tcPr marL="44683" marR="25536" marT="12768" marB="127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5F5F5"/>
                          </a:solidFill>
                          <a:effectLst/>
                        </a:rPr>
                        <a:t>Opcode</a:t>
                      </a:r>
                    </a:p>
                  </a:txBody>
                  <a:tcPr marL="25536" marR="25536" marT="12768" marB="127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5F5F5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25536" marR="25536" marT="12768" marB="12768" anchor="ctr"/>
                </a:tc>
                <a:extLst>
                  <a:ext uri="{0D108BD9-81ED-4DB2-BD59-A6C34878D82A}">
                    <a16:rowId xmlns:a16="http://schemas.microsoft.com/office/drawing/2014/main" val="2736423360"/>
                  </a:ext>
                </a:extLst>
              </a:tr>
              <a:tr h="101468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READ_REG</a:t>
                      </a:r>
                    </a:p>
                  </a:txBody>
                  <a:tcPr marL="44683" marR="25536" marT="12768" marB="127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</a:rPr>
                        <a:t>0x0B</a:t>
                      </a:r>
                    </a:p>
                  </a:txBody>
                  <a:tcPr marL="25536" marR="25536" marT="12768" marB="127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>
                          <a:effectLst/>
                        </a:rPr>
                        <a:t>Read register</a:t>
                      </a:r>
                    </a:p>
                  </a:txBody>
                  <a:tcPr marL="25536" marR="25536" marT="12768" marB="12768" anchor="ctr"/>
                </a:tc>
                <a:extLst>
                  <a:ext uri="{0D108BD9-81ED-4DB2-BD59-A6C34878D82A}">
                    <a16:rowId xmlns:a16="http://schemas.microsoft.com/office/drawing/2014/main" val="4155317726"/>
                  </a:ext>
                </a:extLst>
              </a:tr>
              <a:tr h="101468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WRITE_REG</a:t>
                      </a:r>
                    </a:p>
                  </a:txBody>
                  <a:tcPr marL="44683" marR="25536" marT="12768" marB="127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</a:rPr>
                        <a:t>0x0A</a:t>
                      </a:r>
                    </a:p>
                  </a:txBody>
                  <a:tcPr marL="25536" marR="25536" marT="12768" marB="127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</a:rPr>
                        <a:t>Write register</a:t>
                      </a:r>
                    </a:p>
                  </a:txBody>
                  <a:tcPr marL="25536" marR="25536" marT="12768" marB="12768" anchor="ctr"/>
                </a:tc>
                <a:extLst>
                  <a:ext uri="{0D108BD9-81ED-4DB2-BD59-A6C34878D82A}">
                    <a16:rowId xmlns:a16="http://schemas.microsoft.com/office/drawing/2014/main" val="2362464262"/>
                  </a:ext>
                </a:extLst>
              </a:tr>
              <a:tr h="1014688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</a:rPr>
                        <a:t>FIFO_READ</a:t>
                      </a:r>
                    </a:p>
                  </a:txBody>
                  <a:tcPr marL="44683" marR="25536" marT="12768" marB="127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</a:rPr>
                        <a:t>0x0D</a:t>
                      </a:r>
                    </a:p>
                  </a:txBody>
                  <a:tcPr marL="25536" marR="25536" marT="12768" marB="127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effectLst/>
                        </a:rPr>
                        <a:t>Read FIFO data</a:t>
                      </a:r>
                    </a:p>
                  </a:txBody>
                  <a:tcPr marL="25536" marR="25536" marT="12768" marB="12768" anchor="ctr"/>
                </a:tc>
                <a:extLst>
                  <a:ext uri="{0D108BD9-81ED-4DB2-BD59-A6C34878D82A}">
                    <a16:rowId xmlns:a16="http://schemas.microsoft.com/office/drawing/2014/main" val="2597283462"/>
                  </a:ext>
                </a:extLst>
              </a:tr>
            </a:tbl>
          </a:graphicData>
        </a:graphic>
      </p:graphicFrame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9EB6BDE-9372-724A-3CBF-D892A3DF9E8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05905594"/>
              </p:ext>
            </p:extLst>
          </p:nvPr>
        </p:nvGraphicFramePr>
        <p:xfrm>
          <a:off x="6792278" y="1732448"/>
          <a:ext cx="5065712" cy="405875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532856">
                  <a:extLst>
                    <a:ext uri="{9D8B030D-6E8A-4147-A177-3AD203B41FA5}">
                      <a16:colId xmlns:a16="http://schemas.microsoft.com/office/drawing/2014/main" val="3832617661"/>
                    </a:ext>
                  </a:extLst>
                </a:gridCol>
                <a:gridCol w="2532856">
                  <a:extLst>
                    <a:ext uri="{9D8B030D-6E8A-4147-A177-3AD203B41FA5}">
                      <a16:colId xmlns:a16="http://schemas.microsoft.com/office/drawing/2014/main" val="443153832"/>
                    </a:ext>
                  </a:extLst>
                </a:gridCol>
              </a:tblGrid>
              <a:tr h="1001782">
                <a:tc>
                  <a:txBody>
                    <a:bodyPr/>
                    <a:lstStyle/>
                    <a:p>
                      <a:r>
                        <a:rPr lang="en-US" sz="1600" dirty="0"/>
                        <a:t>Mode</a:t>
                      </a:r>
                    </a:p>
                  </a:txBody>
                  <a:tcPr marL="44739" marR="44739" marT="22369" marB="22369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Description</a:t>
                      </a:r>
                    </a:p>
                  </a:txBody>
                  <a:tcPr marL="44739" marR="44739" marT="22369" marB="22369" anchor="ctr"/>
                </a:tc>
                <a:extLst>
                  <a:ext uri="{0D108BD9-81ED-4DB2-BD59-A6C34878D82A}">
                    <a16:rowId xmlns:a16="http://schemas.microsoft.com/office/drawing/2014/main" val="1405355592"/>
                  </a:ext>
                </a:extLst>
              </a:tr>
              <a:tr h="764242">
                <a:tc>
                  <a:txBody>
                    <a:bodyPr/>
                    <a:lstStyle/>
                    <a:p>
                      <a:r>
                        <a:rPr lang="en-US" sz="1600" b="1" dirty="0"/>
                        <a:t>Standby</a:t>
                      </a:r>
                      <a:endParaRPr lang="en-US" sz="1600" dirty="0"/>
                    </a:p>
                  </a:txBody>
                  <a:tcPr marL="44739" marR="44739" marT="22369" marB="2236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Default state after reset</a:t>
                      </a:r>
                    </a:p>
                  </a:txBody>
                  <a:tcPr marL="44739" marR="44739" marT="22369" marB="22369" anchor="ctr"/>
                </a:tc>
                <a:extLst>
                  <a:ext uri="{0D108BD9-81ED-4DB2-BD59-A6C34878D82A}">
                    <a16:rowId xmlns:a16="http://schemas.microsoft.com/office/drawing/2014/main" val="2001922287"/>
                  </a:ext>
                </a:extLst>
              </a:tr>
              <a:tr h="764242">
                <a:tc>
                  <a:txBody>
                    <a:bodyPr/>
                    <a:lstStyle/>
                    <a:p>
                      <a:r>
                        <a:rPr lang="en-US" sz="1600" b="1"/>
                        <a:t>Measurement</a:t>
                      </a:r>
                      <a:endParaRPr lang="en-US" sz="1600"/>
                    </a:p>
                  </a:txBody>
                  <a:tcPr marL="44739" marR="44739" marT="22369" marB="2236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Actively sampling acceleration</a:t>
                      </a:r>
                    </a:p>
                  </a:txBody>
                  <a:tcPr marL="44739" marR="44739" marT="22369" marB="22369" anchor="ctr"/>
                </a:tc>
                <a:extLst>
                  <a:ext uri="{0D108BD9-81ED-4DB2-BD59-A6C34878D82A}">
                    <a16:rowId xmlns:a16="http://schemas.microsoft.com/office/drawing/2014/main" val="1518419393"/>
                  </a:ext>
                </a:extLst>
              </a:tr>
              <a:tr h="764242">
                <a:tc>
                  <a:txBody>
                    <a:bodyPr/>
                    <a:lstStyle/>
                    <a:p>
                      <a:r>
                        <a:rPr lang="en-US" sz="1600" b="1"/>
                        <a:t>Wake-up</a:t>
                      </a:r>
                      <a:endParaRPr lang="en-US" sz="1600"/>
                    </a:p>
                  </a:txBody>
                  <a:tcPr marL="44739" marR="44739" marT="22369" marB="2236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Low-power motion detection mode</a:t>
                      </a:r>
                    </a:p>
                  </a:txBody>
                  <a:tcPr marL="44739" marR="44739" marT="22369" marB="22369" anchor="ctr"/>
                </a:tc>
                <a:extLst>
                  <a:ext uri="{0D108BD9-81ED-4DB2-BD59-A6C34878D82A}">
                    <a16:rowId xmlns:a16="http://schemas.microsoft.com/office/drawing/2014/main" val="285925321"/>
                  </a:ext>
                </a:extLst>
              </a:tr>
              <a:tr h="764242">
                <a:tc>
                  <a:txBody>
                    <a:bodyPr/>
                    <a:lstStyle/>
                    <a:p>
                      <a:r>
                        <a:rPr lang="en-US" sz="1600" b="1"/>
                        <a:t>Auto Sleep</a:t>
                      </a:r>
                      <a:endParaRPr lang="en-US" sz="1600"/>
                    </a:p>
                  </a:txBody>
                  <a:tcPr marL="44739" marR="44739" marT="22369" marB="22369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Automatically switches to standby</a:t>
                      </a:r>
                    </a:p>
                  </a:txBody>
                  <a:tcPr marL="44739" marR="44739" marT="22369" marB="22369" anchor="ctr"/>
                </a:tc>
                <a:extLst>
                  <a:ext uri="{0D108BD9-81ED-4DB2-BD59-A6C34878D82A}">
                    <a16:rowId xmlns:a16="http://schemas.microsoft.com/office/drawing/2014/main" val="3485832694"/>
                  </a:ext>
                </a:extLst>
              </a:tr>
            </a:tbl>
          </a:graphicData>
        </a:graphic>
      </p:graphicFrame>
      <p:sp>
        <p:nvSpPr>
          <p:cNvPr id="11" name="Rectangle 1">
            <a:extLst>
              <a:ext uri="{FF2B5EF4-FFF2-40B4-BE49-F238E27FC236}">
                <a16:creationId xmlns:a16="http://schemas.microsoft.com/office/drawing/2014/main" id="{4C15BDE6-CAD7-318E-B7FB-9BF359A63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42424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F8FAFF"/>
                </a:solidFill>
                <a:effectLst/>
                <a:latin typeface="DeepSeek-CJK-patch"/>
              </a:rPr>
              <a:t>1. Command Format (1-byte opcode + data):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727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31896-B172-C313-2D1A-4B04B6D0F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20FC7-80A7-70F2-4C20-556D01697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The command format for ADXL362 is like </a:t>
            </a:r>
          </a:p>
          <a:p>
            <a:pPr marL="36900" indent="0">
              <a:buNone/>
            </a:pPr>
            <a:r>
              <a:rPr lang="en-US" dirty="0"/>
              <a:t>	[Command] [Register Address] [Data (optional)]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Register Addresses</a:t>
            </a:r>
          </a:p>
          <a:p>
            <a:pPr marL="36900" indent="0">
              <a:buNone/>
            </a:pPr>
            <a:endParaRPr lang="en-US" dirty="0"/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68E88EE-DAE4-8040-C497-CD358764F7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580438"/>
              </p:ext>
            </p:extLst>
          </p:nvPr>
        </p:nvGraphicFramePr>
        <p:xfrm>
          <a:off x="2026676" y="3761824"/>
          <a:ext cx="8127999" cy="14833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5773002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1092057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24289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594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X-axis data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067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Y-axis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202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0x0A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Z-axis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259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1401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C6DFE-231C-2BFC-E408-B63A58DB0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read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D7FE2-3EB4-8095-8612-E0D17DC70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Read X-axis 8-bit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MOSI: 0x0B  0x08  0x00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Output is </a:t>
            </a:r>
          </a:p>
          <a:p>
            <a:pPr marL="36900" indent="0">
              <a:buNone/>
            </a:pPr>
            <a:r>
              <a:rPr lang="en-US" dirty="0"/>
              <a:t>MISO: --    --    0xXX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This 0xXX is 8-bit signed data ----- Value of acceleration</a:t>
            </a:r>
          </a:p>
        </p:txBody>
      </p:sp>
    </p:spTree>
    <p:extLst>
      <p:ext uri="{BB962C8B-B14F-4D97-AF65-F5344CB8AC3E}">
        <p14:creationId xmlns:p14="http://schemas.microsoft.com/office/powerpoint/2010/main" val="27361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D919D-7C03-0FAD-009C-49E62D74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063" y="192057"/>
            <a:ext cx="10353762" cy="970450"/>
          </a:xfrm>
        </p:spPr>
        <p:txBody>
          <a:bodyPr>
            <a:noAutofit/>
          </a:bodyPr>
          <a:lstStyle/>
          <a:p>
            <a:r>
              <a:rPr lang="en-US" sz="6600" dirty="0"/>
              <a:t>Presenters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D6E70-5F84-5FE4-B52F-6040A1F07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305586"/>
            <a:ext cx="10353762" cy="2391018"/>
          </a:xfrm>
        </p:spPr>
        <p:txBody>
          <a:bodyPr>
            <a:normAutofit/>
          </a:bodyPr>
          <a:lstStyle/>
          <a:p>
            <a:pPr rtl="0">
              <a:buNone/>
            </a:pPr>
            <a:r>
              <a:rPr lang="es-ES" sz="2800" b="1" i="0" dirty="0">
                <a:solidFill>
                  <a:srgbClr val="FFFFFF"/>
                </a:solidFill>
                <a:effectLst/>
              </a:rPr>
              <a:t>Muhammad Talha Ayyaz</a:t>
            </a:r>
            <a:r>
              <a:rPr lang="es-ES" sz="2800" dirty="0">
                <a:effectLst/>
              </a:rPr>
              <a:t>				</a:t>
            </a:r>
            <a:r>
              <a:rPr lang="es-ES" sz="2800" b="0" i="0" dirty="0">
                <a:solidFill>
                  <a:srgbClr val="FFFFFF"/>
                </a:solidFill>
                <a:effectLst/>
              </a:rPr>
              <a:t>2023-EE-174</a:t>
            </a:r>
            <a:endParaRPr lang="es-ES" sz="2800" dirty="0">
              <a:effectLst/>
            </a:endParaRPr>
          </a:p>
          <a:p>
            <a:pPr rtl="0">
              <a:buNone/>
            </a:pPr>
            <a:r>
              <a:rPr lang="es-ES" sz="2800" b="1" i="0" dirty="0" err="1">
                <a:solidFill>
                  <a:srgbClr val="FFFFFF"/>
                </a:solidFill>
                <a:effectLst/>
              </a:rPr>
              <a:t>Anas</a:t>
            </a:r>
            <a:r>
              <a:rPr lang="es-ES" sz="2800" dirty="0">
                <a:effectLst/>
              </a:rPr>
              <a:t>											</a:t>
            </a:r>
            <a:r>
              <a:rPr lang="es-ES" sz="2800" b="0" i="0" dirty="0">
                <a:solidFill>
                  <a:srgbClr val="FFFFFF"/>
                </a:solidFill>
                <a:effectLst/>
              </a:rPr>
              <a:t>2023-EE-136?</a:t>
            </a:r>
          </a:p>
          <a:p>
            <a:pPr>
              <a:buNone/>
            </a:pPr>
            <a:r>
              <a:rPr lang="es-ES" sz="2800" b="1" i="0" dirty="0">
                <a:solidFill>
                  <a:srgbClr val="FFFFFF"/>
                </a:solidFill>
                <a:effectLst/>
              </a:rPr>
              <a:t>Abdullah </a:t>
            </a:r>
            <a:r>
              <a:rPr lang="es-ES" sz="2800" b="1" i="0" dirty="0" err="1">
                <a:solidFill>
                  <a:srgbClr val="FFFFFF"/>
                </a:solidFill>
                <a:effectLst/>
              </a:rPr>
              <a:t>Chaudhary</a:t>
            </a:r>
            <a:r>
              <a:rPr lang="es-ES" sz="2800" dirty="0">
                <a:effectLst/>
              </a:rPr>
              <a:t>					</a:t>
            </a:r>
            <a:r>
              <a:rPr lang="es-ES" sz="2800" b="0" i="0" dirty="0">
                <a:solidFill>
                  <a:srgbClr val="FFFFFF"/>
                </a:solidFill>
                <a:effectLst/>
              </a:rPr>
              <a:t>2023-EE-168</a:t>
            </a:r>
            <a:endParaRPr lang="es-ES" sz="2800" dirty="0">
              <a:effectLst/>
            </a:endParaRPr>
          </a:p>
          <a:p>
            <a:pPr rtl="0">
              <a:buNone/>
            </a:pPr>
            <a:r>
              <a:rPr lang="es-ES" sz="2800" b="1" i="0" dirty="0" err="1">
                <a:solidFill>
                  <a:srgbClr val="FFFFFF"/>
                </a:solidFill>
                <a:effectLst/>
              </a:rPr>
              <a:t>Shaheman</a:t>
            </a:r>
            <a:r>
              <a:rPr lang="es-ES" sz="2800" dirty="0">
                <a:effectLst/>
              </a:rPr>
              <a:t>									</a:t>
            </a:r>
            <a:r>
              <a:rPr lang="es-ES" sz="2800" b="0" i="0" dirty="0">
                <a:solidFill>
                  <a:srgbClr val="FFFFFF"/>
                </a:solidFill>
                <a:effectLst/>
              </a:rPr>
              <a:t>2023-EE-178</a:t>
            </a:r>
            <a:endParaRPr lang="es-ES" sz="2800" dirty="0">
              <a:effectLst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994BEF8-86BA-003A-257C-8E93E3C09E55}"/>
              </a:ext>
            </a:extLst>
          </p:cNvPr>
          <p:cNvSpPr txBox="1">
            <a:spLocks/>
          </p:cNvSpPr>
          <p:nvPr/>
        </p:nvSpPr>
        <p:spPr>
          <a:xfrm>
            <a:off x="914063" y="5256498"/>
            <a:ext cx="10353762" cy="59183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charset="2"/>
              <a:buNone/>
            </a:pPr>
            <a:r>
              <a:rPr lang="es-ES" sz="2800" b="1" dirty="0">
                <a:solidFill>
                  <a:srgbClr val="FFFFFF"/>
                </a:solidFill>
                <a:effectLst/>
              </a:rPr>
              <a:t>Miss </a:t>
            </a:r>
            <a:r>
              <a:rPr lang="es-ES" sz="2800" b="1" dirty="0" err="1">
                <a:solidFill>
                  <a:srgbClr val="FFFFFF"/>
                </a:solidFill>
                <a:effectLst/>
              </a:rPr>
              <a:t>Shehzeen</a:t>
            </a:r>
            <a:r>
              <a:rPr lang="es-ES" sz="2800" b="1" dirty="0">
                <a:solidFill>
                  <a:srgbClr val="FFFFFF"/>
                </a:solidFill>
                <a:effectLst/>
              </a:rPr>
              <a:t> Malik</a:t>
            </a:r>
            <a:endParaRPr lang="es-ES" sz="2800" dirty="0">
              <a:effectLst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7EAB86C-E2B9-B32F-D212-30306068D7FB}"/>
              </a:ext>
            </a:extLst>
          </p:cNvPr>
          <p:cNvSpPr txBox="1">
            <a:spLocks/>
          </p:cNvSpPr>
          <p:nvPr/>
        </p:nvSpPr>
        <p:spPr>
          <a:xfrm>
            <a:off x="914063" y="4142969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600" dirty="0"/>
              <a:t>Presented To</a:t>
            </a:r>
          </a:p>
        </p:txBody>
      </p:sp>
    </p:spTree>
    <p:extLst>
      <p:ext uri="{BB962C8B-B14F-4D97-AF65-F5344CB8AC3E}">
        <p14:creationId xmlns:p14="http://schemas.microsoft.com/office/powerpoint/2010/main" val="3877726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D0DB5-A204-96CE-84FB-96358D948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FSM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B10C3DC-6864-89A5-5508-41D565097D7D}"/>
              </a:ext>
            </a:extLst>
          </p:cNvPr>
          <p:cNvSpPr/>
          <p:nvPr/>
        </p:nvSpPr>
        <p:spPr>
          <a:xfrm>
            <a:off x="2646436" y="3195320"/>
            <a:ext cx="1422400" cy="140716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DAAA9D0-9ACD-0D8B-6BB0-B44D147D1492}"/>
              </a:ext>
            </a:extLst>
          </p:cNvPr>
          <p:cNvSpPr/>
          <p:nvPr/>
        </p:nvSpPr>
        <p:spPr>
          <a:xfrm>
            <a:off x="4668276" y="3195320"/>
            <a:ext cx="1422400" cy="140716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data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0E0F978-57B3-1624-100E-DDDCF56FFED1}"/>
              </a:ext>
            </a:extLst>
          </p:cNvPr>
          <p:cNvSpPr/>
          <p:nvPr/>
        </p:nvSpPr>
        <p:spPr>
          <a:xfrm>
            <a:off x="6690116" y="3195320"/>
            <a:ext cx="1422400" cy="140716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 data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46AB96-3539-3595-DD5F-F3E404E18563}"/>
              </a:ext>
            </a:extLst>
          </p:cNvPr>
          <p:cNvSpPr/>
          <p:nvPr/>
        </p:nvSpPr>
        <p:spPr>
          <a:xfrm>
            <a:off x="8711956" y="3187700"/>
            <a:ext cx="1422400" cy="140716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data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CDA783-D85B-AF8C-8362-C8AD1862F00E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4068836" y="3898900"/>
            <a:ext cx="599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88288F9-AD35-022F-0CB0-D7356EF9B84A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6090676" y="3898900"/>
            <a:ext cx="599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4F32019-F1DE-9775-73F5-52B7D0FF6F95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8112516" y="3891280"/>
            <a:ext cx="599440" cy="7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26B08D56-E5CC-99E5-44D5-0379BE17D910}"/>
              </a:ext>
            </a:extLst>
          </p:cNvPr>
          <p:cNvCxnSpPr>
            <a:stCxn id="6" idx="0"/>
            <a:endCxn id="5" idx="0"/>
          </p:cNvCxnSpPr>
          <p:nvPr/>
        </p:nvCxnSpPr>
        <p:spPr>
          <a:xfrm rot="16200000" flipV="1">
            <a:off x="6390396" y="2184400"/>
            <a:ext cx="12700" cy="202184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7050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85474-99A8-6FE5-267F-1524D589CB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50626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A7942-DB05-8AB5-A6B7-FE553A32C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86D6E-0CB0-9ED4-E947-AF4C4CDAE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900" indent="0" algn="r">
              <a:buNone/>
            </a:pPr>
            <a:r>
              <a:rPr lang="en-US" sz="5000" dirty="0"/>
              <a:t>Reading</a:t>
            </a:r>
          </a:p>
          <a:p>
            <a:pPr marL="36900" indent="0" algn="r">
              <a:buNone/>
            </a:pPr>
            <a:r>
              <a:rPr lang="en-US" sz="5000" dirty="0"/>
              <a:t>3-Axis Accelerometer</a:t>
            </a:r>
          </a:p>
          <a:p>
            <a:pPr marL="36900" indent="0" algn="r">
              <a:buNone/>
            </a:pPr>
            <a:r>
              <a:rPr lang="en-US" sz="5000" dirty="0"/>
              <a:t>On Nexys A7 100t</a:t>
            </a:r>
          </a:p>
          <a:p>
            <a:pPr marL="36900" indent="0" algn="r">
              <a:buNone/>
            </a:pPr>
            <a:r>
              <a:rPr lang="en-US" sz="5000" dirty="0"/>
              <a:t>Using</a:t>
            </a:r>
          </a:p>
          <a:p>
            <a:pPr marL="36900" indent="0" algn="r">
              <a:buNone/>
            </a:pPr>
            <a:r>
              <a:rPr lang="en-US" sz="5000" dirty="0"/>
              <a:t> System Verilog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5E436D7F-8AC7-8E88-26EC-7CCB8DE3A6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0006948"/>
              </p:ext>
            </p:extLst>
          </p:nvPr>
        </p:nvGraphicFramePr>
        <p:xfrm>
          <a:off x="55856" y="639354"/>
          <a:ext cx="6682969" cy="55792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aphic 9" descr="Processor">
            <a:extLst>
              <a:ext uri="{FF2B5EF4-FFF2-40B4-BE49-F238E27FC236}">
                <a16:creationId xmlns:a16="http://schemas.microsoft.com/office/drawing/2014/main" id="{EC9AE27F-DE70-2D10-3EAE-F420AB1A95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3095" y="2058397"/>
            <a:ext cx="3406853" cy="340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268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3D506-B32F-D19B-9D43-DF33036B3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60680-848F-DE2F-46A1-CC1158E73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dirty="0"/>
              <a:t>Set of Rules for Communication</a:t>
            </a:r>
          </a:p>
          <a:p>
            <a:pPr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dirty="0"/>
              <a:t>Ensures correct and reliable data exchange</a:t>
            </a:r>
          </a:p>
          <a:p>
            <a:pPr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dirty="0"/>
              <a:t>Used  in networking, embedded systems, IoT, etc.</a:t>
            </a:r>
          </a:p>
          <a:p>
            <a:pPr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</a:pPr>
            <a:endParaRPr lang="en-US" dirty="0"/>
          </a:p>
          <a:p>
            <a:pPr marL="36900" indent="0">
              <a:buClr>
                <a:schemeClr val="tx1"/>
              </a:buClr>
              <a:buSzPct val="75000"/>
              <a:buNone/>
            </a:pPr>
            <a:r>
              <a:rPr lang="en-US" sz="2800" dirty="0"/>
              <a:t>Why do we need protocols?</a:t>
            </a:r>
          </a:p>
          <a:p>
            <a:pPr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dirty="0"/>
              <a:t>Synchronization between devices</a:t>
            </a:r>
          </a:p>
          <a:p>
            <a:pPr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dirty="0"/>
              <a:t>Data integrity</a:t>
            </a:r>
          </a:p>
          <a:p>
            <a:pPr>
              <a:buClr>
                <a:schemeClr val="tx1"/>
              </a:buClr>
              <a:buSzPct val="75000"/>
              <a:buFont typeface="Wingdings" panose="05000000000000000000" pitchFamily="2" charset="2"/>
              <a:buChar char="v"/>
            </a:pPr>
            <a:r>
              <a:rPr lang="en-US" dirty="0"/>
              <a:t>Speed and efficiency</a:t>
            </a:r>
          </a:p>
        </p:txBody>
      </p:sp>
      <p:pic>
        <p:nvPicPr>
          <p:cNvPr id="6" name="Graphic 5" descr="Server">
            <a:extLst>
              <a:ext uri="{FF2B5EF4-FFF2-40B4-BE49-F238E27FC236}">
                <a16:creationId xmlns:a16="http://schemas.microsoft.com/office/drawing/2014/main" id="{2EF3DD1C-E6F3-B6C2-085F-AF5F52983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2189" y="2051623"/>
            <a:ext cx="1158645" cy="1158645"/>
          </a:xfrm>
          <a:prstGeom prst="rect">
            <a:avLst/>
          </a:prstGeom>
        </p:spPr>
      </p:pic>
      <p:pic>
        <p:nvPicPr>
          <p:cNvPr id="8" name="Graphic 7" descr="Internet">
            <a:extLst>
              <a:ext uri="{FF2B5EF4-FFF2-40B4-BE49-F238E27FC236}">
                <a16:creationId xmlns:a16="http://schemas.microsoft.com/office/drawing/2014/main" id="{A8DD4CC1-5112-B9D9-DE1C-CA1595DEEC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82189" y="4303211"/>
            <a:ext cx="1158645" cy="1158645"/>
          </a:xfrm>
          <a:prstGeom prst="rect">
            <a:avLst/>
          </a:prstGeom>
        </p:spPr>
      </p:pic>
      <p:pic>
        <p:nvPicPr>
          <p:cNvPr id="10" name="Graphic 9" descr="Plug">
            <a:extLst>
              <a:ext uri="{FF2B5EF4-FFF2-40B4-BE49-F238E27FC236}">
                <a16:creationId xmlns:a16="http://schemas.microsoft.com/office/drawing/2014/main" id="{FFD2EBFA-56A9-8961-82FC-E8EFE4562D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88095" y="3098042"/>
            <a:ext cx="1274510" cy="127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6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690A3-0D4C-FE74-6FAB-7430969E7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Protocols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1ED81-9D3A-0C71-E5B2-BC3CD3A8D7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Parallel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ABEB6-7483-F8FB-6615-A864C9A9A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5872" y="2380138"/>
            <a:ext cx="4876344" cy="2027184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Multiple bits sent </a:t>
            </a:r>
            <a:r>
              <a:rPr lang="en-US" b="1" dirty="0"/>
              <a:t>simultaneously</a:t>
            </a:r>
            <a:r>
              <a:rPr lang="en-US" dirty="0"/>
              <a:t> over multiple wires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Faster (more bits per clock cycle)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Short-distance, high-speed transfers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e.g., data bus inside microcontrollers</a:t>
            </a:r>
          </a:p>
          <a:p>
            <a:pPr marL="3690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0A554C-B04C-674B-51DC-29D920F56A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Series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433537-D703-B1F8-0B2A-6A019B3921C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Bits sent </a:t>
            </a:r>
            <a:r>
              <a:rPr lang="en-US" b="1" dirty="0"/>
              <a:t>one after another</a:t>
            </a:r>
            <a:r>
              <a:rPr lang="en-US" dirty="0"/>
              <a:t> on a </a:t>
            </a:r>
            <a:r>
              <a:rPr lang="en-US" b="1" dirty="0"/>
              <a:t>single wire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Slower per clock cycle, but high-frequency makes it efficient.</a:t>
            </a:r>
            <a:endParaRPr lang="en-US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Cheaper and ideal for long distances.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UART, SPI, I2C, USB, Ethernet</a:t>
            </a:r>
          </a:p>
          <a:p>
            <a:pPr marL="36900" indent="0">
              <a:buNone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6C220A-C11C-B660-78E0-E5BBEA4611B3}"/>
              </a:ext>
            </a:extLst>
          </p:cNvPr>
          <p:cNvSpPr/>
          <p:nvPr/>
        </p:nvSpPr>
        <p:spPr>
          <a:xfrm>
            <a:off x="1529778" y="4407322"/>
            <a:ext cx="970738" cy="1256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F40277-E3D0-BA1D-0974-188150848AE0}"/>
              </a:ext>
            </a:extLst>
          </p:cNvPr>
          <p:cNvSpPr/>
          <p:nvPr/>
        </p:nvSpPr>
        <p:spPr>
          <a:xfrm>
            <a:off x="4304036" y="4407322"/>
            <a:ext cx="970738" cy="1256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1F75C9-498C-71C4-257D-CBC8747066B2}"/>
              </a:ext>
            </a:extLst>
          </p:cNvPr>
          <p:cNvSpPr/>
          <p:nvPr/>
        </p:nvSpPr>
        <p:spPr>
          <a:xfrm>
            <a:off x="6902409" y="4407322"/>
            <a:ext cx="970738" cy="1256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E08E77-E11C-265C-EB9A-471C8DF342B2}"/>
              </a:ext>
            </a:extLst>
          </p:cNvPr>
          <p:cNvSpPr/>
          <p:nvPr/>
        </p:nvSpPr>
        <p:spPr>
          <a:xfrm>
            <a:off x="9691484" y="4407322"/>
            <a:ext cx="970738" cy="12567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A54257-EC0A-07EF-63B8-0403CE138E5C}"/>
              </a:ext>
            </a:extLst>
          </p:cNvPr>
          <p:cNvCxnSpPr/>
          <p:nvPr/>
        </p:nvCxnSpPr>
        <p:spPr>
          <a:xfrm>
            <a:off x="2470882" y="4641339"/>
            <a:ext cx="1818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305B6B0-337A-58B3-73A5-69C803ABEBFD}"/>
              </a:ext>
            </a:extLst>
          </p:cNvPr>
          <p:cNvCxnSpPr/>
          <p:nvPr/>
        </p:nvCxnSpPr>
        <p:spPr>
          <a:xfrm>
            <a:off x="2485699" y="4798073"/>
            <a:ext cx="1818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DC5292E-9E30-9D43-8D86-4A8F2B03F7BD}"/>
              </a:ext>
            </a:extLst>
          </p:cNvPr>
          <p:cNvCxnSpPr/>
          <p:nvPr/>
        </p:nvCxnSpPr>
        <p:spPr>
          <a:xfrm>
            <a:off x="2496399" y="4962752"/>
            <a:ext cx="1818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6C61021-921E-D265-10B2-C464846386E9}"/>
              </a:ext>
            </a:extLst>
          </p:cNvPr>
          <p:cNvCxnSpPr/>
          <p:nvPr/>
        </p:nvCxnSpPr>
        <p:spPr>
          <a:xfrm>
            <a:off x="2485699" y="5105040"/>
            <a:ext cx="1818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18A9F50-266C-839E-0066-764D11F2D883}"/>
              </a:ext>
            </a:extLst>
          </p:cNvPr>
          <p:cNvCxnSpPr/>
          <p:nvPr/>
        </p:nvCxnSpPr>
        <p:spPr>
          <a:xfrm>
            <a:off x="2485699" y="5274774"/>
            <a:ext cx="1818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882E38B-7550-6697-8532-031012D52EC8}"/>
              </a:ext>
            </a:extLst>
          </p:cNvPr>
          <p:cNvCxnSpPr/>
          <p:nvPr/>
        </p:nvCxnSpPr>
        <p:spPr>
          <a:xfrm>
            <a:off x="2485698" y="5439453"/>
            <a:ext cx="1818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14B6C18-37F5-08A5-7F83-69EBD7673B16}"/>
              </a:ext>
            </a:extLst>
          </p:cNvPr>
          <p:cNvCxnSpPr/>
          <p:nvPr/>
        </p:nvCxnSpPr>
        <p:spPr>
          <a:xfrm>
            <a:off x="2470881" y="5591130"/>
            <a:ext cx="1818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6108A10-28A3-7230-F818-B628FE8BE02A}"/>
              </a:ext>
            </a:extLst>
          </p:cNvPr>
          <p:cNvCxnSpPr/>
          <p:nvPr/>
        </p:nvCxnSpPr>
        <p:spPr>
          <a:xfrm>
            <a:off x="2470880" y="4507718"/>
            <a:ext cx="1818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6D1CFB2-7C04-5B2F-B5F0-87D5531FDCC4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7873147" y="5035701"/>
            <a:ext cx="1818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87DFF4D-A019-F540-BB14-26F250964F38}"/>
              </a:ext>
            </a:extLst>
          </p:cNvPr>
          <p:cNvSpPr txBox="1"/>
          <p:nvPr/>
        </p:nvSpPr>
        <p:spPr>
          <a:xfrm>
            <a:off x="7973358" y="4727924"/>
            <a:ext cx="1741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0101111011001101</a:t>
            </a:r>
          </a:p>
        </p:txBody>
      </p:sp>
    </p:spTree>
    <p:extLst>
      <p:ext uri="{BB962C8B-B14F-4D97-AF65-F5344CB8AC3E}">
        <p14:creationId xmlns:p14="http://schemas.microsoft.com/office/powerpoint/2010/main" val="3177015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FA7D4-9A1A-0DBE-0BA0-FF689F9E2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Protocols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092B5-976D-A98D-82CA-4FFB602EA3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Synchronous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BE930-91D0-2BA6-12DE-7E74FBCC96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Sender &amp; receiver share a </a:t>
            </a:r>
            <a:r>
              <a:rPr lang="en-US" b="1" dirty="0"/>
              <a:t>common clock</a:t>
            </a:r>
          </a:p>
          <a:p>
            <a:r>
              <a:rPr lang="en-US" dirty="0"/>
              <a:t>Data is sent </a:t>
            </a:r>
            <a:r>
              <a:rPr lang="en-US" b="1" dirty="0"/>
              <a:t>in sync</a:t>
            </a:r>
            <a:r>
              <a:rPr lang="en-US" dirty="0"/>
              <a:t> with clock pulses</a:t>
            </a:r>
            <a:endParaRPr lang="en-US" b="1" dirty="0"/>
          </a:p>
          <a:p>
            <a:r>
              <a:rPr lang="en-US" dirty="0"/>
              <a:t>Faster for continuous data</a:t>
            </a:r>
            <a:endParaRPr lang="en-US" b="1" dirty="0"/>
          </a:p>
          <a:p>
            <a:r>
              <a:rPr lang="en-US" b="1" dirty="0"/>
              <a:t>SPI</a:t>
            </a:r>
            <a:r>
              <a:rPr lang="en-US" dirty="0"/>
              <a:t>, </a:t>
            </a:r>
            <a:r>
              <a:rPr lang="en-US" b="1" dirty="0"/>
              <a:t>I2S</a:t>
            </a:r>
            <a:r>
              <a:rPr lang="en-US" dirty="0"/>
              <a:t>, </a:t>
            </a:r>
            <a:r>
              <a:rPr lang="en-US" b="1" dirty="0"/>
              <a:t>USART (in sync mode)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918ABF-F053-19CE-F65C-7F65ADE2F3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Asynchronous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F84D24-E239-9A28-25B0-963CAD04042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Sender &amp; receiver use </a:t>
            </a:r>
            <a:r>
              <a:rPr lang="en-US" b="1" dirty="0"/>
              <a:t>start/stop bits</a:t>
            </a:r>
            <a:r>
              <a:rPr lang="en-US" dirty="0"/>
              <a:t> </a:t>
            </a:r>
          </a:p>
          <a:p>
            <a:r>
              <a:rPr lang="en-US" dirty="0"/>
              <a:t>Self-timed</a:t>
            </a:r>
          </a:p>
          <a:p>
            <a:r>
              <a:rPr lang="en-US" dirty="0"/>
              <a:t>Slightly slower due to extra bits</a:t>
            </a:r>
          </a:p>
          <a:p>
            <a:r>
              <a:rPr lang="en-US" b="1" dirty="0"/>
              <a:t>UART</a:t>
            </a:r>
            <a:r>
              <a:rPr lang="en-US" dirty="0"/>
              <a:t>, </a:t>
            </a:r>
            <a:r>
              <a:rPr lang="en-US" b="1" dirty="0"/>
              <a:t>RS-232</a:t>
            </a:r>
            <a:r>
              <a:rPr lang="en-US" dirty="0"/>
              <a:t>, </a:t>
            </a:r>
            <a:r>
              <a:rPr lang="en-US" b="1" dirty="0"/>
              <a:t>USB (partially async)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915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3E38C-D678-5F27-B0C1-937B4D485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Peripheral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A8CCA-88B2-85EF-1796-D317F66581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1120" y="2102181"/>
            <a:ext cx="5060497" cy="26536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Full-duplex, synchronous serial communication protocol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Master-slave based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Uses 4 main lines: MOSI, MISO, SCLK, SS/CS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Great for high-speed short-distance communication</a:t>
            </a:r>
          </a:p>
        </p:txBody>
      </p:sp>
      <p:pic>
        <p:nvPicPr>
          <p:cNvPr id="1026" name="Picture 2" descr="What is SPI? - everything RF">
            <a:extLst>
              <a:ext uri="{FF2B5EF4-FFF2-40B4-BE49-F238E27FC236}">
                <a16:creationId xmlns:a16="http://schemas.microsoft.com/office/drawing/2014/main" id="{99EBB938-754B-9DD9-9FE4-6FBD91B9C90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385" y="2242813"/>
            <a:ext cx="5065712" cy="237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785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D8D34-6BC2-C401-DCDB-FCD71EFEE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Peripheral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9A898-90FC-01AA-221C-8DAA698BC1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383218"/>
            <a:ext cx="5060497" cy="2757212"/>
          </a:xfrm>
        </p:spPr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en-US" dirty="0"/>
              <a:t>SPI Lines:</a:t>
            </a:r>
          </a:p>
          <a:p>
            <a:pPr marL="36900" indent="0">
              <a:buNone/>
            </a:pPr>
            <a:r>
              <a:rPr lang="en-US" dirty="0"/>
              <a:t>1. MOSI – Master Out Slave In</a:t>
            </a:r>
          </a:p>
          <a:p>
            <a:pPr marL="36900" indent="0">
              <a:buNone/>
            </a:pPr>
            <a:r>
              <a:rPr lang="en-US" dirty="0"/>
              <a:t>2. MISO – Master In Slave Out</a:t>
            </a:r>
          </a:p>
          <a:p>
            <a:pPr marL="36900" indent="0">
              <a:buNone/>
            </a:pPr>
            <a:r>
              <a:rPr lang="en-US" dirty="0"/>
              <a:t>3. SCLK – Serial Clock (from Master)</a:t>
            </a:r>
          </a:p>
          <a:p>
            <a:pPr marL="36900" indent="0">
              <a:buNone/>
            </a:pPr>
            <a:r>
              <a:rPr lang="en-US" dirty="0"/>
              <a:t>4. SS/CS – Slave Select / Chip Select </a:t>
            </a:r>
          </a:p>
          <a:p>
            <a:pPr marL="36900" indent="0">
              <a:buNone/>
            </a:pPr>
            <a:r>
              <a:rPr lang="en-US" dirty="0"/>
              <a:t>		      (Active LOW)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2E898E-5AAB-1ED6-A81E-D6E335267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710" y="2383218"/>
            <a:ext cx="5064665" cy="1777807"/>
          </a:xfrm>
        </p:spPr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en-US" dirty="0"/>
              <a:t>Roles: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Master: Controls clock and initiates communication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Slave: Responds to master's clock and data</a:t>
            </a:r>
          </a:p>
        </p:txBody>
      </p:sp>
    </p:spTree>
    <p:extLst>
      <p:ext uri="{BB962C8B-B14F-4D97-AF65-F5344CB8AC3E}">
        <p14:creationId xmlns:p14="http://schemas.microsoft.com/office/powerpoint/2010/main" val="2602739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176423-B1DF-9FC6-721D-0AD0D1A06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92FC0-F516-5764-E285-C67538540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Modes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3940086-7FB4-9C8D-6721-0D8B77854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775" y="1697294"/>
            <a:ext cx="9445802" cy="479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6218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307</TotalTime>
  <Words>582</Words>
  <Application>Microsoft Office PowerPoint</Application>
  <PresentationFormat>Widescreen</PresentationFormat>
  <Paragraphs>148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Calisto MT</vt:lpstr>
      <vt:lpstr>DeepSeek-CJK-patch</vt:lpstr>
      <vt:lpstr>Wingdings</vt:lpstr>
      <vt:lpstr>Wingdings 2</vt:lpstr>
      <vt:lpstr>Slate</vt:lpstr>
      <vt:lpstr>Serial Peripheral Interface</vt:lpstr>
      <vt:lpstr>Presenters</vt:lpstr>
      <vt:lpstr>SPI</vt:lpstr>
      <vt:lpstr>Communication Protocols</vt:lpstr>
      <vt:lpstr>Types of Protocols</vt:lpstr>
      <vt:lpstr>Types of Protocols</vt:lpstr>
      <vt:lpstr>Serial Peripheral Interface</vt:lpstr>
      <vt:lpstr>Serial Peripheral Interface</vt:lpstr>
      <vt:lpstr>SPI Modes</vt:lpstr>
      <vt:lpstr>CPOL = 0 idle state is 0</vt:lpstr>
      <vt:lpstr>CPOL = 1 idle state is 01</vt:lpstr>
      <vt:lpstr>CPHA= 0 phase is 0</vt:lpstr>
      <vt:lpstr>CPHA= 1 phase is 180</vt:lpstr>
      <vt:lpstr>SPI</vt:lpstr>
      <vt:lpstr>High Level Architecture</vt:lpstr>
      <vt:lpstr>ADXL362</vt:lpstr>
      <vt:lpstr>ADXL362 Working</vt:lpstr>
      <vt:lpstr>Command Format</vt:lpstr>
      <vt:lpstr>How to read Data</vt:lpstr>
      <vt:lpstr>High Level FSM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Talha Ayyaz</dc:creator>
  <cp:lastModifiedBy>Talha Ayyaz</cp:lastModifiedBy>
  <cp:revision>4</cp:revision>
  <dcterms:created xsi:type="dcterms:W3CDTF">2025-04-13T07:46:21Z</dcterms:created>
  <dcterms:modified xsi:type="dcterms:W3CDTF">2025-04-14T20:32:19Z</dcterms:modified>
</cp:coreProperties>
</file>