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93" r:id="rId4"/>
    <p:sldId id="352" r:id="rId5"/>
    <p:sldId id="353" r:id="rId6"/>
    <p:sldId id="354" r:id="rId7"/>
    <p:sldId id="360" r:id="rId8"/>
    <p:sldId id="355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292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F64"/>
    <a:srgbClr val="BF9645"/>
    <a:srgbClr val="E7E8EA"/>
    <a:srgbClr val="E5BA7C"/>
    <a:srgbClr val="F2DD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71" autoAdjust="0"/>
    <p:restoredTop sz="94660"/>
  </p:normalViewPr>
  <p:slideViewPr>
    <p:cSldViewPr snapToGrid="0">
      <p:cViewPr>
        <p:scale>
          <a:sx n="66" d="100"/>
          <a:sy n="66" d="100"/>
        </p:scale>
        <p:origin x="8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8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805B9D4-899F-0E94-9E22-B5001F510F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7E8EA"/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3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01C0A-6EEB-6111-6513-D45EA74A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23C818-EDF3-C1E8-F358-62FBC620F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3ADF8B-B8CD-56F6-88CB-75FAA55ED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63AC4-BAF3-210A-D18F-991EDE37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E02-A2B9-41E7-B62A-B6CBE73F058C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77401-9DCA-633F-46B6-C2CD6740D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272A56-3A80-ABE7-1299-45D0F24E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0D8A-1AD9-4CFD-9B67-CF657CDFA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06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8C7D9-BBB1-84AC-7530-E1218618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663BE0-3AD6-951F-DF9E-EE456F3E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B4982-8C49-66B6-5591-79D795C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E02-A2B9-41E7-B62A-B6CBE73F058C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F8D633-AB3C-FAC7-20D8-05895E82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CC3AF1-0D14-AFC5-BBC7-D0AF65F1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0D8A-1AD9-4CFD-9B67-CF657CDFA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8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6BA4AC-7599-1482-064A-CF0E76A1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DE41CC-3FE7-4198-F339-6DFCCFD01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701EF-181A-32D0-260D-1B5AEA34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E02-A2B9-41E7-B62A-B6CBE73F058C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EC1C7-7659-094C-5809-3F8857BE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D19D2-093D-CDB7-4ED2-CE5BDCB2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0D8A-1AD9-4CFD-9B67-CF657CDFA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8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84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177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00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0A0F928-C328-EF03-6A35-5723890CACE1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7E8EA"/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5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1B427-A6F8-D1BD-3C80-D0303EAA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492EA-BFDC-1A4E-2D45-37356253A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A72BD-8779-D468-9807-41109582E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E02-A2B9-41E7-B62A-B6CBE73F058C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40D5E-86CC-030D-0FD2-4B15BE44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9741ED-6380-C5BD-F39D-E679C1F8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0D8A-1AD9-4CFD-9B67-CF657CDFA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30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1C6CF-67FA-E8A6-B7A4-517D5F64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B8D05-F389-7B90-2268-D262F66D3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2D2CD8-BED8-DB02-8E25-0EF628556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CCA94-81AE-7396-1590-88248FACF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E02-A2B9-41E7-B62A-B6CBE73F058C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1F53A-4DB2-BB3F-C85B-F2D19A67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33DE1F-D9F1-8F78-556A-FD894CD40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0D8A-1AD9-4CFD-9B67-CF657CDFA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29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D686-D7D3-19BD-57E5-8F7C4BC9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34BD2-DA31-C83B-B876-3B98456E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A6314-F4C5-28D7-73D6-F172F259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1D3C1-A091-CF6C-1087-2D393E06F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867DBC-5CBD-D62B-015F-82F68948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03972E-99BA-5388-E7BF-3EC42AD2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E02-A2B9-41E7-B62A-B6CBE73F058C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E54C97-1B8A-5400-1852-3BBDDE12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09702A-FC1B-8868-63DB-C0FA894D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0D8A-1AD9-4CFD-9B67-CF657CDFA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6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FD686-D7D3-19BD-57E5-8F7C4BC9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34BD2-DA31-C83B-B876-3B98456EA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A6314-F4C5-28D7-73D6-F172F259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51D3C1-A091-CF6C-1087-2D393E06F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867DBC-5CBD-D62B-015F-82F68948C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03972E-99BA-5388-E7BF-3EC42AD2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E02-A2B9-41E7-B62A-B6CBE73F058C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E54C97-1B8A-5400-1852-3BBDDE12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09702A-FC1B-8868-63DB-C0FA894D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0D8A-1AD9-4CFD-9B67-CF657CDFA0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CD8A65E2-D24B-8667-4D50-04AF971D82E8}"/>
              </a:ext>
            </a:extLst>
          </p:cNvPr>
          <p:cNvSpPr txBox="1"/>
          <p:nvPr userDrawn="1"/>
        </p:nvSpPr>
        <p:spPr>
          <a:xfrm>
            <a:off x="1973796" y="6721475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401546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9B253-B33C-003B-D924-211F368D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4EC76F-6D17-DF59-2E24-80412B68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E02-A2B9-41E7-B62A-B6CBE73F058C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7C1116-E9F5-00DA-34FC-516EEF35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4680E6-9A42-E083-ECE6-4D196613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0D8A-1AD9-4CFD-9B67-CF657CDFA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85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23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15475-C1E4-490B-AED7-FD6DF952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BE746-3C7C-E912-DDC3-31C3EC6B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6CFE01-11AF-58B2-0E2A-FEFC900EA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DCB3BB-D82D-94ED-2398-39B1A8612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09E02-A2B9-41E7-B62A-B6CBE73F058C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90A826-9E41-7FD6-EB34-574A88C2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26546-94B2-03BA-7CD3-88679881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30D8A-1AD9-4CFD-9B67-CF657CDFA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48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50AB27-0014-57CD-CB7A-E47A33C9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185F98-6979-93C8-A7E3-4D62DB307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F7F12-C07C-52B2-B123-124370106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09E02-A2B9-41E7-B62A-B6CBE73F058C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53792-F43B-40C1-7B8C-335A0B7F6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1B3F7-BC1C-D29A-71AC-8C5F588D3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30D8A-1AD9-4CFD-9B67-CF657CDFA0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2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1FDF8B06-DCC6-5644-94D9-518A73F9F0B6}"/>
              </a:ext>
            </a:extLst>
          </p:cNvPr>
          <p:cNvSpPr txBox="1"/>
          <p:nvPr/>
        </p:nvSpPr>
        <p:spPr>
          <a:xfrm>
            <a:off x="3902298" y="2176242"/>
            <a:ext cx="7613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altLang="zh-CN" sz="7200" b="1" dirty="0">
                <a:solidFill>
                  <a:schemeClr val="accent1"/>
                </a:solidFill>
                <a:cs typeface="+mn-ea"/>
                <a:sym typeface="+mn-lt"/>
              </a:rPr>
              <a:t>Distance Learning</a:t>
            </a:r>
            <a:endParaRPr lang="zh-CN" altLang="en-US" sz="72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4A199F-3EB7-9D38-A5BE-82C4B60AAAE0}"/>
              </a:ext>
            </a:extLst>
          </p:cNvPr>
          <p:cNvSpPr/>
          <p:nvPr/>
        </p:nvSpPr>
        <p:spPr>
          <a:xfrm>
            <a:off x="4719917" y="3367042"/>
            <a:ext cx="6911789" cy="954115"/>
          </a:xfrm>
          <a:prstGeom prst="rect">
            <a:avLst/>
          </a:prstGeom>
        </p:spPr>
        <p:txBody>
          <a:bodyPr wrap="square" lIns="91448" tIns="45724" rIns="91448" bIns="45724">
            <a:spAutoFit/>
          </a:bodyPr>
          <a:lstStyle/>
          <a:p>
            <a:pPr defTabSz="914363"/>
            <a:r>
              <a:rPr lang="en-US" altLang="zh-CN" sz="27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Remote education using technology for learning from any location.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9FCFC8-4D2C-FBDD-5919-04990A0851B3}"/>
              </a:ext>
            </a:extLst>
          </p:cNvPr>
          <p:cNvGrpSpPr/>
          <p:nvPr/>
        </p:nvGrpSpPr>
        <p:grpSpPr>
          <a:xfrm rot="5400000">
            <a:off x="-1059671" y="-1546841"/>
            <a:ext cx="6642959" cy="7796752"/>
            <a:chOff x="-878885" y="1803732"/>
            <a:chExt cx="5260894" cy="6527260"/>
          </a:xfrm>
        </p:grpSpPr>
        <p:pic>
          <p:nvPicPr>
            <p:cNvPr id="10" name="图片 9" descr="e7d195523061f1c0deeec63e560781cfd59afb0ea006f2a87ABB68BF51EA6619813959095094C18C62A12F549504892A4AAA8C1554C6663626E05CA27F281A14E6983772AFC3FB97135759321DEA3D705820548C6D5B558CA8F362B18D312C152407D21FB34EF0A1D1B21F91EF7E1DCDE529C869E8F5A9E23DB214A825789D83372F841262D649B4">
              <a:extLst>
                <a:ext uri="{FF2B5EF4-FFF2-40B4-BE49-F238E27FC236}">
                  <a16:creationId xmlns:a16="http://schemas.microsoft.com/office/drawing/2014/main" id="{6F6944CC-F6B0-85BE-A84A-772F7DABC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13482563" flipH="1">
              <a:off x="-545055" y="2638956"/>
              <a:ext cx="4033552" cy="67532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DC11F142-74C2-DE16-75EB-183E2868A73C}"/>
                </a:ext>
              </a:extLst>
            </p:cNvPr>
            <p:cNvSpPr/>
            <p:nvPr/>
          </p:nvSpPr>
          <p:spPr>
            <a:xfrm rot="13460281">
              <a:off x="-878885" y="2109904"/>
              <a:ext cx="1522236" cy="1625525"/>
            </a:xfrm>
            <a:prstGeom prst="rtTriangle">
              <a:avLst/>
            </a:prstGeom>
            <a:solidFill>
              <a:srgbClr val="1A2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AA0A82BD-E8C6-1E5F-7625-1A4B119B6F77}"/>
                </a:ext>
              </a:extLst>
            </p:cNvPr>
            <p:cNvSpPr/>
            <p:nvPr/>
          </p:nvSpPr>
          <p:spPr>
            <a:xfrm rot="8007907">
              <a:off x="1623498" y="5572481"/>
              <a:ext cx="2758511" cy="2758511"/>
            </a:xfrm>
            <a:prstGeom prst="rtTriangle">
              <a:avLst/>
            </a:prstGeom>
            <a:solidFill>
              <a:srgbClr val="1A2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2" name="图片 11" descr="e7d195523061f1c0deeec63e560781cfd59afb0ea006f2a87ABB68BF51EA6619813959095094C18C62A12F549504892A4AAA8C1554C6663626E05CA27F281A14E6983772AFC3FB97135759321DEA3D705820548C6D5B558CA8F362B18D312C152407D21FB34EF0A1D1B21F91EF7E1DCDE529C869E8F5A9E23DB214A825789D83372F841262D649B4">
              <a:extLst>
                <a:ext uri="{FF2B5EF4-FFF2-40B4-BE49-F238E27FC236}">
                  <a16:creationId xmlns:a16="http://schemas.microsoft.com/office/drawing/2014/main" id="{8B517D2B-5361-0827-6F63-07AA4A824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18807531" flipH="1">
              <a:off x="116785" y="4664470"/>
              <a:ext cx="6396804" cy="67532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Freeform 5">
            <a:extLst>
              <a:ext uri="{FF2B5EF4-FFF2-40B4-BE49-F238E27FC236}">
                <a16:creationId xmlns:a16="http://schemas.microsoft.com/office/drawing/2014/main" id="{6310DB4F-9577-AA44-6F39-C68C2A4F4034}"/>
              </a:ext>
            </a:extLst>
          </p:cNvPr>
          <p:cNvSpPr/>
          <p:nvPr/>
        </p:nvSpPr>
        <p:spPr bwMode="auto">
          <a:xfrm rot="5400000">
            <a:off x="450850" y="334010"/>
            <a:ext cx="386080" cy="316865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noFill/>
          <a:ln w="25400"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A3E2FA"/>
                    </a:gs>
                    <a:gs pos="100000">
                      <a:srgbClr val="0466C1"/>
                    </a:gs>
                  </a:gsLst>
                  <a:lin scaled="1"/>
                </a:gradFill>
              </a14:hiddenFill>
            </a:ext>
          </a:ex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200" b="1" dirty="0">
              <a:cs typeface="+mn-ea"/>
              <a:sym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A695F5-B0EE-9EFE-090E-690162133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14" y="163901"/>
            <a:ext cx="1753676" cy="175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365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How to Apply and Enroll?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Complete the degree application by providing the required information &amp; documents.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Submit your application at the earliest point possible.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Wait for a decision on your application. If accepted, you will hear from the admissions office with an offer letter and instructions on next steps.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Admissions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877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Cohorts and Deadlines: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Admissions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27051D-22BC-435D-87B6-618B33F3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97" y="3413384"/>
            <a:ext cx="5215868" cy="279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1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365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Eligibility Criteria: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Applicant should have passed the qualifying examination conducted by their respective Board of Higher/Senior Secondary School Education.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Applicant must have adequate proficiency in English.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Applicant must have adequate proficiency in Mathematics (minimum 60%).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Admissions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7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285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Class Profile: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Average age: 24 years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Youngest student: 15 years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Eldest student: 64 years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Students for different countries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38% of students are working professionals, pursuing full-time jobs at companies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Admissions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929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285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Curriculum: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Faculty with research expertise.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In-demand skills in Computer Science.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Problem-solving and programming logic.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Real-world projects and case studies.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Interpersonal and leadership skills.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Specialization options for domain expertise.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Academics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63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205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Tracks: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Application Development (Full Stack)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Computing Systems and Systems Programming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Databases and Data Analytics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Algorithmics &amp; Theoretical Computer Science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Academics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167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Core Courses: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Academics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FD583-39FD-4717-B766-95AE1BCE3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97" y="3237090"/>
            <a:ext cx="5075103" cy="319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7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Foundation Courses: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Academics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ED06B-68C9-44F0-B9F6-6FD54EB0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54" y="3266033"/>
            <a:ext cx="4858566" cy="33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Elective Courses: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Academics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EA363-29A5-4807-AF38-6B9508AFA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76" y="3288547"/>
            <a:ext cx="5047081" cy="318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6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7635848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Specialized Tracks: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Academics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13B61-D5AE-49E7-8B36-6EEEEFA2C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29" y="3413383"/>
            <a:ext cx="6728019" cy="306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8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Chevron 22">
            <a:extLst>
              <a:ext uri="{FF2B5EF4-FFF2-40B4-BE49-F238E27FC236}">
                <a16:creationId xmlns:a16="http://schemas.microsoft.com/office/drawing/2014/main" id="{0D28D1B6-D989-498C-8617-912879FA0C53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Arrow: Chevron 20">
            <a:extLst>
              <a:ext uri="{FF2B5EF4-FFF2-40B4-BE49-F238E27FC236}">
                <a16:creationId xmlns:a16="http://schemas.microsoft.com/office/drawing/2014/main" id="{43515C8D-6A80-4472-AE4E-4EB6AEAEA6F9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TextBox 43">
            <a:extLst>
              <a:ext uri="{FF2B5EF4-FFF2-40B4-BE49-F238E27FC236}">
                <a16:creationId xmlns:a16="http://schemas.microsoft.com/office/drawing/2014/main" id="{A81F5106-E9C0-44C2-B195-8CCDCFE668BD}"/>
              </a:ext>
            </a:extLst>
          </p:cNvPr>
          <p:cNvSpPr txBox="1"/>
          <p:nvPr/>
        </p:nvSpPr>
        <p:spPr>
          <a:xfrm>
            <a:off x="1321683" y="2833589"/>
            <a:ext cx="4943931" cy="2866169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Overview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Academic Aspects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Requirements Aspects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Financial Model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23D3EA8-2F6F-4029-A400-B5834984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1" y="227266"/>
            <a:ext cx="1418480" cy="1418480"/>
          </a:xfrm>
          <a:prstGeom prst="rect">
            <a:avLst/>
          </a:prstGeom>
        </p:spPr>
      </p:pic>
      <p:sp>
        <p:nvSpPr>
          <p:cNvPr id="22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AF303A4A-ED26-418B-8D73-B682587514B7}"/>
              </a:ext>
            </a:extLst>
          </p:cNvPr>
          <p:cNvSpPr txBox="1"/>
          <p:nvPr/>
        </p:nvSpPr>
        <p:spPr>
          <a:xfrm>
            <a:off x="2660375" y="860916"/>
            <a:ext cx="199625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Agenda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Oval 12">
            <a:extLst>
              <a:ext uri="{FF2B5EF4-FFF2-40B4-BE49-F238E27FC236}">
                <a16:creationId xmlns:a16="http://schemas.microsoft.com/office/drawing/2014/main" id="{6CAF3584-A39A-451C-9890-04BAE0EA4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054" y="3188436"/>
            <a:ext cx="183829" cy="185969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D1F5546E-46ED-4375-AEB5-8B31864B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58" y="3905612"/>
            <a:ext cx="183829" cy="185969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560F343B-CFB9-4B5C-B009-B92D5E565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62" y="4636235"/>
            <a:ext cx="183829" cy="185969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Oval 12">
            <a:extLst>
              <a:ext uri="{FF2B5EF4-FFF2-40B4-BE49-F238E27FC236}">
                <a16:creationId xmlns:a16="http://schemas.microsoft.com/office/drawing/2014/main" id="{E5ECB2D3-A6F9-4C63-A181-163CCBCA7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66" y="5366858"/>
            <a:ext cx="183829" cy="185969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674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18" grpId="0"/>
          <p:bldP spid="2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7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18" grpId="0"/>
          <p:bldP spid="22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325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Assessments: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Graded Quizzes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Assignments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Case Studies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Lab Exercises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Comprehensive final examination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Term Projects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Final year project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Academics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979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365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Programme Length: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Four year bachelor’s degree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programme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Academic year has two semesters.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Semester duration is 22 to 26 weeks (5 to 6 months).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Semester will have 6 courses (except for the final semester).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Flexibility to complete the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programme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in up to six years.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Academics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855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7664878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Tuition Fee: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Tuition and Financing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530A5-0250-47CA-804A-E51BF7C9D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98" y="3429000"/>
            <a:ext cx="7171094" cy="26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8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245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Tuition Fee: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Taking a break during/between semesters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Choosing to complete fewer courses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Unable to meet minimum qualifying marks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semester fee does not cover the cost of textbooks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Tuition and Financing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924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205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Financial Aid: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Option to split your tuition fee in easy monthly installments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Interest rates may apply depending upon your bank and instalment tenure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Tuition and Financing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220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245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Alumni: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Share Career Experience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Post picture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Post video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Guide Current Students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Review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Student Experience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46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365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With this degree, you will be qualified to pursue roles such as: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Software Engineer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Systems Engineer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Full Stack Developer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Data Analyst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Application Developer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Web Programmer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Game Developer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Career Outcomes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954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8" y="2784594"/>
            <a:ext cx="6862008" cy="365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Join a global community of professional alums as you expand your network, explore new opportunities, and advance your career: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Lifelong Learning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Career Development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Networking Opportunities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Access to new courses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Alumni networks and communities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Exclusive offers and discounts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Alumni Benefits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77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8" y="2784594"/>
            <a:ext cx="6862008" cy="205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Students to meet industry requirements: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Industry-Aligned Design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Job Readiness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Comprehensive Career Support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Holistic Skill Development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Career Services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670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8" y="2784594"/>
            <a:ext cx="5613779" cy="365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About this course: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The course focuses on problem-solving through programming, specifically using the C Programming Language. It covers a wide range of topics in fundamental programming concepts, preparing students for the BS Computer Science degree program by developing their ability to write C programs to solve scientific problems and understand the components of a computer.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5267623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Course (Introduction to Programming)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714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Chevron 22">
            <a:extLst>
              <a:ext uri="{FF2B5EF4-FFF2-40B4-BE49-F238E27FC236}">
                <a16:creationId xmlns:a16="http://schemas.microsoft.com/office/drawing/2014/main" id="{0D28D1B6-D989-498C-8617-912879FA0C53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Arrow: Chevron 20">
            <a:extLst>
              <a:ext uri="{FF2B5EF4-FFF2-40B4-BE49-F238E27FC236}">
                <a16:creationId xmlns:a16="http://schemas.microsoft.com/office/drawing/2014/main" id="{43515C8D-6A80-4472-AE4E-4EB6AEAEA6F9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23D3EA8-2F6F-4029-A400-B5834984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01" y="227266"/>
            <a:ext cx="1418480" cy="1418480"/>
          </a:xfrm>
          <a:prstGeom prst="rect">
            <a:avLst/>
          </a:prstGeom>
        </p:spPr>
      </p:pic>
      <p:sp>
        <p:nvSpPr>
          <p:cNvPr id="22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AF303A4A-ED26-418B-8D73-B682587514B7}"/>
              </a:ext>
            </a:extLst>
          </p:cNvPr>
          <p:cNvSpPr txBox="1"/>
          <p:nvPr/>
        </p:nvSpPr>
        <p:spPr>
          <a:xfrm>
            <a:off x="2422362" y="860916"/>
            <a:ext cx="247228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Overview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44">
            <a:extLst>
              <a:ext uri="{FF2B5EF4-FFF2-40B4-BE49-F238E27FC236}">
                <a16:creationId xmlns:a16="http://schemas.microsoft.com/office/drawing/2014/main" id="{D42AF2C2-0BAF-4E7A-BAD5-4DEB86F21C97}"/>
              </a:ext>
            </a:extLst>
          </p:cNvPr>
          <p:cNvSpPr txBox="1"/>
          <p:nvPr/>
        </p:nvSpPr>
        <p:spPr>
          <a:xfrm>
            <a:off x="717117" y="2182580"/>
            <a:ext cx="5368168" cy="325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Utilizes technology to deliver education remotely, allowing students to access course materials, interact with instructors, and collaborate with peers from any location.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Offers flexibility and convenience, enabling individuals to pursue education at their own pace and schedule, opening up opportunities for lifelong learning.</a:t>
            </a:r>
          </a:p>
        </p:txBody>
      </p:sp>
    </p:spTree>
    <p:extLst>
      <p:ext uri="{BB962C8B-B14F-4D97-AF65-F5344CB8AC3E}">
        <p14:creationId xmlns:p14="http://schemas.microsoft.com/office/powerpoint/2010/main" val="371241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2" grpId="0"/>
          <p:bldP spid="1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6" grpId="0" animBg="1"/>
          <p:bldP spid="17" grpId="0" animBg="1"/>
          <p:bldP spid="22" grpId="0"/>
          <p:bldP spid="13" grpId="0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7664879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8" y="2784594"/>
            <a:ext cx="7994122" cy="325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What you will learn: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Learn about various constructs supported by C Language and use them to write programs which can solve scientific problems.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Write programs using various constructs supported by the C language such as assignment, sequencing, conditional and iteration.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Perform indirect memory level operations of a computer through pointers and dynamic memory allocation.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Create, edit and delete files on a computer using programs.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5267623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Course (Introduction to Programming)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357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8" y="2784594"/>
            <a:ext cx="5613779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Instructor: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5267623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Course (Introduction to Programming)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90B65-298E-4A09-AC0F-BE8BFAF8E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46" y="3312959"/>
            <a:ext cx="5764616" cy="21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8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7650359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8" y="2784594"/>
            <a:ext cx="5613779" cy="452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Syllabus: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5267623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Course (Introduction to Programming)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55D7FE-8733-4604-9394-42471033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8" y="3237090"/>
            <a:ext cx="6805281" cy="35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0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610426"/>
            <a:ext cx="5250922" cy="405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Enrollment: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Add to Wishlist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Pay for the course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Start studying through online medium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Learn about the course and get skills</a:t>
            </a:r>
          </a:p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FAQ’s: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When will I have access to the lectures and assignments?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What will I get if I purchase the Certificate?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Is financial aid available?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5267623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Course (Introduction to Programming)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27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1FDF8B06-DCC6-5644-94D9-518A73F9F0B6}"/>
              </a:ext>
            </a:extLst>
          </p:cNvPr>
          <p:cNvSpPr txBox="1"/>
          <p:nvPr/>
        </p:nvSpPr>
        <p:spPr>
          <a:xfrm>
            <a:off x="3094953" y="2879383"/>
            <a:ext cx="7705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363"/>
            <a:r>
              <a:rPr lang="en-US" altLang="zh-CN" sz="8800" b="1" dirty="0">
                <a:gradFill>
                  <a:gsLst>
                    <a:gs pos="24000">
                      <a:srgbClr val="BF9645"/>
                    </a:gs>
                    <a:gs pos="50000">
                      <a:srgbClr val="F2DD9C"/>
                    </a:gs>
                    <a:gs pos="87000">
                      <a:srgbClr val="E5BA7C"/>
                    </a:gs>
                  </a:gsLst>
                  <a:lin ang="13500000" scaled="1"/>
                </a:gradFill>
                <a:cs typeface="+mn-ea"/>
                <a:sym typeface="+mn-lt"/>
              </a:rPr>
              <a:t>THANK YOU</a:t>
            </a:r>
            <a:endParaRPr lang="zh-CN" altLang="en-US" sz="8800" b="1" dirty="0">
              <a:gradFill>
                <a:gsLst>
                  <a:gs pos="24000">
                    <a:srgbClr val="BF9645"/>
                  </a:gs>
                  <a:gs pos="50000">
                    <a:srgbClr val="F2DD9C"/>
                  </a:gs>
                  <a:gs pos="87000">
                    <a:srgbClr val="E5BA7C"/>
                  </a:gs>
                </a:gsLst>
                <a:lin ang="13500000" scaled="1"/>
              </a:gradFill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49FCFC8-4D2C-FBDD-5919-04990A0851B3}"/>
              </a:ext>
            </a:extLst>
          </p:cNvPr>
          <p:cNvGrpSpPr/>
          <p:nvPr/>
        </p:nvGrpSpPr>
        <p:grpSpPr>
          <a:xfrm rot="5400000">
            <a:off x="-1059671" y="-1546841"/>
            <a:ext cx="6642959" cy="7796752"/>
            <a:chOff x="-878885" y="1803732"/>
            <a:chExt cx="5260894" cy="6527260"/>
          </a:xfrm>
        </p:grpSpPr>
        <p:pic>
          <p:nvPicPr>
            <p:cNvPr id="10" name="图片 9" descr="e7d195523061f1c0deeec63e560781cfd59afb0ea006f2a87ABB68BF51EA6619813959095094C18C62A12F549504892A4AAA8C1554C6663626E05CA27F281A14E6983772AFC3FB97135759321DEA3D705820548C6D5B558CA8F362B18D312C152407D21FB34EF0A1D1B21F91EF7E1DCDE529C869E8F5A9E23DB214A825789D83372F841262D649B4">
              <a:extLst>
                <a:ext uri="{FF2B5EF4-FFF2-40B4-BE49-F238E27FC236}">
                  <a16:creationId xmlns:a16="http://schemas.microsoft.com/office/drawing/2014/main" id="{6F6944CC-F6B0-85BE-A84A-772F7DABC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13482563" flipH="1">
              <a:off x="-545055" y="2638956"/>
              <a:ext cx="4033552" cy="67532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DC11F142-74C2-DE16-75EB-183E2868A73C}"/>
                </a:ext>
              </a:extLst>
            </p:cNvPr>
            <p:cNvSpPr/>
            <p:nvPr/>
          </p:nvSpPr>
          <p:spPr>
            <a:xfrm rot="13460281">
              <a:off x="-878885" y="2109904"/>
              <a:ext cx="1522236" cy="1625525"/>
            </a:xfrm>
            <a:prstGeom prst="rtTriangle">
              <a:avLst/>
            </a:prstGeom>
            <a:solidFill>
              <a:srgbClr val="1A2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AA0A82BD-E8C6-1E5F-7625-1A4B119B6F77}"/>
                </a:ext>
              </a:extLst>
            </p:cNvPr>
            <p:cNvSpPr/>
            <p:nvPr/>
          </p:nvSpPr>
          <p:spPr>
            <a:xfrm rot="8007907">
              <a:off x="1623498" y="5572481"/>
              <a:ext cx="2758511" cy="2758511"/>
            </a:xfrm>
            <a:prstGeom prst="rtTriangle">
              <a:avLst/>
            </a:prstGeom>
            <a:solidFill>
              <a:srgbClr val="1A2F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2" name="图片 11" descr="e7d195523061f1c0deeec63e560781cfd59afb0ea006f2a87ABB68BF51EA6619813959095094C18C62A12F549504892A4AAA8C1554C6663626E05CA27F281A14E6983772AFC3FB97135759321DEA3D705820548C6D5B558CA8F362B18D312C152407D21FB34EF0A1D1B21F91EF7E1DCDE529C869E8F5A9E23DB214A825789D83372F841262D649B4">
              <a:extLst>
                <a:ext uri="{FF2B5EF4-FFF2-40B4-BE49-F238E27FC236}">
                  <a16:creationId xmlns:a16="http://schemas.microsoft.com/office/drawing/2014/main" id="{8B517D2B-5361-0827-6F63-07AA4A824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t="76775"/>
            <a:stretch/>
          </p:blipFill>
          <p:spPr>
            <a:xfrm rot="18807531" flipH="1">
              <a:off x="116785" y="4664470"/>
              <a:ext cx="6396804" cy="67532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7623124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 xmlns:a16="http://schemas.microsoft.com/office/drawing/2014/main" xmlns:a14="http://schemas.microsoft.com/office/drawing/2010/main" xmlns:p14="http://schemas.microsoft.com/office/powerpoint/2010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Overview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43">
            <a:extLst>
              <a:ext uri="{FF2B5EF4-FFF2-40B4-BE49-F238E27FC236}">
                <a16:creationId xmlns:a16="http://schemas.microsoft.com/office/drawing/2014/main" id="{95FC3007-D8B8-4DC6-AF60-2B115891F95B}"/>
              </a:ext>
            </a:extLst>
          </p:cNvPr>
          <p:cNvSpPr txBox="1"/>
          <p:nvPr/>
        </p:nvSpPr>
        <p:spPr>
          <a:xfrm>
            <a:off x="919297" y="1738307"/>
            <a:ext cx="4943931" cy="724429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rgbClr val="1A2F64"/>
                </a:solidFill>
                <a:cs typeface="+mn-ea"/>
                <a:sym typeface="+mn-lt"/>
              </a:rPr>
              <a:t>Objectives: </a:t>
            </a:r>
            <a:endParaRPr lang="zh-CN" altLang="en-US" sz="3500" b="1" dirty="0">
              <a:solidFill>
                <a:srgbClr val="1A2F64"/>
              </a:solidFill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686454" y="2555723"/>
            <a:ext cx="5409546" cy="365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Accessibility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Flexibility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Quality Education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Affordability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Lifelong Learning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Personalized Learning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Global Reach and Collaboration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Continuous Support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Integration of Technology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39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8" grpId="0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8" grpId="0"/>
          <p:bldP spid="10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Overview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43">
            <a:extLst>
              <a:ext uri="{FF2B5EF4-FFF2-40B4-BE49-F238E27FC236}">
                <a16:creationId xmlns:a16="http://schemas.microsoft.com/office/drawing/2014/main" id="{95FC3007-D8B8-4DC6-AF60-2B115891F95B}"/>
              </a:ext>
            </a:extLst>
          </p:cNvPr>
          <p:cNvSpPr txBox="1"/>
          <p:nvPr/>
        </p:nvSpPr>
        <p:spPr>
          <a:xfrm>
            <a:off x="919297" y="1738307"/>
            <a:ext cx="4943931" cy="724429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rgbClr val="1A2F64"/>
                </a:solidFill>
                <a:cs typeface="+mn-ea"/>
                <a:sym typeface="+mn-lt"/>
              </a:rPr>
              <a:t>Goals: </a:t>
            </a:r>
            <a:endParaRPr lang="zh-CN" altLang="en-US" sz="3500" b="1" dirty="0">
              <a:solidFill>
                <a:srgbClr val="1A2F64"/>
              </a:solidFill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686454" y="2555723"/>
            <a:ext cx="5409546" cy="325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Increase Access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Enhance flexibility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Promote lifelong learning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Facilitate personalized learning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Foster collaboration and interaction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Ensure quality education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Embrace technological advancement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Support career advancement and employability</a:t>
            </a:r>
          </a:p>
        </p:txBody>
      </p:sp>
    </p:spTree>
    <p:extLst>
      <p:ext uri="{BB962C8B-B14F-4D97-AF65-F5344CB8AC3E}">
        <p14:creationId xmlns:p14="http://schemas.microsoft.com/office/powerpoint/2010/main" val="248836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8" grpId="0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8" grpId="0"/>
          <p:bldP spid="10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Overview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43">
            <a:extLst>
              <a:ext uri="{FF2B5EF4-FFF2-40B4-BE49-F238E27FC236}">
                <a16:creationId xmlns:a16="http://schemas.microsoft.com/office/drawing/2014/main" id="{95FC3007-D8B8-4DC6-AF60-2B115891F95B}"/>
              </a:ext>
            </a:extLst>
          </p:cNvPr>
          <p:cNvSpPr txBox="1"/>
          <p:nvPr/>
        </p:nvSpPr>
        <p:spPr>
          <a:xfrm>
            <a:off x="919297" y="1738307"/>
            <a:ext cx="4943931" cy="724429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500" b="1" dirty="0">
                <a:solidFill>
                  <a:srgbClr val="1A2F64"/>
                </a:solidFill>
                <a:cs typeface="+mn-ea"/>
                <a:sym typeface="+mn-lt"/>
              </a:rPr>
              <a:t>Programs: </a:t>
            </a:r>
            <a:endParaRPr lang="zh-CN" altLang="en-US" sz="3500" b="1" dirty="0">
              <a:solidFill>
                <a:srgbClr val="1A2F64"/>
              </a:solidFill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686454" y="2555723"/>
            <a:ext cx="5409546" cy="165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Online Degrees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Master Track Certificates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Certification / Diplomas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Short Courses</a:t>
            </a:r>
          </a:p>
        </p:txBody>
      </p:sp>
    </p:spTree>
    <p:extLst>
      <p:ext uri="{BB962C8B-B14F-4D97-AF65-F5344CB8AC3E}">
        <p14:creationId xmlns:p14="http://schemas.microsoft.com/office/powerpoint/2010/main" val="236506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8" grpId="0"/>
          <p:bldP spid="1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8" grpId="0"/>
          <p:bldP spid="10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1191234" y="2715039"/>
            <a:ext cx="5409546" cy="3653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Bachelors of Science in Computer Science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PKR 8 Lakh (varies as per location)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3-6 years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30 courses, 2 projects, 25 hours per weak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100% online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Hands-on learning from anywhere.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Online classes</a:t>
            </a:r>
          </a:p>
          <a:p>
            <a:pPr marL="742950" lvl="1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No offline examination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Taught in English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Overview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692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1191234" y="2715039"/>
            <a:ext cx="5409546" cy="325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Learn job relevant computer science skills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Enjoy maximum flexibility with a 100% online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programme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Earn a credential at every milestone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Benefit from open eligibility criteria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News and events regarding computer science degree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programme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Frequently asked question about this degree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Overview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39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Chevron 22">
            <a:extLst>
              <a:ext uri="{FF2B5EF4-FFF2-40B4-BE49-F238E27FC236}">
                <a16:creationId xmlns:a16="http://schemas.microsoft.com/office/drawing/2014/main" id="{AB593987-136F-7AC7-034B-4E6285D9F494}"/>
              </a:ext>
            </a:extLst>
          </p:cNvPr>
          <p:cNvSpPr/>
          <p:nvPr/>
        </p:nvSpPr>
        <p:spPr>
          <a:xfrm>
            <a:off x="8500747" y="0"/>
            <a:ext cx="3598413" cy="6857999"/>
          </a:xfrm>
          <a:prstGeom prst="chevron">
            <a:avLst>
              <a:gd name="adj" fmla="val 64333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571500" dist="279400" dir="1500000" sx="98000" sy="98000" algn="ctr" rotWithShape="0">
              <a:sysClr val="windowText" lastClr="000000">
                <a:lumMod val="85000"/>
                <a:lumOff val="15000"/>
                <a:alpha val="17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Arrow: Chevron 20">
            <a:extLst>
              <a:ext uri="{FF2B5EF4-FFF2-40B4-BE49-F238E27FC236}">
                <a16:creationId xmlns:a16="http://schemas.microsoft.com/office/drawing/2014/main" id="{451FA380-6E51-EFB5-FB90-B4C38C7FCDC5}"/>
              </a:ext>
            </a:extLst>
          </p:cNvPr>
          <p:cNvSpPr/>
          <p:nvPr/>
        </p:nvSpPr>
        <p:spPr>
          <a:xfrm>
            <a:off x="5778020" y="0"/>
            <a:ext cx="4524894" cy="6858000"/>
          </a:xfrm>
          <a:prstGeom prst="chevron">
            <a:avLst/>
          </a:prstGeom>
          <a:solidFill>
            <a:srgbClr val="1A2F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3304CD-3F11-E750-57C1-58DEF373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20" y="284869"/>
            <a:ext cx="1374955" cy="1374955"/>
          </a:xfrm>
          <a:prstGeom prst="rect">
            <a:avLst/>
          </a:prstGeom>
        </p:spPr>
      </p:pic>
      <p:sp>
        <p:nvSpPr>
          <p:cNvPr id="4" name="文本框 10" descr="e7d195523061f1c03a90ee8e42cb24248e56383cd534985688F9F494128731F165EE95AB4B0C0A38076AAEA07667B1565C446FC45FF01DFB0E885BCDBDF3A284F3DB14DA61DD97F0BAB2E6C668FB4931F30000D59F9E4790C84234B9E28788E1C2E692B14195883FEF58485C6668C63C43F282EE5D58AEE0CF7B631AB859EC002F35F9F28AF8CD83">
            <a:extLst>
              <a:ext uri="{FF2B5EF4-FFF2-40B4-BE49-F238E27FC236}">
                <a16:creationId xmlns:a16="http://schemas.microsoft.com/office/drawing/2014/main" id="{9C921773-679D-7095-10B4-564D191EBA6C}"/>
              </a:ext>
            </a:extLst>
          </p:cNvPr>
          <p:cNvSpPr txBox="1"/>
          <p:nvPr/>
        </p:nvSpPr>
        <p:spPr>
          <a:xfrm>
            <a:off x="1321683" y="933294"/>
            <a:ext cx="555563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8800" b="1">
                <a:gradFill>
                  <a:gsLst>
                    <a:gs pos="10000">
                      <a:srgbClr val="EEDEBC"/>
                    </a:gs>
                    <a:gs pos="51000">
                      <a:srgbClr val="9D7D61"/>
                    </a:gs>
                    <a:gs pos="68000">
                      <a:srgbClr val="EEDEBC"/>
                    </a:gs>
                  </a:gsLst>
                  <a:lin ang="11400000" scaled="0"/>
                </a:gradFill>
                <a:latin typeface="Elephant" panose="02020904090505020303" pitchFamily="18" charset="0"/>
                <a:ea typeface="Adobe Myungjo Std M" panose="02020600000000000000" pitchFamily="18" charset="-128"/>
              </a:defRPr>
            </a:lvl1pPr>
          </a:lstStyle>
          <a:p>
            <a:pPr algn="ctr"/>
            <a:r>
              <a:rPr lang="en-US" altLang="zh-CN" sz="45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Online Degree</a:t>
            </a:r>
            <a:endParaRPr lang="zh-CN" altLang="en-US" sz="45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44">
            <a:extLst>
              <a:ext uri="{FF2B5EF4-FFF2-40B4-BE49-F238E27FC236}">
                <a16:creationId xmlns:a16="http://schemas.microsoft.com/office/drawing/2014/main" id="{D4BD90A8-C0C5-44D7-B38B-00AECF0C46BC}"/>
              </a:ext>
            </a:extLst>
          </p:cNvPr>
          <p:cNvSpPr txBox="1"/>
          <p:nvPr/>
        </p:nvSpPr>
        <p:spPr>
          <a:xfrm>
            <a:off x="845079" y="2784594"/>
            <a:ext cx="5409546" cy="325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Who is this degree for?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High school graduates (with or without science background)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Students already enrolled in degree program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Working professional who don’t have the time and opportunity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Business owner who can’t afford to relocate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Switch career to IT or Computer Science</a:t>
            </a:r>
          </a:p>
        </p:txBody>
      </p:sp>
      <p:sp>
        <p:nvSpPr>
          <p:cNvPr id="9" name="TextBox 43">
            <a:extLst>
              <a:ext uri="{FF2B5EF4-FFF2-40B4-BE49-F238E27FC236}">
                <a16:creationId xmlns:a16="http://schemas.microsoft.com/office/drawing/2014/main" id="{E4EE1CCB-F0E0-43F7-BB12-BFA485C57650}"/>
              </a:ext>
            </a:extLst>
          </p:cNvPr>
          <p:cNvSpPr txBox="1"/>
          <p:nvPr/>
        </p:nvSpPr>
        <p:spPr>
          <a:xfrm>
            <a:off x="1191234" y="2120666"/>
            <a:ext cx="4943931" cy="487634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1A2F64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Admissions</a:t>
            </a:r>
            <a:endParaRPr lang="zh-CN" altLang="en-US" sz="2400" b="1" dirty="0">
              <a:solidFill>
                <a:srgbClr val="1A2F6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A2605173-8B03-4B91-A8BD-A0B932F2C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66" y="2349969"/>
            <a:ext cx="151925" cy="153694"/>
          </a:xfrm>
          <a:prstGeom prst="ellipse">
            <a:avLst/>
          </a:prstGeom>
          <a:solidFill>
            <a:srgbClr val="1A2F64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34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 p14:presetBounceEnd="62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2000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2000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decel="10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14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762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 animBg="1"/>
          <p:bldP spid="32" grpId="0" animBg="1"/>
          <p:bldP spid="4" grpId="0"/>
          <p:bldP spid="10" grpId="0"/>
          <p:bldP spid="9" grpId="0"/>
        </p:bldLst>
      </p:timing>
    </mc:Fallback>
  </mc:AlternateContent>
</p:sld>
</file>

<file path=ppt/theme/theme1.xml><?xml version="1.0" encoding="utf-8"?>
<a:theme xmlns:a="http://schemas.openxmlformats.org/drawingml/2006/main" name="www.freeppt7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0cv0itv">
      <a:majorFont>
        <a:latin typeface="印品黑体" panose="020F0302020204030204"/>
        <a:ea typeface="微软雅黑"/>
        <a:cs typeface=""/>
      </a:majorFont>
      <a:minorFont>
        <a:latin typeface="印品黑体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993</Words>
  <Application>Microsoft Office PowerPoint</Application>
  <PresentationFormat>Widescreen</PresentationFormat>
  <Paragraphs>211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微软雅黑</vt:lpstr>
      <vt:lpstr>宋体</vt:lpstr>
      <vt:lpstr>Arial</vt:lpstr>
      <vt:lpstr>Calibri</vt:lpstr>
      <vt:lpstr>Times New Roman</vt:lpstr>
      <vt:lpstr>印品黑体</vt:lpstr>
      <vt:lpstr>www.freeppt7.com</vt:lpstr>
      <vt:lpstr>www.jpppt.com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GPTech</cp:lastModifiedBy>
  <cp:revision>202</cp:revision>
  <dcterms:created xsi:type="dcterms:W3CDTF">2022-12-31T12:18:47Z</dcterms:created>
  <dcterms:modified xsi:type="dcterms:W3CDTF">2023-05-22T15:38:06Z</dcterms:modified>
</cp:coreProperties>
</file>