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Libre Baskerville" panose="02000000000000000000" pitchFamily="2" charset="0"/>
      <p:regular r:id="rId32"/>
      <p:bold r:id="rId33"/>
      <p:italic r:id="rId34"/>
    </p:embeddedFont>
    <p:embeddedFont>
      <p:font typeface="Libre Baskerville Bold" panose="02000000000000000000" charset="0"/>
      <p:regular r:id="rId35"/>
    </p:embeddedFont>
    <p:embeddedFont>
      <p:font typeface="Yeseva One"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12-Jan-24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048989" y="2824296"/>
            <a:ext cx="15210311" cy="799465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Analysis of Domestic Flights to USA Cities</a:t>
            </a:r>
          </a:p>
          <a:p>
            <a:pPr algn="ctr">
              <a:lnSpc>
                <a:spcPts val="12500"/>
              </a:lnSpc>
            </a:pPr>
            <a:endParaRPr lang="en-US" sz="12500">
              <a:solidFill>
                <a:srgbClr val="000000"/>
              </a:solidFill>
              <a:latin typeface="Yeseva One"/>
            </a:endParaRPr>
          </a:p>
          <a:p>
            <a:pPr algn="ctr">
              <a:lnSpc>
                <a:spcPts val="12500"/>
              </a:lnSpc>
            </a:pPr>
            <a:endParaRPr lang="en-US" sz="12500">
              <a:solidFill>
                <a:srgbClr val="000000"/>
              </a:solidFill>
              <a:latin typeface="Yeseva One"/>
            </a:endParaRPr>
          </a:p>
        </p:txBody>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283182" y="1089025"/>
            <a:ext cx="11721636" cy="400050"/>
          </a:xfrm>
          <a:prstGeom prst="rect">
            <a:avLst/>
          </a:prstGeom>
        </p:spPr>
        <p:txBody>
          <a:bodyPr lIns="0" tIns="0" rIns="0" bIns="0" rtlCol="0" anchor="t">
            <a:spAutoFit/>
          </a:bodyPr>
          <a:lstStyle/>
          <a:p>
            <a:pPr algn="ctr">
              <a:lnSpc>
                <a:spcPts val="3000"/>
              </a:lnSpc>
            </a:pPr>
            <a:r>
              <a:rPr lang="en-US" sz="3000">
                <a:solidFill>
                  <a:srgbClr val="000000"/>
                </a:solidFill>
                <a:latin typeface="Libre Baskerville"/>
              </a:rPr>
              <a:t>FAU (MADE)</a:t>
            </a:r>
          </a:p>
        </p:txBody>
      </p:sp>
      <p:sp>
        <p:nvSpPr>
          <p:cNvPr id="7" name="TextBox 7"/>
          <p:cNvSpPr txBox="1"/>
          <p:nvPr/>
        </p:nvSpPr>
        <p:spPr>
          <a:xfrm>
            <a:off x="3283182" y="8858250"/>
            <a:ext cx="11721636" cy="400050"/>
          </a:xfrm>
          <a:prstGeom prst="rect">
            <a:avLst/>
          </a:prstGeom>
        </p:spPr>
        <p:txBody>
          <a:bodyPr lIns="0" tIns="0" rIns="0" bIns="0" rtlCol="0" anchor="t">
            <a:spAutoFit/>
          </a:bodyPr>
          <a:lstStyle/>
          <a:p>
            <a:pPr algn="ctr">
              <a:lnSpc>
                <a:spcPts val="3000"/>
              </a:lnSpc>
            </a:pPr>
            <a:r>
              <a:rPr lang="en-US" sz="3000">
                <a:solidFill>
                  <a:srgbClr val="000000"/>
                </a:solidFill>
                <a:latin typeface="Libre Baskerville"/>
              </a:rPr>
              <a:t>Presented by Muhammad Talha</a:t>
            </a:r>
          </a:p>
        </p:txBody>
      </p:sp>
      <p:sp>
        <p:nvSpPr>
          <p:cNvPr id="8" name="Freeform 8"/>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283182" y="1260475"/>
            <a:ext cx="11721636" cy="799465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City Attributes vs. Number of Flights</a:t>
            </a:r>
          </a:p>
          <a:p>
            <a:pPr algn="ctr">
              <a:lnSpc>
                <a:spcPts val="12500"/>
              </a:lnSpc>
            </a:pPr>
            <a:endParaRPr lang="en-US" sz="12500">
              <a:solidFill>
                <a:srgbClr val="000000"/>
              </a:solidFill>
              <a:latin typeface="Yeseva One"/>
            </a:endParaRPr>
          </a:p>
        </p:txBody>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149831" y="2137301"/>
            <a:ext cx="9988337" cy="6012397"/>
          </a:xfrm>
          <a:custGeom>
            <a:avLst/>
            <a:gdLst/>
            <a:ahLst/>
            <a:cxnLst/>
            <a:rect l="l" t="t" r="r" b="b"/>
            <a:pathLst>
              <a:path w="9988337" h="6012397">
                <a:moveTo>
                  <a:pt x="0" y="0"/>
                </a:moveTo>
                <a:lnTo>
                  <a:pt x="9988338" y="0"/>
                </a:lnTo>
                <a:lnTo>
                  <a:pt x="9988338" y="6012398"/>
                </a:lnTo>
                <a:lnTo>
                  <a:pt x="0" y="6012398"/>
                </a:lnTo>
                <a:lnTo>
                  <a:pt x="0" y="0"/>
                </a:lnTo>
                <a:close/>
              </a:path>
            </a:pathLst>
          </a:custGeom>
          <a:blipFill>
            <a:blip r:embed="rId8"/>
            <a:stretch>
              <a:fillRect/>
            </a:stretch>
          </a:blipFill>
        </p:spPr>
      </p:sp>
      <p:sp>
        <p:nvSpPr>
          <p:cNvPr id="7" name="Freeform 7"/>
          <p:cNvSpPr/>
          <p:nvPr/>
        </p:nvSpPr>
        <p:spPr>
          <a:xfrm>
            <a:off x="707127" y="0"/>
            <a:ext cx="17089694" cy="10287000"/>
          </a:xfrm>
          <a:custGeom>
            <a:avLst/>
            <a:gdLst/>
            <a:ahLst/>
            <a:cxnLst/>
            <a:rect l="l" t="t" r="r" b="b"/>
            <a:pathLst>
              <a:path w="17089694" h="10287000">
                <a:moveTo>
                  <a:pt x="0" y="0"/>
                </a:moveTo>
                <a:lnTo>
                  <a:pt x="17089693" y="0"/>
                </a:lnTo>
                <a:lnTo>
                  <a:pt x="17089693" y="10287000"/>
                </a:lnTo>
                <a:lnTo>
                  <a:pt x="0" y="10287000"/>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033113" y="0"/>
            <a:ext cx="12221774" cy="10287000"/>
          </a:xfrm>
          <a:custGeom>
            <a:avLst/>
            <a:gdLst/>
            <a:ahLst/>
            <a:cxnLst/>
            <a:rect l="l" t="t" r="r" b="b"/>
            <a:pathLst>
              <a:path w="12221774" h="10287000">
                <a:moveTo>
                  <a:pt x="0" y="0"/>
                </a:moveTo>
                <a:lnTo>
                  <a:pt x="12221774" y="0"/>
                </a:lnTo>
                <a:lnTo>
                  <a:pt x="12221774" y="10287000"/>
                </a:lnTo>
                <a:lnTo>
                  <a:pt x="0" y="10287000"/>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253618" y="1759784"/>
            <a:ext cx="15656956"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Major Relations Analysis</a:t>
            </a:r>
          </a:p>
        </p:txBody>
      </p:sp>
      <p:sp>
        <p:nvSpPr>
          <p:cNvPr id="7" name="TextBox 7"/>
          <p:cNvSpPr txBox="1"/>
          <p:nvPr/>
        </p:nvSpPr>
        <p:spPr>
          <a:xfrm>
            <a:off x="1253618" y="4667418"/>
            <a:ext cx="4963220" cy="1543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Rank vs. Population, Largest City in State, NumberOfFlights</a:t>
            </a:r>
          </a:p>
          <a:p>
            <a:pPr>
              <a:lnSpc>
                <a:spcPts val="3000"/>
              </a:lnSpc>
            </a:pPr>
            <a:endParaRPr lang="en-US" sz="3000">
              <a:solidFill>
                <a:srgbClr val="000000"/>
              </a:solidFill>
              <a:latin typeface="Libre Baskerville"/>
            </a:endParaRPr>
          </a:p>
        </p:txBody>
      </p:sp>
      <p:sp>
        <p:nvSpPr>
          <p:cNvPr id="8" name="TextBox 8"/>
          <p:cNvSpPr txBox="1"/>
          <p:nvPr/>
        </p:nvSpPr>
        <p:spPr>
          <a:xfrm>
            <a:off x="1266261" y="4140368"/>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01</a:t>
            </a:r>
          </a:p>
        </p:txBody>
      </p:sp>
      <p:sp>
        <p:nvSpPr>
          <p:cNvPr id="9" name="TextBox 9"/>
          <p:cNvSpPr txBox="1"/>
          <p:nvPr/>
        </p:nvSpPr>
        <p:spPr>
          <a:xfrm>
            <a:off x="6656068" y="4140368"/>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02</a:t>
            </a:r>
          </a:p>
        </p:txBody>
      </p:sp>
      <p:sp>
        <p:nvSpPr>
          <p:cNvPr id="10" name="TextBox 10"/>
          <p:cNvSpPr txBox="1"/>
          <p:nvPr/>
        </p:nvSpPr>
        <p:spPr>
          <a:xfrm>
            <a:off x="12124071" y="4140368"/>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03</a:t>
            </a:r>
          </a:p>
        </p:txBody>
      </p:sp>
      <p:sp>
        <p:nvSpPr>
          <p:cNvPr id="11" name="TextBox 11"/>
          <p:cNvSpPr txBox="1"/>
          <p:nvPr/>
        </p:nvSpPr>
        <p:spPr>
          <a:xfrm>
            <a:off x="6656068" y="4667418"/>
            <a:ext cx="4963220" cy="1543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Largest City in State vs. Population, State Capital, NumberOfFlights</a:t>
            </a:r>
          </a:p>
          <a:p>
            <a:pPr>
              <a:lnSpc>
                <a:spcPts val="3000"/>
              </a:lnSpc>
            </a:pPr>
            <a:endParaRPr lang="en-US" sz="3000">
              <a:solidFill>
                <a:srgbClr val="000000"/>
              </a:solidFill>
              <a:latin typeface="Libre Baskerville"/>
            </a:endParaRPr>
          </a:p>
        </p:txBody>
      </p:sp>
      <p:sp>
        <p:nvSpPr>
          <p:cNvPr id="12" name="TextBox 12"/>
          <p:cNvSpPr txBox="1"/>
          <p:nvPr/>
        </p:nvSpPr>
        <p:spPr>
          <a:xfrm>
            <a:off x="12058519" y="4667418"/>
            <a:ext cx="4963220" cy="781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Population vs. NumberOfFlights</a:t>
            </a:r>
          </a:p>
        </p:txBody>
      </p:sp>
      <p:sp>
        <p:nvSpPr>
          <p:cNvPr id="13" name="TextBox 13"/>
          <p:cNvSpPr txBox="1"/>
          <p:nvPr/>
        </p:nvSpPr>
        <p:spPr>
          <a:xfrm>
            <a:off x="6668711" y="6067593"/>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04</a:t>
            </a:r>
          </a:p>
        </p:txBody>
      </p:sp>
      <p:sp>
        <p:nvSpPr>
          <p:cNvPr id="14" name="TextBox 14"/>
          <p:cNvSpPr txBox="1"/>
          <p:nvPr/>
        </p:nvSpPr>
        <p:spPr>
          <a:xfrm>
            <a:off x="6668711" y="6594643"/>
            <a:ext cx="4963220" cy="1162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Federal Capital vs. NumberOfFlights</a:t>
            </a:r>
          </a:p>
          <a:p>
            <a:pPr>
              <a:lnSpc>
                <a:spcPts val="3000"/>
              </a:lnSpc>
            </a:pPr>
            <a:endParaRPr lang="en-US" sz="3000">
              <a:solidFill>
                <a:srgbClr val="000000"/>
              </a:solidFill>
              <a:latin typeface="Libre Baskerville"/>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283182" y="4422775"/>
            <a:ext cx="11721636" cy="167005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Time Analysis</a:t>
            </a:r>
          </a:p>
        </p:txBody>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283182" y="1260475"/>
            <a:ext cx="11721636" cy="799465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City Attributes vs. Number of Flights</a:t>
            </a:r>
          </a:p>
          <a:p>
            <a:pPr algn="ctr">
              <a:lnSpc>
                <a:spcPts val="12500"/>
              </a:lnSpc>
            </a:pPr>
            <a:endParaRPr lang="en-US" sz="12500">
              <a:solidFill>
                <a:srgbClr val="000000"/>
              </a:solidFill>
              <a:latin typeface="Yeseva One"/>
            </a:endParaRPr>
          </a:p>
        </p:txBody>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328165" y="28660"/>
            <a:ext cx="15675464" cy="10258340"/>
          </a:xfrm>
          <a:custGeom>
            <a:avLst/>
            <a:gdLst/>
            <a:ahLst/>
            <a:cxnLst/>
            <a:rect l="l" t="t" r="r" b="b"/>
            <a:pathLst>
              <a:path w="15675464" h="10258340">
                <a:moveTo>
                  <a:pt x="0" y="0"/>
                </a:moveTo>
                <a:lnTo>
                  <a:pt x="15675464" y="0"/>
                </a:lnTo>
                <a:lnTo>
                  <a:pt x="15675464" y="10258340"/>
                </a:lnTo>
                <a:lnTo>
                  <a:pt x="0" y="10258340"/>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2673626" y="0"/>
            <a:ext cx="12940748" cy="10287000"/>
          </a:xfrm>
          <a:custGeom>
            <a:avLst/>
            <a:gdLst/>
            <a:ahLst/>
            <a:cxnLst/>
            <a:rect l="l" t="t" r="r" b="b"/>
            <a:pathLst>
              <a:path w="12940748" h="10287000">
                <a:moveTo>
                  <a:pt x="0" y="0"/>
                </a:moveTo>
                <a:lnTo>
                  <a:pt x="12940748" y="0"/>
                </a:lnTo>
                <a:lnTo>
                  <a:pt x="12940748" y="10287000"/>
                </a:lnTo>
                <a:lnTo>
                  <a:pt x="0" y="10287000"/>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02655" y="2051050"/>
            <a:ext cx="11721636" cy="641350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Data Engineering and ETL</a:t>
            </a:r>
          </a:p>
          <a:p>
            <a:pPr algn="ctr">
              <a:lnSpc>
                <a:spcPts val="12500"/>
              </a:lnSpc>
            </a:pPr>
            <a:endParaRPr lang="en-US" sz="12500">
              <a:solidFill>
                <a:srgbClr val="000000"/>
              </a:solidFill>
              <a:latin typeface="Yeseva One"/>
            </a:endParaRPr>
          </a:p>
        </p:txBody>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191951" y="0"/>
            <a:ext cx="15904099" cy="10287000"/>
          </a:xfrm>
          <a:custGeom>
            <a:avLst/>
            <a:gdLst/>
            <a:ahLst/>
            <a:cxnLst/>
            <a:rect l="l" t="t" r="r" b="b"/>
            <a:pathLst>
              <a:path w="15904099" h="10287000">
                <a:moveTo>
                  <a:pt x="0" y="0"/>
                </a:moveTo>
                <a:lnTo>
                  <a:pt x="15904098" y="0"/>
                </a:lnTo>
                <a:lnTo>
                  <a:pt x="15904098" y="10287000"/>
                </a:lnTo>
                <a:lnTo>
                  <a:pt x="0" y="10287000"/>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57852" y="2165869"/>
            <a:ext cx="10972296" cy="6107662"/>
          </a:xfrm>
          <a:prstGeom prst="rect">
            <a:avLst/>
          </a:prstGeom>
        </p:spPr>
        <p:txBody>
          <a:bodyPr lIns="0" tIns="0" rIns="0" bIns="0" rtlCol="0" anchor="t">
            <a:spAutoFit/>
          </a:bodyPr>
          <a:lstStyle/>
          <a:p>
            <a:pPr algn="ctr">
              <a:lnSpc>
                <a:spcPts val="7981"/>
              </a:lnSpc>
            </a:pPr>
            <a:r>
              <a:rPr lang="en-US" sz="7981">
                <a:solidFill>
                  <a:srgbClr val="000000"/>
                </a:solidFill>
                <a:latin typeface="Yeseva One"/>
              </a:rPr>
              <a:t>State Names and Number of Flights in comparison with State Names and their Population</a:t>
            </a:r>
          </a:p>
          <a:p>
            <a:pPr algn="ctr">
              <a:lnSpc>
                <a:spcPts val="7981"/>
              </a:lnSpc>
            </a:pPr>
            <a:endParaRPr lang="en-US" sz="7981">
              <a:solidFill>
                <a:srgbClr val="000000"/>
              </a:solidFill>
              <a:latin typeface="Yeseva One"/>
            </a:endParaRPr>
          </a:p>
        </p:txBody>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4835736" y="3512913"/>
            <a:ext cx="1430270" cy="2247968"/>
          </a:xfrm>
          <a:custGeom>
            <a:avLst/>
            <a:gdLst/>
            <a:ahLst/>
            <a:cxnLst/>
            <a:rect l="l" t="t" r="r" b="b"/>
            <a:pathLst>
              <a:path w="1430270" h="2247968">
                <a:moveTo>
                  <a:pt x="0" y="0"/>
                </a:moveTo>
                <a:lnTo>
                  <a:pt x="1430270" y="0"/>
                </a:lnTo>
                <a:lnTo>
                  <a:pt x="1430270" y="2247968"/>
                </a:lnTo>
                <a:lnTo>
                  <a:pt x="0" y="2247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021994" y="4201925"/>
            <a:ext cx="14244012" cy="1558956"/>
          </a:xfrm>
          <a:prstGeom prst="rect">
            <a:avLst/>
          </a:prstGeom>
        </p:spPr>
        <p:txBody>
          <a:bodyPr lIns="0" tIns="0" rIns="0" bIns="0" rtlCol="0" anchor="t">
            <a:spAutoFit/>
          </a:bodyPr>
          <a:lstStyle/>
          <a:p>
            <a:pPr algn="ctr">
              <a:lnSpc>
                <a:spcPts val="11705"/>
              </a:lnSpc>
            </a:pPr>
            <a:r>
              <a:rPr lang="en-US" sz="11705">
                <a:solidFill>
                  <a:srgbClr val="000000"/>
                </a:solidFill>
                <a:latin typeface="Yeseva One"/>
              </a:rPr>
              <a:t>Main Question </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257170" y="0"/>
            <a:ext cx="11060790" cy="5255690"/>
          </a:xfrm>
          <a:custGeom>
            <a:avLst/>
            <a:gdLst/>
            <a:ahLst/>
            <a:cxnLst/>
            <a:rect l="l" t="t" r="r" b="b"/>
            <a:pathLst>
              <a:path w="11060790" h="5255690">
                <a:moveTo>
                  <a:pt x="0" y="0"/>
                </a:moveTo>
                <a:lnTo>
                  <a:pt x="11060791" y="0"/>
                </a:lnTo>
                <a:lnTo>
                  <a:pt x="11060791" y="5255690"/>
                </a:lnTo>
                <a:lnTo>
                  <a:pt x="0" y="5255690"/>
                </a:lnTo>
                <a:lnTo>
                  <a:pt x="0" y="0"/>
                </a:lnTo>
                <a:close/>
              </a:path>
            </a:pathLst>
          </a:custGeom>
          <a:blipFill>
            <a:blip r:embed="rId2"/>
            <a:stretch>
              <a:fillRect/>
            </a:stretch>
          </a:blipFill>
        </p:spPr>
      </p:sp>
      <p:sp>
        <p:nvSpPr>
          <p:cNvPr id="3" name="Freeform 3"/>
          <p:cNvSpPr/>
          <p:nvPr/>
        </p:nvSpPr>
        <p:spPr>
          <a:xfrm>
            <a:off x="3257170" y="4898459"/>
            <a:ext cx="11060790" cy="5388541"/>
          </a:xfrm>
          <a:custGeom>
            <a:avLst/>
            <a:gdLst/>
            <a:ahLst/>
            <a:cxnLst/>
            <a:rect l="l" t="t" r="r" b="b"/>
            <a:pathLst>
              <a:path w="11060790" h="5388541">
                <a:moveTo>
                  <a:pt x="0" y="0"/>
                </a:moveTo>
                <a:lnTo>
                  <a:pt x="11060791" y="0"/>
                </a:lnTo>
                <a:lnTo>
                  <a:pt x="11060791" y="5388541"/>
                </a:lnTo>
                <a:lnTo>
                  <a:pt x="0" y="5388541"/>
                </a:lnTo>
                <a:lnTo>
                  <a:pt x="0" y="0"/>
                </a:lnTo>
                <a:close/>
              </a:path>
            </a:pathLst>
          </a:custGeom>
          <a:blipFill>
            <a:blip r:embed="rId3"/>
            <a:stretch>
              <a:fillRect t="-881" b="-881"/>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57852" y="4184982"/>
            <a:ext cx="10972296" cy="2069436"/>
          </a:xfrm>
          <a:prstGeom prst="rect">
            <a:avLst/>
          </a:prstGeom>
        </p:spPr>
        <p:txBody>
          <a:bodyPr lIns="0" tIns="0" rIns="0" bIns="0" rtlCol="0" anchor="t">
            <a:spAutoFit/>
          </a:bodyPr>
          <a:lstStyle/>
          <a:p>
            <a:pPr algn="ctr">
              <a:lnSpc>
                <a:spcPts val="7981"/>
              </a:lnSpc>
            </a:pPr>
            <a:r>
              <a:rPr lang="en-US" sz="7981">
                <a:solidFill>
                  <a:srgbClr val="000000"/>
                </a:solidFill>
                <a:latin typeface="Yeseva One"/>
              </a:rPr>
              <a:t>State Connections Map of Flights</a:t>
            </a:r>
          </a:p>
        </p:txBody>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22374" y="0"/>
            <a:ext cx="17808250" cy="10287000"/>
          </a:xfrm>
          <a:custGeom>
            <a:avLst/>
            <a:gdLst/>
            <a:ahLst/>
            <a:cxnLst/>
            <a:rect l="l" t="t" r="r" b="b"/>
            <a:pathLst>
              <a:path w="17808250" h="10287000">
                <a:moveTo>
                  <a:pt x="0" y="0"/>
                </a:moveTo>
                <a:lnTo>
                  <a:pt x="17808250" y="0"/>
                </a:lnTo>
                <a:lnTo>
                  <a:pt x="17808250" y="10287000"/>
                </a:lnTo>
                <a:lnTo>
                  <a:pt x="0" y="10287000"/>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57852" y="3680204"/>
            <a:ext cx="10972296" cy="3078992"/>
          </a:xfrm>
          <a:prstGeom prst="rect">
            <a:avLst/>
          </a:prstGeom>
        </p:spPr>
        <p:txBody>
          <a:bodyPr lIns="0" tIns="0" rIns="0" bIns="0" rtlCol="0" anchor="t">
            <a:spAutoFit/>
          </a:bodyPr>
          <a:lstStyle/>
          <a:p>
            <a:pPr algn="ctr">
              <a:lnSpc>
                <a:spcPts val="7981"/>
              </a:lnSpc>
            </a:pPr>
            <a:r>
              <a:rPr lang="en-US" sz="7981">
                <a:solidFill>
                  <a:srgbClr val="000000"/>
                </a:solidFill>
                <a:latin typeface="Yeseva One"/>
              </a:rPr>
              <a:t>Flights Traffic Heatmap by City in 2020</a:t>
            </a:r>
          </a:p>
        </p:txBody>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0" y="733567"/>
            <a:ext cx="18288000" cy="8819866"/>
          </a:xfrm>
          <a:custGeom>
            <a:avLst/>
            <a:gdLst/>
            <a:ahLst/>
            <a:cxnLst/>
            <a:rect l="l" t="t" r="r" b="b"/>
            <a:pathLst>
              <a:path w="18288000" h="8819866">
                <a:moveTo>
                  <a:pt x="0" y="0"/>
                </a:moveTo>
                <a:lnTo>
                  <a:pt x="18288000" y="0"/>
                </a:lnTo>
                <a:lnTo>
                  <a:pt x="18288000" y="8819866"/>
                </a:lnTo>
                <a:lnTo>
                  <a:pt x="0" y="8819866"/>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895648" y="2916159"/>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Conclusion</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2170498" y="4788774"/>
            <a:ext cx="13947004" cy="2743992"/>
          </a:xfrm>
          <a:prstGeom prst="rect">
            <a:avLst/>
          </a:prstGeom>
        </p:spPr>
        <p:txBody>
          <a:bodyPr lIns="0" tIns="0" rIns="0" bIns="0" rtlCol="0" anchor="t">
            <a:spAutoFit/>
          </a:bodyPr>
          <a:lstStyle/>
          <a:p>
            <a:pPr algn="ctr">
              <a:lnSpc>
                <a:spcPts val="3569"/>
              </a:lnSpc>
            </a:pPr>
            <a:r>
              <a:rPr lang="en-US" sz="3569">
                <a:solidFill>
                  <a:srgbClr val="000000"/>
                </a:solidFill>
                <a:latin typeface="Libre Baskerville"/>
              </a:rPr>
              <a:t>our exploration of flight data highlights the prominence of specific cities in air travel. The major relations analysis unveils correlations between city attributes and flight patterns, offering valuable insights for further investigation. Understanding these dynamics is crucial for efficient planning and decision-making in the realm of air travel.</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3632200"/>
            <a:ext cx="11721636" cy="325120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Thank</a:t>
            </a:r>
          </a:p>
          <a:p>
            <a:pPr algn="ctr">
              <a:lnSpc>
                <a:spcPts val="12500"/>
              </a:lnSpc>
            </a:pPr>
            <a:r>
              <a:rPr lang="en-US" sz="12500">
                <a:solidFill>
                  <a:srgbClr val="000000"/>
                </a:solidFill>
                <a:latin typeface="Yeseva One"/>
              </a:rPr>
              <a:t>You</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9690525" y="4433272"/>
            <a:ext cx="7568775" cy="3124200"/>
            <a:chOff x="0" y="0"/>
            <a:chExt cx="10091699" cy="4165600"/>
          </a:xfrm>
        </p:grpSpPr>
        <p:pic>
          <p:nvPicPr>
            <p:cNvPr id="7" name="Picture 7"/>
            <p:cNvPicPr>
              <a:picLocks noChangeAspect="1"/>
            </p:cNvPicPr>
            <p:nvPr/>
          </p:nvPicPr>
          <p:blipFill>
            <a:blip r:embed="rId8"/>
            <a:srcRect t="19041" b="19041"/>
            <a:stretch>
              <a:fillRect/>
            </a:stretch>
          </p:blipFill>
          <p:spPr>
            <a:xfrm>
              <a:off x="0" y="0"/>
              <a:ext cx="10091699" cy="4165600"/>
            </a:xfrm>
            <a:prstGeom prst="rect">
              <a:avLst/>
            </a:prstGeom>
          </p:spPr>
        </p:pic>
      </p:grpSp>
      <p:sp>
        <p:nvSpPr>
          <p:cNvPr id="8" name="TextBox 8"/>
          <p:cNvSpPr txBox="1"/>
          <p:nvPr/>
        </p:nvSpPr>
        <p:spPr>
          <a:xfrm>
            <a:off x="4895648" y="2974586"/>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Introduction</a:t>
            </a:r>
          </a:p>
        </p:txBody>
      </p:sp>
      <p:sp>
        <p:nvSpPr>
          <p:cNvPr id="9" name="TextBox 9"/>
          <p:cNvSpPr txBox="1"/>
          <p:nvPr/>
        </p:nvSpPr>
        <p:spPr>
          <a:xfrm>
            <a:off x="1028700" y="4490422"/>
            <a:ext cx="8466720" cy="4621009"/>
          </a:xfrm>
          <a:prstGeom prst="rect">
            <a:avLst/>
          </a:prstGeom>
        </p:spPr>
        <p:txBody>
          <a:bodyPr lIns="0" tIns="0" rIns="0" bIns="0" rtlCol="0" anchor="t">
            <a:spAutoFit/>
          </a:bodyPr>
          <a:lstStyle/>
          <a:p>
            <a:pPr>
              <a:lnSpc>
                <a:spcPts val="3000"/>
              </a:lnSpc>
            </a:pPr>
            <a:r>
              <a:rPr lang="en-US" sz="3000" dirty="0">
                <a:solidFill>
                  <a:srgbClr val="000000"/>
                </a:solidFill>
                <a:latin typeface="Libre Baskerville"/>
              </a:rPr>
              <a:t>Analyze 2020 flight data between major USA cities to understand the relationship between city attributes and incoming flights. Explore top destinations, routes, and conduct network analysis. Utilize ETL, Data Modeling, and Data Warehousing with two datasets: a Parquet of flight info and a CSV file with city details from 2020.</a:t>
            </a:r>
          </a:p>
          <a:p>
            <a:pPr>
              <a:lnSpc>
                <a:spcPts val="3000"/>
              </a:lnSpc>
            </a:pPr>
            <a:endParaRPr lang="en-US" sz="3000" dirty="0">
              <a:solidFill>
                <a:srgbClr val="000000"/>
              </a:solidFill>
              <a:latin typeface="Libre Baskerville"/>
            </a:endParaRPr>
          </a:p>
          <a:p>
            <a:pPr>
              <a:lnSpc>
                <a:spcPts val="3000"/>
              </a:lnSpc>
            </a:pPr>
            <a:endParaRPr lang="en-US" sz="3000" dirty="0">
              <a:solidFill>
                <a:srgbClr val="000000"/>
              </a:solidFill>
              <a:latin typeface="Libre Baskerville"/>
            </a:endParaRPr>
          </a:p>
          <a:p>
            <a:pPr>
              <a:lnSpc>
                <a:spcPts val="3000"/>
              </a:lnSpc>
            </a:pPr>
            <a:endParaRPr lang="en-US" sz="3000" dirty="0">
              <a:solidFill>
                <a:srgbClr val="000000"/>
              </a:solidFill>
              <a:latin typeface="Libre Baskerville"/>
            </a:endParaRPr>
          </a:p>
          <a:p>
            <a:pPr>
              <a:lnSpc>
                <a:spcPts val="3000"/>
              </a:lnSpc>
            </a:pPr>
            <a:endParaRPr lang="en-US" sz="3000" dirty="0">
              <a:solidFill>
                <a:srgbClr val="000000"/>
              </a:solidFill>
              <a:latin typeface="Libre Baskerville"/>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895648" y="3375451"/>
            <a:ext cx="8496705" cy="2360491"/>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Motivation</a:t>
            </a:r>
          </a:p>
          <a:p>
            <a:pPr algn="ctr">
              <a:lnSpc>
                <a:spcPts val="9060"/>
              </a:lnSpc>
            </a:pPr>
            <a:endParaRPr lang="en-US" sz="9060">
              <a:solidFill>
                <a:srgbClr val="000000"/>
              </a:solidFill>
              <a:latin typeface="Yeseva One"/>
            </a:endParaRP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7075667" y="4474733"/>
            <a:ext cx="4136667" cy="3190404"/>
          </a:xfrm>
          <a:custGeom>
            <a:avLst/>
            <a:gdLst/>
            <a:ahLst/>
            <a:cxnLst/>
            <a:rect l="l" t="t" r="r" b="b"/>
            <a:pathLst>
              <a:path w="4136667" h="3190404">
                <a:moveTo>
                  <a:pt x="0" y="0"/>
                </a:moveTo>
                <a:lnTo>
                  <a:pt x="4136666" y="0"/>
                </a:lnTo>
                <a:lnTo>
                  <a:pt x="4136666" y="3190405"/>
                </a:lnTo>
                <a:lnTo>
                  <a:pt x="0" y="3190405"/>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4895648" y="1917949"/>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Goals</a:t>
            </a:r>
          </a:p>
        </p:txBody>
      </p:sp>
      <p:sp>
        <p:nvSpPr>
          <p:cNvPr id="7" name="TextBox 7"/>
          <p:cNvSpPr txBox="1"/>
          <p:nvPr/>
        </p:nvSpPr>
        <p:spPr>
          <a:xfrm>
            <a:off x="1328165" y="4678531"/>
            <a:ext cx="4963220" cy="400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Identify Trends</a:t>
            </a:r>
          </a:p>
        </p:txBody>
      </p:sp>
      <p:sp>
        <p:nvSpPr>
          <p:cNvPr id="8" name="TextBox 8"/>
          <p:cNvSpPr txBox="1"/>
          <p:nvPr/>
        </p:nvSpPr>
        <p:spPr>
          <a:xfrm>
            <a:off x="6730616" y="4678531"/>
            <a:ext cx="4947821" cy="400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City Type Analysis</a:t>
            </a:r>
          </a:p>
        </p:txBody>
      </p:sp>
      <p:sp>
        <p:nvSpPr>
          <p:cNvPr id="9" name="TextBox 9"/>
          <p:cNvSpPr txBox="1"/>
          <p:nvPr/>
        </p:nvSpPr>
        <p:spPr>
          <a:xfrm>
            <a:off x="12133066" y="4678531"/>
            <a:ext cx="4852055" cy="400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Top Cities and Routes</a:t>
            </a:r>
          </a:p>
        </p:txBody>
      </p:sp>
      <p:sp>
        <p:nvSpPr>
          <p:cNvPr id="10" name="TextBox 10"/>
          <p:cNvSpPr txBox="1"/>
          <p:nvPr/>
        </p:nvSpPr>
        <p:spPr>
          <a:xfrm>
            <a:off x="1340808" y="4151481"/>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01</a:t>
            </a:r>
          </a:p>
        </p:txBody>
      </p:sp>
      <p:sp>
        <p:nvSpPr>
          <p:cNvPr id="11" name="TextBox 11"/>
          <p:cNvSpPr txBox="1"/>
          <p:nvPr/>
        </p:nvSpPr>
        <p:spPr>
          <a:xfrm>
            <a:off x="6730616" y="4151481"/>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02</a:t>
            </a:r>
          </a:p>
        </p:txBody>
      </p:sp>
      <p:sp>
        <p:nvSpPr>
          <p:cNvPr id="12" name="TextBox 12"/>
          <p:cNvSpPr txBox="1"/>
          <p:nvPr/>
        </p:nvSpPr>
        <p:spPr>
          <a:xfrm>
            <a:off x="12198618" y="4151481"/>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03</a:t>
            </a:r>
          </a:p>
        </p:txBody>
      </p:sp>
      <p:sp>
        <p:nvSpPr>
          <p:cNvPr id="13" name="TextBox 13"/>
          <p:cNvSpPr txBox="1"/>
          <p:nvPr/>
        </p:nvSpPr>
        <p:spPr>
          <a:xfrm>
            <a:off x="1340808" y="6775450"/>
            <a:ext cx="4963220" cy="400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Temporal Analysis</a:t>
            </a:r>
          </a:p>
        </p:txBody>
      </p:sp>
      <p:sp>
        <p:nvSpPr>
          <p:cNvPr id="14" name="TextBox 14"/>
          <p:cNvSpPr txBox="1"/>
          <p:nvPr/>
        </p:nvSpPr>
        <p:spPr>
          <a:xfrm>
            <a:off x="6743259" y="6775450"/>
            <a:ext cx="4947821" cy="400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Network Analysis</a:t>
            </a:r>
          </a:p>
        </p:txBody>
      </p:sp>
      <p:sp>
        <p:nvSpPr>
          <p:cNvPr id="15" name="TextBox 15"/>
          <p:cNvSpPr txBox="1"/>
          <p:nvPr/>
        </p:nvSpPr>
        <p:spPr>
          <a:xfrm>
            <a:off x="12145709" y="6775450"/>
            <a:ext cx="4852055" cy="400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Data Visualization</a:t>
            </a:r>
          </a:p>
        </p:txBody>
      </p:sp>
      <p:sp>
        <p:nvSpPr>
          <p:cNvPr id="16" name="TextBox 16"/>
          <p:cNvSpPr txBox="1"/>
          <p:nvPr/>
        </p:nvSpPr>
        <p:spPr>
          <a:xfrm>
            <a:off x="1353451" y="6248400"/>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04</a:t>
            </a:r>
          </a:p>
        </p:txBody>
      </p:sp>
      <p:sp>
        <p:nvSpPr>
          <p:cNvPr id="17" name="TextBox 17"/>
          <p:cNvSpPr txBox="1"/>
          <p:nvPr/>
        </p:nvSpPr>
        <p:spPr>
          <a:xfrm>
            <a:off x="6743259" y="6248400"/>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05</a:t>
            </a:r>
          </a:p>
        </p:txBody>
      </p:sp>
      <p:sp>
        <p:nvSpPr>
          <p:cNvPr id="18" name="TextBox 18"/>
          <p:cNvSpPr txBox="1"/>
          <p:nvPr/>
        </p:nvSpPr>
        <p:spPr>
          <a:xfrm>
            <a:off x="12211261" y="6248400"/>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06</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1864082"/>
            <a:ext cx="16230600"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Datasources</a:t>
            </a:r>
          </a:p>
        </p:txBody>
      </p:sp>
      <p:sp>
        <p:nvSpPr>
          <p:cNvPr id="7" name="TextBox 7"/>
          <p:cNvSpPr txBox="1"/>
          <p:nvPr/>
        </p:nvSpPr>
        <p:spPr>
          <a:xfrm>
            <a:off x="1147480" y="4653239"/>
            <a:ext cx="7877739" cy="4591050"/>
          </a:xfrm>
          <a:prstGeom prst="rect">
            <a:avLst/>
          </a:prstGeom>
        </p:spPr>
        <p:txBody>
          <a:bodyPr lIns="0" tIns="0" rIns="0" bIns="0" rtlCol="0" anchor="t">
            <a:spAutoFit/>
          </a:bodyPr>
          <a:lstStyle/>
          <a:p>
            <a:pPr marL="647700" lvl="1" indent="-323850">
              <a:lnSpc>
                <a:spcPts val="3000"/>
              </a:lnSpc>
              <a:buFont typeface="Arial"/>
              <a:buChar char="•"/>
            </a:pPr>
            <a:r>
              <a:rPr lang="en-US" sz="3000">
                <a:solidFill>
                  <a:srgbClr val="000000"/>
                </a:solidFill>
                <a:latin typeface="Libre Baskerville Bold"/>
              </a:rPr>
              <a:t>Data Type:</a:t>
            </a:r>
            <a:r>
              <a:rPr lang="en-US" sz="3000">
                <a:solidFill>
                  <a:srgbClr val="000000"/>
                </a:solidFill>
                <a:latin typeface="Libre Baskerville"/>
              </a:rPr>
              <a:t> Parquet</a:t>
            </a:r>
          </a:p>
          <a:p>
            <a:pPr>
              <a:lnSpc>
                <a:spcPts val="3000"/>
              </a:lnSpc>
            </a:pPr>
            <a:endParaRPr lang="en-US" sz="3000">
              <a:solidFill>
                <a:srgbClr val="000000"/>
              </a:solidFill>
              <a:latin typeface="Libre Baskerville"/>
            </a:endParaRPr>
          </a:p>
          <a:p>
            <a:pPr marL="647700" lvl="1" indent="-323850">
              <a:lnSpc>
                <a:spcPts val="3000"/>
              </a:lnSpc>
              <a:buFont typeface="Arial"/>
              <a:buChar char="•"/>
            </a:pPr>
            <a:r>
              <a:rPr lang="en-US" sz="3000">
                <a:solidFill>
                  <a:srgbClr val="000000"/>
                </a:solidFill>
                <a:latin typeface="Libre Baskerville Bold"/>
              </a:rPr>
              <a:t>License:</a:t>
            </a:r>
            <a:r>
              <a:rPr lang="en-US" sz="3000">
                <a:solidFill>
                  <a:srgbClr val="000000"/>
                </a:solidFill>
                <a:latin typeface="Libre Baskerville"/>
              </a:rPr>
              <a:t> CC0: Public Domain</a:t>
            </a:r>
          </a:p>
          <a:p>
            <a:pPr>
              <a:lnSpc>
                <a:spcPts val="3000"/>
              </a:lnSpc>
            </a:pPr>
            <a:endParaRPr lang="en-US" sz="3000">
              <a:solidFill>
                <a:srgbClr val="000000"/>
              </a:solidFill>
              <a:latin typeface="Libre Baskerville"/>
            </a:endParaRPr>
          </a:p>
          <a:p>
            <a:pPr marL="647700" lvl="1" indent="-323850">
              <a:lnSpc>
                <a:spcPts val="3000"/>
              </a:lnSpc>
              <a:buFont typeface="Arial"/>
              <a:buChar char="•"/>
            </a:pPr>
            <a:r>
              <a:rPr lang="en-US" sz="3000">
                <a:solidFill>
                  <a:srgbClr val="000000"/>
                </a:solidFill>
                <a:latin typeface="Libre Baskerville Bold"/>
              </a:rPr>
              <a:t>Description:</a:t>
            </a:r>
            <a:r>
              <a:rPr lang="en-US" sz="3000">
                <a:solidFill>
                  <a:srgbClr val="000000"/>
                </a:solidFill>
                <a:latin typeface="Libre Baskerville"/>
              </a:rPr>
              <a:t> This dataset encompasses all flight information, including details on cancellations and delays by airline. The data spans from January 2018, extracted from the "On-Time" database of the TranStats data library.</a:t>
            </a:r>
          </a:p>
          <a:p>
            <a:pPr>
              <a:lnSpc>
                <a:spcPts val="3000"/>
              </a:lnSpc>
            </a:pPr>
            <a:endParaRPr lang="en-US" sz="3000">
              <a:solidFill>
                <a:srgbClr val="000000"/>
              </a:solidFill>
              <a:latin typeface="Libre Baskerville"/>
            </a:endParaRPr>
          </a:p>
        </p:txBody>
      </p:sp>
      <p:sp>
        <p:nvSpPr>
          <p:cNvPr id="8" name="TextBox 8"/>
          <p:cNvSpPr txBox="1"/>
          <p:nvPr/>
        </p:nvSpPr>
        <p:spPr>
          <a:xfrm>
            <a:off x="1147480" y="4126189"/>
            <a:ext cx="4962932"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Air Flight Dataset</a:t>
            </a:r>
          </a:p>
        </p:txBody>
      </p:sp>
      <p:sp>
        <p:nvSpPr>
          <p:cNvPr id="9" name="TextBox 9"/>
          <p:cNvSpPr txBox="1"/>
          <p:nvPr/>
        </p:nvSpPr>
        <p:spPr>
          <a:xfrm>
            <a:off x="9262780" y="4653239"/>
            <a:ext cx="7877739" cy="4591050"/>
          </a:xfrm>
          <a:prstGeom prst="rect">
            <a:avLst/>
          </a:prstGeom>
        </p:spPr>
        <p:txBody>
          <a:bodyPr lIns="0" tIns="0" rIns="0" bIns="0" rtlCol="0" anchor="t">
            <a:spAutoFit/>
          </a:bodyPr>
          <a:lstStyle/>
          <a:p>
            <a:pPr marL="647700" lvl="1" indent="-323850">
              <a:lnSpc>
                <a:spcPts val="3000"/>
              </a:lnSpc>
              <a:buFont typeface="Arial"/>
              <a:buChar char="•"/>
            </a:pPr>
            <a:r>
              <a:rPr lang="en-US" sz="3000">
                <a:solidFill>
                  <a:srgbClr val="000000"/>
                </a:solidFill>
                <a:latin typeface="Libre Baskerville Bold"/>
              </a:rPr>
              <a:t>Data Type:</a:t>
            </a:r>
            <a:r>
              <a:rPr lang="en-US" sz="3000">
                <a:solidFill>
                  <a:srgbClr val="000000"/>
                </a:solidFill>
                <a:latin typeface="Libre Baskerville"/>
              </a:rPr>
              <a:t> CSV</a:t>
            </a:r>
          </a:p>
          <a:p>
            <a:pPr>
              <a:lnSpc>
                <a:spcPts val="3000"/>
              </a:lnSpc>
            </a:pPr>
            <a:endParaRPr lang="en-US" sz="3000">
              <a:solidFill>
                <a:srgbClr val="000000"/>
              </a:solidFill>
              <a:latin typeface="Libre Baskerville"/>
            </a:endParaRPr>
          </a:p>
          <a:p>
            <a:pPr marL="647700" lvl="1" indent="-323850">
              <a:lnSpc>
                <a:spcPts val="3000"/>
              </a:lnSpc>
              <a:buFont typeface="Arial"/>
              <a:buChar char="•"/>
            </a:pPr>
            <a:r>
              <a:rPr lang="en-US" sz="3000">
                <a:solidFill>
                  <a:srgbClr val="000000"/>
                </a:solidFill>
                <a:latin typeface="Libre Baskerville Bold"/>
              </a:rPr>
              <a:t>License:</a:t>
            </a:r>
            <a:r>
              <a:rPr lang="en-US" sz="3000">
                <a:solidFill>
                  <a:srgbClr val="000000"/>
                </a:solidFill>
                <a:latin typeface="Libre Baskerville"/>
              </a:rPr>
              <a:t> CC0: Public Domain</a:t>
            </a:r>
          </a:p>
          <a:p>
            <a:pPr>
              <a:lnSpc>
                <a:spcPts val="3000"/>
              </a:lnSpc>
            </a:pPr>
            <a:endParaRPr lang="en-US" sz="3000">
              <a:solidFill>
                <a:srgbClr val="000000"/>
              </a:solidFill>
              <a:latin typeface="Libre Baskerville"/>
            </a:endParaRPr>
          </a:p>
          <a:p>
            <a:pPr marL="647700" lvl="1" indent="-323850">
              <a:lnSpc>
                <a:spcPts val="3000"/>
              </a:lnSpc>
              <a:buFont typeface="Arial"/>
              <a:buChar char="•"/>
            </a:pPr>
            <a:r>
              <a:rPr lang="en-US" sz="3000">
                <a:solidFill>
                  <a:srgbClr val="000000"/>
                </a:solidFill>
                <a:latin typeface="Libre Baskerville Bold"/>
              </a:rPr>
              <a:t>Description:</a:t>
            </a:r>
            <a:r>
              <a:rPr lang="en-US" sz="3000">
                <a:solidFill>
                  <a:srgbClr val="000000"/>
                </a:solidFill>
                <a:latin typeface="Libre Baskerville"/>
              </a:rPr>
              <a:t> The dataset includes information on the top 100 US cities by population, derived from Wikipedia. It lists each city, its rank based on 2020 population, area data, and populations in both 2020 and 2010.</a:t>
            </a:r>
          </a:p>
          <a:p>
            <a:pPr>
              <a:lnSpc>
                <a:spcPts val="3000"/>
              </a:lnSpc>
            </a:pPr>
            <a:endParaRPr lang="en-US" sz="3000">
              <a:solidFill>
                <a:srgbClr val="000000"/>
              </a:solidFill>
              <a:latin typeface="Libre Baskerville"/>
            </a:endParaRPr>
          </a:p>
        </p:txBody>
      </p:sp>
      <p:sp>
        <p:nvSpPr>
          <p:cNvPr id="10" name="TextBox 10"/>
          <p:cNvSpPr txBox="1"/>
          <p:nvPr/>
        </p:nvSpPr>
        <p:spPr>
          <a:xfrm>
            <a:off x="9262780" y="4126189"/>
            <a:ext cx="6660665"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Top 100 US Cities Population</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4422775"/>
            <a:ext cx="11721636" cy="167005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Analysis</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283182" y="2841625"/>
            <a:ext cx="11721636" cy="483235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Number of Flights per City</a:t>
            </a:r>
          </a:p>
        </p:txBody>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328165" y="121607"/>
            <a:ext cx="15345690" cy="10165393"/>
          </a:xfrm>
          <a:custGeom>
            <a:avLst/>
            <a:gdLst/>
            <a:ahLst/>
            <a:cxnLst/>
            <a:rect l="l" t="t" r="r" b="b"/>
            <a:pathLst>
              <a:path w="15345690" h="10165393">
                <a:moveTo>
                  <a:pt x="0" y="0"/>
                </a:moveTo>
                <a:lnTo>
                  <a:pt x="15345690" y="0"/>
                </a:lnTo>
                <a:lnTo>
                  <a:pt x="15345690" y="10165393"/>
                </a:lnTo>
                <a:lnTo>
                  <a:pt x="0" y="10165393"/>
                </a:lnTo>
                <a:lnTo>
                  <a:pt x="0" y="0"/>
                </a:lnTo>
                <a:close/>
              </a:path>
            </a:pathLst>
          </a:custGeom>
          <a:blipFill>
            <a:blip r:embed="rId8"/>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354</Words>
  <Application>Microsoft Office PowerPoint</Application>
  <PresentationFormat>Custom</PresentationFormat>
  <Paragraphs>57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Libre Baskerville Bold</vt:lpstr>
      <vt:lpstr>Libre Baskerville</vt:lpstr>
      <vt:lpstr>Arial</vt:lpstr>
      <vt:lpstr>Yeseva One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Sand Minimalist Modern Thesis Defense Presentation</dc:title>
  <cp:lastModifiedBy>Muhammad Talha Waheed</cp:lastModifiedBy>
  <cp:revision>3</cp:revision>
  <dcterms:created xsi:type="dcterms:W3CDTF">2006-08-16T00:00:00Z</dcterms:created>
  <dcterms:modified xsi:type="dcterms:W3CDTF">2024-01-12T20:21:40Z</dcterms:modified>
  <dc:identifier>DAF5snJm0cE</dc:identifier>
</cp:coreProperties>
</file>