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58" r:id="rId3"/>
    <p:sldId id="259" r:id="rId4"/>
    <p:sldId id="260" r:id="rId5"/>
    <p:sldId id="261" r:id="rId6"/>
    <p:sldId id="262" r:id="rId7"/>
    <p:sldId id="263" r:id="rId8"/>
    <p:sldId id="264" r:id="rId9"/>
    <p:sldId id="265" r:id="rId10"/>
    <p:sldId id="257" r:id="rId11"/>
    <p:sldId id="266" r:id="rId12"/>
    <p:sldId id="267" r:id="rId13"/>
    <p:sldId id="27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60"/>
  </p:normalViewPr>
  <p:slideViewPr>
    <p:cSldViewPr snapToGrid="0">
      <p:cViewPr varScale="1">
        <p:scale>
          <a:sx n="72" d="100"/>
          <a:sy n="72" d="100"/>
        </p:scale>
        <p:origin x="6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5831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8931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27499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2266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70643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3/2/2024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39982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3/2/2024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04924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27374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25546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3325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8274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37126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72676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3/2/2024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6106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3/2/2024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1552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ED1C14C-A143-42F5-B247-D0E800131009}" type="datetimeFigureOut">
              <a:rPr lang="en-US" smtClean="0"/>
              <a:t>3/2/2024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7233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0215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03550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ED1C14C-A143-42F5-B247-D0E800131009}" type="datetimeFigureOut">
              <a:rPr lang="en-US" smtClean="0"/>
              <a:t>3/2/2024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3912139781"/>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1DC775A4-962A-4BA7-916E-4BEB73283162}"/>
              </a:ext>
            </a:extLst>
          </p:cNvPr>
          <p:cNvSpPr>
            <a:spLocks noGrp="1"/>
          </p:cNvSpPr>
          <p:nvPr>
            <p:ph type="ctrTitle"/>
          </p:nvPr>
        </p:nvSpPr>
        <p:spPr/>
        <p:txBody>
          <a:bodyPr>
            <a:normAutofit/>
          </a:bodyPr>
          <a:lstStyle/>
          <a:p>
            <a:r>
              <a:rPr dirty="0"/>
              <a:t>Capstone Project Google Data Analytics Certificate</a:t>
            </a:r>
          </a:p>
        </p:txBody>
      </p:sp>
      <p:sp>
        <p:nvSpPr>
          <p:cNvPr id="3" name="slide1">
            <a:extLst>
              <a:ext uri="{FF2B5EF4-FFF2-40B4-BE49-F238E27FC236}">
                <a16:creationId xmlns:a16="http://schemas.microsoft.com/office/drawing/2014/main" id="{EA360734-564F-4A93-95ED-1C8905DC25C8}"/>
              </a:ext>
            </a:extLst>
          </p:cNvPr>
          <p:cNvSpPr>
            <a:spLocks noGrp="1"/>
          </p:cNvSpPr>
          <p:nvPr>
            <p:ph type="subTitle" idx="1"/>
          </p:nvPr>
        </p:nvSpPr>
        <p:spPr/>
        <p:txBody>
          <a:bodyPr/>
          <a:lstStyle/>
          <a:p>
            <a:r>
              <a:rPr dirty="0"/>
              <a:t>File created on: 3/1/2024</a:t>
            </a:r>
            <a:endParaRPr lang="en-US" dirty="0"/>
          </a:p>
          <a:p>
            <a:r>
              <a:rPr lang="en-US" dirty="0"/>
              <a:t>By: Talha Talat</a:t>
            </a:r>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978AC5E8-C347-4CD0-BD99-BFE82F0B9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91" y="0"/>
            <a:ext cx="11714922"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0412-7280-4BA9-9ED3-608F50651523}"/>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CF7B6F13-FBAA-4E96-9175-713857A4202B}"/>
              </a:ext>
            </a:extLst>
          </p:cNvPr>
          <p:cNvSpPr>
            <a:spLocks noGrp="1"/>
          </p:cNvSpPr>
          <p:nvPr>
            <p:ph idx="1"/>
          </p:nvPr>
        </p:nvSpPr>
        <p:spPr/>
        <p:txBody>
          <a:bodyPr>
            <a:normAutofit/>
          </a:bodyPr>
          <a:lstStyle/>
          <a:p>
            <a:r>
              <a:rPr lang="en-US" dirty="0"/>
              <a:t>The Dashboards illustrate some important data.</a:t>
            </a:r>
          </a:p>
          <a:p>
            <a:pPr marL="514350" indent="-514350">
              <a:buFont typeface="+mj-lt"/>
              <a:buAutoNum type="arabicPeriod"/>
            </a:pPr>
            <a:r>
              <a:rPr lang="en-US" dirty="0"/>
              <a:t>Top 5 Starting station names with differentiating in Members and Casuals Rider.</a:t>
            </a:r>
          </a:p>
          <a:p>
            <a:pPr marL="514350" indent="-514350">
              <a:buFont typeface="+mj-lt"/>
              <a:buAutoNum type="arabicPeriod"/>
            </a:pPr>
            <a:r>
              <a:rPr lang="en-US" dirty="0"/>
              <a:t>Total Percentage of </a:t>
            </a:r>
            <a:r>
              <a:rPr lang="en-US" dirty="0" err="1"/>
              <a:t>MemberVsCasual</a:t>
            </a:r>
            <a:r>
              <a:rPr lang="en-US" dirty="0"/>
              <a:t>.</a:t>
            </a:r>
          </a:p>
          <a:p>
            <a:pPr marL="514350" indent="-514350">
              <a:buFont typeface="+mj-lt"/>
              <a:buAutoNum type="arabicPeriod"/>
            </a:pPr>
            <a:r>
              <a:rPr lang="en-US" dirty="0"/>
              <a:t>The usage of </a:t>
            </a:r>
            <a:r>
              <a:rPr lang="en-US" dirty="0" err="1"/>
              <a:t>cyclistic</a:t>
            </a:r>
            <a:r>
              <a:rPr lang="en-US" dirty="0"/>
              <a:t> rides for each day of the week by members and casuals.</a:t>
            </a:r>
          </a:p>
          <a:p>
            <a:pPr marL="514350" indent="-514350">
              <a:buFont typeface="+mj-lt"/>
              <a:buAutoNum type="arabicPeriod"/>
            </a:pPr>
            <a:endParaRPr lang="en-US" dirty="0"/>
          </a:p>
          <a:p>
            <a:pPr marL="514350" indent="-514350">
              <a:buFont typeface="+mj-lt"/>
              <a:buAutoNum type="arabicPeriod"/>
            </a:pPr>
            <a:r>
              <a:rPr lang="en-US" dirty="0"/>
              <a:t>The usage of </a:t>
            </a:r>
            <a:r>
              <a:rPr lang="en-US" dirty="0" err="1"/>
              <a:t>cyclistic</a:t>
            </a:r>
            <a:r>
              <a:rPr lang="en-US" dirty="0"/>
              <a:t> rides for each month by members and casuals.</a:t>
            </a:r>
          </a:p>
          <a:p>
            <a:pPr marL="514350" indent="-514350">
              <a:buFont typeface="+mj-lt"/>
              <a:buAutoNum type="arabicPeriod"/>
            </a:pPr>
            <a:endParaRPr lang="en-US" dirty="0"/>
          </a:p>
        </p:txBody>
      </p:sp>
    </p:spTree>
    <p:extLst>
      <p:ext uri="{BB962C8B-B14F-4D97-AF65-F5344CB8AC3E}">
        <p14:creationId xmlns:p14="http://schemas.microsoft.com/office/powerpoint/2010/main" val="3518953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E8A5-0E00-45D8-80B5-8E19385748BA}"/>
              </a:ext>
            </a:extLst>
          </p:cNvPr>
          <p:cNvSpPr>
            <a:spLocks noGrp="1"/>
          </p:cNvSpPr>
          <p:nvPr>
            <p:ph type="title"/>
          </p:nvPr>
        </p:nvSpPr>
        <p:spPr/>
        <p:txBody>
          <a:bodyPr/>
          <a:lstStyle/>
          <a:p>
            <a:r>
              <a:rPr lang="en-US" dirty="0"/>
              <a:t>Key Trends</a:t>
            </a:r>
          </a:p>
        </p:txBody>
      </p:sp>
      <p:sp>
        <p:nvSpPr>
          <p:cNvPr id="3" name="Content Placeholder 2">
            <a:extLst>
              <a:ext uri="{FF2B5EF4-FFF2-40B4-BE49-F238E27FC236}">
                <a16:creationId xmlns:a16="http://schemas.microsoft.com/office/drawing/2014/main" id="{0EC0CFD2-A42C-408C-A29B-67ACFDA2C293}"/>
              </a:ext>
            </a:extLst>
          </p:cNvPr>
          <p:cNvSpPr>
            <a:spLocks noGrp="1"/>
          </p:cNvSpPr>
          <p:nvPr>
            <p:ph idx="1"/>
          </p:nvPr>
        </p:nvSpPr>
        <p:spPr/>
        <p:txBody>
          <a:bodyPr>
            <a:normAutofit fontScale="85000" lnSpcReduction="10000"/>
          </a:bodyPr>
          <a:lstStyle/>
          <a:p>
            <a:pPr marL="514350" indent="-514350">
              <a:buFont typeface="+mj-lt"/>
              <a:buAutoNum type="arabicPeriod"/>
            </a:pPr>
            <a:r>
              <a:rPr lang="en-US" dirty="0"/>
              <a:t>The first graph, shows the total number of riders from the top 5 starting stations, and it shows that in the top 4 riding stations, there are more casual riders than member riders.</a:t>
            </a:r>
          </a:p>
          <a:p>
            <a:pPr marL="514350" indent="-514350">
              <a:buFont typeface="+mj-lt"/>
              <a:buAutoNum type="arabicPeriod"/>
            </a:pPr>
            <a:r>
              <a:rPr lang="en-US" dirty="0"/>
              <a:t>The Pie chart shows the total percentage of member riders is greater than the total percentage of casual riders.</a:t>
            </a:r>
          </a:p>
          <a:p>
            <a:pPr marL="514350" indent="-514350">
              <a:buFont typeface="+mj-lt"/>
              <a:buAutoNum type="arabicPeriod"/>
            </a:pPr>
            <a:r>
              <a:rPr lang="en-US" dirty="0"/>
              <a:t>The third chart shows that, for casual riders, the most number of rides are booked during the weekend or on the 7</a:t>
            </a:r>
            <a:r>
              <a:rPr lang="en-US" baseline="30000" dirty="0"/>
              <a:t>th</a:t>
            </a:r>
            <a:r>
              <a:rPr lang="en-US" dirty="0"/>
              <a:t> day, which is Sunday, and for member riders, the most no. of rides they take are during weekdays, which are the working days of the week.</a:t>
            </a:r>
          </a:p>
          <a:p>
            <a:pPr marL="514350" indent="-514350">
              <a:buFont typeface="+mj-lt"/>
              <a:buAutoNum type="arabicPeriod"/>
            </a:pPr>
            <a:r>
              <a:rPr lang="en-US" dirty="0"/>
              <a:t>The fourth graph shows that most rides are booked from the month of May to the month of September, and since it is the summertime and the best time of the year to cycle.</a:t>
            </a:r>
          </a:p>
        </p:txBody>
      </p:sp>
    </p:spTree>
    <p:extLst>
      <p:ext uri="{BB962C8B-B14F-4D97-AF65-F5344CB8AC3E}">
        <p14:creationId xmlns:p14="http://schemas.microsoft.com/office/powerpoint/2010/main" val="1626128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2198-E22A-4B89-A0DC-81CF2C563B57}"/>
              </a:ext>
            </a:extLst>
          </p:cNvPr>
          <p:cNvSpPr>
            <a:spLocks noGrp="1"/>
          </p:cNvSpPr>
          <p:nvPr>
            <p:ph type="title"/>
          </p:nvPr>
        </p:nvSpPr>
        <p:spPr>
          <a:xfrm>
            <a:off x="685799" y="0"/>
            <a:ext cx="10131425" cy="993913"/>
          </a:xfrm>
        </p:spPr>
        <p:txBody>
          <a:bodyPr/>
          <a:lstStyle/>
          <a:p>
            <a:r>
              <a:rPr lang="en-US" dirty="0"/>
              <a:t>Top 5 Stations Weekly Rides Book</a:t>
            </a:r>
          </a:p>
        </p:txBody>
      </p:sp>
      <p:pic>
        <p:nvPicPr>
          <p:cNvPr id="5" name="Content Placeholder 4">
            <a:extLst>
              <a:ext uri="{FF2B5EF4-FFF2-40B4-BE49-F238E27FC236}">
                <a16:creationId xmlns:a16="http://schemas.microsoft.com/office/drawing/2014/main" id="{A9ABACFE-00DD-47FA-8E22-6936726CF1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816" y="807532"/>
            <a:ext cx="10131425" cy="5840593"/>
          </a:xfrm>
        </p:spPr>
      </p:pic>
    </p:spTree>
    <p:extLst>
      <p:ext uri="{BB962C8B-B14F-4D97-AF65-F5344CB8AC3E}">
        <p14:creationId xmlns:p14="http://schemas.microsoft.com/office/powerpoint/2010/main" val="1513806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26C58-389D-4713-BF43-41218111FE3F}"/>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B3A2B9DF-841F-4773-B486-2ADDA49A1F6F}"/>
              </a:ext>
            </a:extLst>
          </p:cNvPr>
          <p:cNvSpPr>
            <a:spLocks noGrp="1"/>
          </p:cNvSpPr>
          <p:nvPr>
            <p:ph idx="1"/>
          </p:nvPr>
        </p:nvSpPr>
        <p:spPr/>
        <p:txBody>
          <a:bodyPr>
            <a:normAutofit lnSpcReduction="10000"/>
          </a:bodyPr>
          <a:lstStyle/>
          <a:p>
            <a:r>
              <a:rPr lang="en-US" dirty="0"/>
              <a:t>Firstly, there is no need to make more effort, since the numbers of total number members are higher than the total number of casual riders.</a:t>
            </a:r>
          </a:p>
          <a:p>
            <a:r>
              <a:rPr lang="en-US" dirty="0"/>
              <a:t>Secondly, we can target the areas of the station, where casuals are taking more rides than the members as shown in the graph, by starting advertising in these areas, and offering some discount for membership, since the casuals are booking more rides.</a:t>
            </a:r>
          </a:p>
          <a:p>
            <a:r>
              <a:rPr lang="en-US" dirty="0"/>
              <a:t>We can offer some special discounts for casual riders, who want to book their rides for the weekend and ask them to join the membership to avail that discount and it will be specifically to those areas only.</a:t>
            </a:r>
          </a:p>
        </p:txBody>
      </p:sp>
    </p:spTree>
    <p:extLst>
      <p:ext uri="{BB962C8B-B14F-4D97-AF65-F5344CB8AC3E}">
        <p14:creationId xmlns:p14="http://schemas.microsoft.com/office/powerpoint/2010/main" val="2662358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7140-2561-4F04-BE7D-CEDA579CB542}"/>
              </a:ext>
            </a:extLst>
          </p:cNvPr>
          <p:cNvSpPr>
            <a:spLocks noGrp="1"/>
          </p:cNvSpPr>
          <p:nvPr>
            <p:ph type="title"/>
          </p:nvPr>
        </p:nvSpPr>
        <p:spPr/>
        <p:txBody>
          <a:bodyPr/>
          <a:lstStyle/>
          <a:p>
            <a:r>
              <a:rPr lang="en-US" dirty="0"/>
              <a:t>Final Comments</a:t>
            </a:r>
          </a:p>
        </p:txBody>
      </p:sp>
      <p:sp>
        <p:nvSpPr>
          <p:cNvPr id="3" name="Content Placeholder 2">
            <a:extLst>
              <a:ext uri="{FF2B5EF4-FFF2-40B4-BE49-F238E27FC236}">
                <a16:creationId xmlns:a16="http://schemas.microsoft.com/office/drawing/2014/main" id="{9FD1BEF0-05A3-4231-A5A5-8737D95F3E3D}"/>
              </a:ext>
            </a:extLst>
          </p:cNvPr>
          <p:cNvSpPr>
            <a:spLocks noGrp="1"/>
          </p:cNvSpPr>
          <p:nvPr>
            <p:ph idx="1"/>
          </p:nvPr>
        </p:nvSpPr>
        <p:spPr/>
        <p:txBody>
          <a:bodyPr/>
          <a:lstStyle/>
          <a:p>
            <a:pPr marL="0" indent="0">
              <a:buNone/>
            </a:pPr>
            <a:r>
              <a:rPr lang="en-US" dirty="0"/>
              <a:t>If we take action on the following points, then we can start to see an increase in the number of members closer to 80% at least, and witness the rise of the company.</a:t>
            </a:r>
          </a:p>
        </p:txBody>
      </p:sp>
    </p:spTree>
    <p:extLst>
      <p:ext uri="{BB962C8B-B14F-4D97-AF65-F5344CB8AC3E}">
        <p14:creationId xmlns:p14="http://schemas.microsoft.com/office/powerpoint/2010/main" val="4426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7598-265C-47E7-B115-8EA9233F7F56}"/>
              </a:ext>
            </a:extLst>
          </p:cNvPr>
          <p:cNvSpPr>
            <a:spLocks noGrp="1"/>
          </p:cNvSpPr>
          <p:nvPr>
            <p:ph type="title"/>
          </p:nvPr>
        </p:nvSpPr>
        <p:spPr/>
        <p:txBody>
          <a:bodyPr/>
          <a:lstStyle/>
          <a:p>
            <a:r>
              <a:rPr lang="en-US" dirty="0"/>
              <a:t>How does a bike-share navigate speedy success?</a:t>
            </a:r>
          </a:p>
        </p:txBody>
      </p:sp>
      <p:sp>
        <p:nvSpPr>
          <p:cNvPr id="3" name="Content Placeholder 2">
            <a:extLst>
              <a:ext uri="{FF2B5EF4-FFF2-40B4-BE49-F238E27FC236}">
                <a16:creationId xmlns:a16="http://schemas.microsoft.com/office/drawing/2014/main" id="{A646C0ED-DC4E-40C0-9A5A-08DF70C0A03C}"/>
              </a:ext>
            </a:extLst>
          </p:cNvPr>
          <p:cNvSpPr>
            <a:spLocks noGrp="1"/>
          </p:cNvSpPr>
          <p:nvPr>
            <p:ph idx="1"/>
          </p:nvPr>
        </p:nvSpPr>
        <p:spPr/>
        <p:txBody>
          <a:bodyPr>
            <a:normAutofit fontScale="92500" lnSpcReduction="20000"/>
          </a:bodyPr>
          <a:lstStyle/>
          <a:p>
            <a:r>
              <a:rPr lang="en-US" dirty="0"/>
              <a:t>I am working for a company, </a:t>
            </a:r>
            <a:r>
              <a:rPr lang="en-US" dirty="0" err="1"/>
              <a:t>Cyclistic</a:t>
            </a:r>
            <a:r>
              <a:rPr lang="en-US" dirty="0"/>
              <a:t>, along with some key team members. To answer the business questions, I followed the steps of the data analysis process: Ask, Prepare, Process, Analyze, Share, and Act. </a:t>
            </a:r>
          </a:p>
          <a:p>
            <a:r>
              <a:rPr lang="en-US" b="1" dirty="0"/>
              <a:t>Problem: </a:t>
            </a:r>
            <a:r>
              <a:rPr lang="en-US" dirty="0"/>
              <a:t>The director of marketing believes the company’s future success depends on maximizing the number of annual memberships. Therefore, my team wants to understand how casual riders and annual members use </a:t>
            </a:r>
            <a:r>
              <a:rPr lang="en-US" dirty="0" err="1"/>
              <a:t>Cyclistic</a:t>
            </a:r>
            <a:r>
              <a:rPr lang="en-US" dirty="0"/>
              <a:t> bikes differently. </a:t>
            </a:r>
          </a:p>
          <a:p>
            <a:r>
              <a:rPr lang="en-US" b="1" dirty="0"/>
              <a:t>Solution: </a:t>
            </a:r>
            <a:r>
              <a:rPr lang="en-US" dirty="0"/>
              <a:t>From these insights, I will design a new marketing strategy to convert casual riders into annual members. But first, </a:t>
            </a:r>
            <a:r>
              <a:rPr lang="en-US" dirty="0" err="1"/>
              <a:t>Cyclistic</a:t>
            </a:r>
            <a:r>
              <a:rPr lang="en-US" dirty="0"/>
              <a:t> executives must approve my recommendations, so they must be backed up with compelling data insights and professional data visualizations. </a:t>
            </a:r>
            <a:endParaRPr lang="en-US" b="1" dirty="0"/>
          </a:p>
        </p:txBody>
      </p:sp>
    </p:spTree>
    <p:extLst>
      <p:ext uri="{BB962C8B-B14F-4D97-AF65-F5344CB8AC3E}">
        <p14:creationId xmlns:p14="http://schemas.microsoft.com/office/powerpoint/2010/main" val="313396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440E-B320-4053-98F8-61BC3B6B14F7}"/>
              </a:ext>
            </a:extLst>
          </p:cNvPr>
          <p:cNvSpPr>
            <a:spLocks noGrp="1"/>
          </p:cNvSpPr>
          <p:nvPr>
            <p:ph type="title"/>
          </p:nvPr>
        </p:nvSpPr>
        <p:spPr/>
        <p:txBody>
          <a:bodyPr/>
          <a:lstStyle/>
          <a:p>
            <a:r>
              <a:rPr lang="en-US" dirty="0"/>
              <a:t>Team</a:t>
            </a:r>
          </a:p>
        </p:txBody>
      </p:sp>
      <p:sp>
        <p:nvSpPr>
          <p:cNvPr id="3" name="Content Placeholder 2">
            <a:extLst>
              <a:ext uri="{FF2B5EF4-FFF2-40B4-BE49-F238E27FC236}">
                <a16:creationId xmlns:a16="http://schemas.microsoft.com/office/drawing/2014/main" id="{265921CE-B08B-43A3-82A7-876239A4A700}"/>
              </a:ext>
            </a:extLst>
          </p:cNvPr>
          <p:cNvSpPr>
            <a:spLocks noGrp="1"/>
          </p:cNvSpPr>
          <p:nvPr>
            <p:ph idx="1"/>
          </p:nvPr>
        </p:nvSpPr>
        <p:spPr/>
        <p:txBody>
          <a:bodyPr>
            <a:normAutofit fontScale="70000" lnSpcReduction="20000"/>
          </a:bodyPr>
          <a:lstStyle/>
          <a:p>
            <a:r>
              <a:rPr lang="en-US" dirty="0" err="1"/>
              <a:t>Cyclistic</a:t>
            </a:r>
            <a:r>
              <a:rPr lang="en-US" dirty="0"/>
              <a:t>: A bike-share program that features more than 5,800 bicycles and 600 docking stations. </a:t>
            </a:r>
            <a:r>
              <a:rPr lang="en-US" dirty="0" err="1"/>
              <a:t>Cyclistic</a:t>
            </a:r>
            <a:r>
              <a:rPr lang="en-US" dirty="0"/>
              <a:t> sets itself apart by also offering reclining bikes, hand tricycles, and cargo bikes, making bike-share more inclusive to people with disabilities and riders who can’t use a standard two-wheeled bike. The majority of riders opt for traditional bikes; about 8% of riders use the assistive options. </a:t>
            </a:r>
            <a:r>
              <a:rPr lang="en-US" dirty="0" err="1"/>
              <a:t>Cyclistic</a:t>
            </a:r>
            <a:r>
              <a:rPr lang="en-US" dirty="0"/>
              <a:t> users are more likely to ride for leisure, but about 30% use bikes to commute to work each day.</a:t>
            </a:r>
          </a:p>
          <a:p>
            <a:r>
              <a:rPr lang="en-US" dirty="0"/>
              <a:t>Lily Moreno: The director of marketing and your manager. Moreno is responsible for the development of campaigns and initiatives to promote the bike-share program. </a:t>
            </a:r>
          </a:p>
          <a:p>
            <a:r>
              <a:rPr lang="en-US" dirty="0" err="1"/>
              <a:t>Cyclistic</a:t>
            </a:r>
            <a:r>
              <a:rPr lang="en-US" dirty="0"/>
              <a:t> marketing analytics team: A team of data analysts who are responsible for collecting, analyzing, and reporting data that helps guide </a:t>
            </a:r>
            <a:r>
              <a:rPr lang="en-US" dirty="0" err="1"/>
              <a:t>Cyclistic</a:t>
            </a:r>
            <a:r>
              <a:rPr lang="en-US" dirty="0"/>
              <a:t> marketing strategy. You joined this team six months ago and have been busy learning about </a:t>
            </a:r>
            <a:r>
              <a:rPr lang="en-US" dirty="0" err="1"/>
              <a:t>Cyclistic’s</a:t>
            </a:r>
            <a:r>
              <a:rPr lang="en-US" dirty="0"/>
              <a:t> mission and business goals—as well as how you, as a junior data analyst, can help </a:t>
            </a:r>
            <a:r>
              <a:rPr lang="en-US" dirty="0" err="1"/>
              <a:t>Cyclistic</a:t>
            </a:r>
            <a:r>
              <a:rPr lang="en-US" dirty="0"/>
              <a:t> achieve them.</a:t>
            </a:r>
          </a:p>
          <a:p>
            <a:r>
              <a:rPr lang="en-US" dirty="0" err="1"/>
              <a:t>Cyclistic</a:t>
            </a:r>
            <a:r>
              <a:rPr lang="en-US" dirty="0"/>
              <a:t> executive team: The notoriously detail-oriented executive team will decide whether to approve the recommended marketing program.</a:t>
            </a:r>
          </a:p>
        </p:txBody>
      </p:sp>
    </p:spTree>
    <p:extLst>
      <p:ext uri="{BB962C8B-B14F-4D97-AF65-F5344CB8AC3E}">
        <p14:creationId xmlns:p14="http://schemas.microsoft.com/office/powerpoint/2010/main" val="3840623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8CC43-3198-48A0-A249-A592AFB04439}"/>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555F095E-E600-4263-BEA1-6A9396AC58CA}"/>
              </a:ext>
            </a:extLst>
          </p:cNvPr>
          <p:cNvSpPr>
            <a:spLocks noGrp="1"/>
          </p:cNvSpPr>
          <p:nvPr>
            <p:ph idx="1"/>
          </p:nvPr>
        </p:nvSpPr>
        <p:spPr/>
        <p:txBody>
          <a:bodyPr/>
          <a:lstStyle/>
          <a:p>
            <a:r>
              <a:rPr lang="en-US" dirty="0"/>
              <a:t>Moreno has set the goal to determine and figure out the ratio of Casual riders vs Annual Member Riders, and to find out the way on how to convert the Casual Riders into Annual Members.</a:t>
            </a:r>
          </a:p>
        </p:txBody>
      </p:sp>
    </p:spTree>
    <p:extLst>
      <p:ext uri="{BB962C8B-B14F-4D97-AF65-F5344CB8AC3E}">
        <p14:creationId xmlns:p14="http://schemas.microsoft.com/office/powerpoint/2010/main" val="1482391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562BB-3988-4D84-838C-5DE26CCA345A}"/>
              </a:ext>
            </a:extLst>
          </p:cNvPr>
          <p:cNvSpPr>
            <a:spLocks noGrp="1"/>
          </p:cNvSpPr>
          <p:nvPr>
            <p:ph type="title"/>
          </p:nvPr>
        </p:nvSpPr>
        <p:spPr/>
        <p:txBody>
          <a:bodyPr/>
          <a:lstStyle/>
          <a:p>
            <a:r>
              <a:rPr lang="en-US" dirty="0"/>
              <a:t>Ask</a:t>
            </a:r>
          </a:p>
        </p:txBody>
      </p:sp>
      <p:sp>
        <p:nvSpPr>
          <p:cNvPr id="3" name="Content Placeholder 2">
            <a:extLst>
              <a:ext uri="{FF2B5EF4-FFF2-40B4-BE49-F238E27FC236}">
                <a16:creationId xmlns:a16="http://schemas.microsoft.com/office/drawing/2014/main" id="{B8B4A272-394C-4234-9445-D4ECADD4EC19}"/>
              </a:ext>
            </a:extLst>
          </p:cNvPr>
          <p:cNvSpPr>
            <a:spLocks noGrp="1"/>
          </p:cNvSpPr>
          <p:nvPr>
            <p:ph idx="1"/>
          </p:nvPr>
        </p:nvSpPr>
        <p:spPr/>
        <p:txBody>
          <a:bodyPr/>
          <a:lstStyle/>
          <a:p>
            <a:r>
              <a:rPr lang="en-US" dirty="0"/>
              <a:t>1. How do annual members and casual riders use </a:t>
            </a:r>
            <a:r>
              <a:rPr lang="en-US" dirty="0" err="1"/>
              <a:t>Cyclistic</a:t>
            </a:r>
            <a:r>
              <a:rPr lang="en-US" dirty="0"/>
              <a:t> bikes differently?</a:t>
            </a:r>
          </a:p>
          <a:p>
            <a:r>
              <a:rPr lang="en-US" dirty="0"/>
              <a:t>2. Why would casual riders buy </a:t>
            </a:r>
            <a:r>
              <a:rPr lang="en-US" dirty="0" err="1"/>
              <a:t>Cyclistic</a:t>
            </a:r>
            <a:r>
              <a:rPr lang="en-US" dirty="0"/>
              <a:t> annual memberships? </a:t>
            </a:r>
          </a:p>
          <a:p>
            <a:r>
              <a:rPr lang="en-US" dirty="0"/>
              <a:t>3. How can </a:t>
            </a:r>
            <a:r>
              <a:rPr lang="en-US" dirty="0" err="1"/>
              <a:t>Cyclistic</a:t>
            </a:r>
            <a:r>
              <a:rPr lang="en-US" dirty="0"/>
              <a:t> use digital media to influence casual riders to become members?</a:t>
            </a:r>
          </a:p>
        </p:txBody>
      </p:sp>
    </p:spTree>
    <p:extLst>
      <p:ext uri="{BB962C8B-B14F-4D97-AF65-F5344CB8AC3E}">
        <p14:creationId xmlns:p14="http://schemas.microsoft.com/office/powerpoint/2010/main" val="25504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68AD-A5BB-4B69-A05F-BA766FBEB2BA}"/>
              </a:ext>
            </a:extLst>
          </p:cNvPr>
          <p:cNvSpPr>
            <a:spLocks noGrp="1"/>
          </p:cNvSpPr>
          <p:nvPr>
            <p:ph type="title"/>
          </p:nvPr>
        </p:nvSpPr>
        <p:spPr/>
        <p:txBody>
          <a:bodyPr/>
          <a:lstStyle/>
          <a:p>
            <a:r>
              <a:rPr lang="en-US" dirty="0"/>
              <a:t>Report</a:t>
            </a:r>
          </a:p>
        </p:txBody>
      </p:sp>
      <p:sp>
        <p:nvSpPr>
          <p:cNvPr id="3" name="Content Placeholder 2">
            <a:extLst>
              <a:ext uri="{FF2B5EF4-FFF2-40B4-BE49-F238E27FC236}">
                <a16:creationId xmlns:a16="http://schemas.microsoft.com/office/drawing/2014/main" id="{4A98C160-1659-4863-B2AC-01B42132EEB1}"/>
              </a:ext>
            </a:extLst>
          </p:cNvPr>
          <p:cNvSpPr>
            <a:spLocks noGrp="1"/>
          </p:cNvSpPr>
          <p:nvPr>
            <p:ph idx="1"/>
          </p:nvPr>
        </p:nvSpPr>
        <p:spPr/>
        <p:txBody>
          <a:bodyPr/>
          <a:lstStyle/>
          <a:p>
            <a:r>
              <a:rPr lang="en-US" dirty="0"/>
              <a:t>The business task is to understand how the members and casual riders model differentiates the usage of cycles in different areas, and on which day of the week.</a:t>
            </a:r>
          </a:p>
          <a:p>
            <a:r>
              <a:rPr lang="en-US" dirty="0"/>
              <a:t>For this Project, I will be using Excel, and MySQL for data cleaning, and integrating, and Tableau for Data Visualization.</a:t>
            </a:r>
          </a:p>
          <a:p>
            <a:endParaRPr lang="en-US" dirty="0"/>
          </a:p>
        </p:txBody>
      </p:sp>
    </p:spTree>
    <p:extLst>
      <p:ext uri="{BB962C8B-B14F-4D97-AF65-F5344CB8AC3E}">
        <p14:creationId xmlns:p14="http://schemas.microsoft.com/office/powerpoint/2010/main" val="250543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A83B-F16A-4930-86FA-818634343D0D}"/>
              </a:ext>
            </a:extLst>
          </p:cNvPr>
          <p:cNvSpPr>
            <a:spLocks noGrp="1"/>
          </p:cNvSpPr>
          <p:nvPr>
            <p:ph type="title"/>
          </p:nvPr>
        </p:nvSpPr>
        <p:spPr/>
        <p:txBody>
          <a:bodyPr/>
          <a:lstStyle/>
          <a:p>
            <a:r>
              <a:rPr lang="en-US" dirty="0"/>
              <a:t>Data Gathering &amp; Cleaning &amp; Integrating</a:t>
            </a:r>
          </a:p>
        </p:txBody>
      </p:sp>
      <p:sp>
        <p:nvSpPr>
          <p:cNvPr id="3" name="Content Placeholder 2">
            <a:extLst>
              <a:ext uri="{FF2B5EF4-FFF2-40B4-BE49-F238E27FC236}">
                <a16:creationId xmlns:a16="http://schemas.microsoft.com/office/drawing/2014/main" id="{B9D7EDE7-082B-42AC-B5AA-3D111C12B27C}"/>
              </a:ext>
            </a:extLst>
          </p:cNvPr>
          <p:cNvSpPr>
            <a:spLocks noGrp="1"/>
          </p:cNvSpPr>
          <p:nvPr>
            <p:ph idx="1"/>
          </p:nvPr>
        </p:nvSpPr>
        <p:spPr/>
        <p:txBody>
          <a:bodyPr>
            <a:normAutofit fontScale="85000" lnSpcReduction="10000"/>
          </a:bodyPr>
          <a:lstStyle/>
          <a:p>
            <a:r>
              <a:rPr lang="en-US" dirty="0"/>
              <a:t>First I downloaded the data from the given link, which included 12 months of previous data of 2023.</a:t>
            </a:r>
          </a:p>
          <a:p>
            <a:r>
              <a:rPr lang="en-US" dirty="0"/>
              <a:t>I opened these 12 excel files, and did some cleaning by filtering </a:t>
            </a:r>
            <a:r>
              <a:rPr lang="en-US" dirty="0" err="1"/>
              <a:t>ride_id</a:t>
            </a:r>
            <a:r>
              <a:rPr lang="en-US" dirty="0"/>
              <a:t>, </a:t>
            </a:r>
            <a:r>
              <a:rPr lang="en-US" dirty="0" err="1"/>
              <a:t>start_station_name</a:t>
            </a:r>
            <a:r>
              <a:rPr lang="en-US" dirty="0"/>
              <a:t>, and </a:t>
            </a:r>
            <a:r>
              <a:rPr lang="en-US" dirty="0" err="1"/>
              <a:t>started_at</a:t>
            </a:r>
            <a:r>
              <a:rPr lang="en-US" dirty="0"/>
              <a:t>. I deleted blanks, and duplicated data, and then corrected some more data.</a:t>
            </a:r>
          </a:p>
          <a:p>
            <a:r>
              <a:rPr lang="en-US" dirty="0"/>
              <a:t>After cleaning, I calculated </a:t>
            </a:r>
            <a:r>
              <a:rPr lang="en-US" dirty="0" err="1"/>
              <a:t>ride_length</a:t>
            </a:r>
            <a:r>
              <a:rPr lang="en-US" dirty="0"/>
              <a:t> in a separate column, which included the difference between started time and ended time.</a:t>
            </a:r>
          </a:p>
          <a:p>
            <a:r>
              <a:rPr lang="en-US" dirty="0"/>
              <a:t>I calculated the </a:t>
            </a:r>
            <a:r>
              <a:rPr lang="en-US" dirty="0" err="1"/>
              <a:t>day_of_the_week</a:t>
            </a:r>
            <a:r>
              <a:rPr lang="en-US" dirty="0"/>
              <a:t>, in which the rides were booked by riders.</a:t>
            </a:r>
          </a:p>
          <a:p>
            <a:r>
              <a:rPr lang="en-US" dirty="0"/>
              <a:t>I saved these excel files again, and converted them to csv files to later upload them into MySQL Database to engage with more information.</a:t>
            </a:r>
          </a:p>
        </p:txBody>
      </p:sp>
    </p:spTree>
    <p:extLst>
      <p:ext uri="{BB962C8B-B14F-4D97-AF65-F5344CB8AC3E}">
        <p14:creationId xmlns:p14="http://schemas.microsoft.com/office/powerpoint/2010/main" val="3150280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977B-73BC-4321-BB72-03BC5088DCE6}"/>
              </a:ext>
            </a:extLst>
          </p:cNvPr>
          <p:cNvSpPr>
            <a:spLocks noGrp="1"/>
          </p:cNvSpPr>
          <p:nvPr>
            <p:ph type="title"/>
          </p:nvPr>
        </p:nvSpPr>
        <p:spPr>
          <a:xfrm>
            <a:off x="685801" y="238541"/>
            <a:ext cx="10127973" cy="530086"/>
          </a:xfrm>
        </p:spPr>
        <p:txBody>
          <a:bodyPr>
            <a:normAutofit/>
          </a:bodyPr>
          <a:lstStyle/>
          <a:p>
            <a:r>
              <a:rPr lang="en-US" sz="2800" dirty="0"/>
              <a:t>MySQL Data Insights</a:t>
            </a:r>
          </a:p>
        </p:txBody>
      </p:sp>
      <p:sp>
        <p:nvSpPr>
          <p:cNvPr id="3" name="Content Placeholder 2">
            <a:extLst>
              <a:ext uri="{FF2B5EF4-FFF2-40B4-BE49-F238E27FC236}">
                <a16:creationId xmlns:a16="http://schemas.microsoft.com/office/drawing/2014/main" id="{A5A3DF84-FCB8-4EBB-8EF2-F6F8C6AF8DD6}"/>
              </a:ext>
            </a:extLst>
          </p:cNvPr>
          <p:cNvSpPr>
            <a:spLocks noGrp="1"/>
          </p:cNvSpPr>
          <p:nvPr>
            <p:ph idx="1"/>
          </p:nvPr>
        </p:nvSpPr>
        <p:spPr>
          <a:xfrm>
            <a:off x="685801" y="622853"/>
            <a:ext cx="10571922" cy="4576970"/>
          </a:xfrm>
        </p:spPr>
        <p:txBody>
          <a:bodyPr>
            <a:noAutofit/>
          </a:bodyPr>
          <a:lstStyle/>
          <a:p>
            <a:r>
              <a:rPr lang="en-US" sz="1100" dirty="0">
                <a:solidFill>
                  <a:schemeClr val="accent1">
                    <a:lumMod val="75000"/>
                  </a:schemeClr>
                </a:solidFill>
              </a:rPr>
              <a:t>In MySQL, my first step was to Install all the tables in the schema, and So I did by writing the following script:</a:t>
            </a:r>
          </a:p>
          <a:p>
            <a:pPr marL="0" indent="0">
              <a:buNone/>
            </a:pPr>
            <a:r>
              <a:rPr lang="en-US" sz="1100" dirty="0">
                <a:solidFill>
                  <a:schemeClr val="accent1">
                    <a:lumMod val="75000"/>
                  </a:schemeClr>
                </a:solidFill>
              </a:rPr>
              <a:t>USE </a:t>
            </a:r>
            <a:r>
              <a:rPr lang="en-US" sz="1100" dirty="0" err="1">
                <a:solidFill>
                  <a:schemeClr val="accent1">
                    <a:lumMod val="75000"/>
                  </a:schemeClr>
                </a:solidFill>
              </a:rPr>
              <a:t>cyclistic_bike_data</a:t>
            </a:r>
            <a:r>
              <a:rPr lang="en-US" sz="1100" dirty="0">
                <a:solidFill>
                  <a:schemeClr val="accent1">
                    <a:lumMod val="75000"/>
                  </a:schemeClr>
                </a:solidFill>
              </a:rPr>
              <a:t>;</a:t>
            </a:r>
          </a:p>
          <a:p>
            <a:pPr marL="0" indent="0">
              <a:buNone/>
            </a:pPr>
            <a:r>
              <a:rPr lang="en-US" sz="1100" dirty="0">
                <a:solidFill>
                  <a:schemeClr val="accent1">
                    <a:lumMod val="75000"/>
                  </a:schemeClr>
                </a:solidFill>
              </a:rPr>
              <a:t>CREATE TABLE 202312_december(</a:t>
            </a:r>
          </a:p>
          <a:p>
            <a:pPr marL="0" indent="0">
              <a:buNone/>
            </a:pPr>
            <a:r>
              <a:rPr lang="en-US" sz="1100" dirty="0">
                <a:solidFill>
                  <a:schemeClr val="accent1">
                    <a:lumMod val="75000"/>
                  </a:schemeClr>
                </a:solidFill>
              </a:rPr>
              <a:t>	</a:t>
            </a:r>
            <a:r>
              <a:rPr lang="en-US" sz="1100" dirty="0" err="1">
                <a:solidFill>
                  <a:schemeClr val="accent1">
                    <a:lumMod val="75000"/>
                  </a:schemeClr>
                </a:solidFill>
              </a:rPr>
              <a:t>ride_id</a:t>
            </a:r>
            <a:r>
              <a:rPr lang="en-US" sz="1100" dirty="0">
                <a:solidFill>
                  <a:schemeClr val="accent1">
                    <a:lumMod val="75000"/>
                  </a:schemeClr>
                </a:solidFill>
              </a:rPr>
              <a:t> TEXT,</a:t>
            </a:r>
          </a:p>
          <a:p>
            <a:pPr marL="0" indent="0">
              <a:buNone/>
            </a:pPr>
            <a:r>
              <a:rPr lang="en-US" sz="1100" dirty="0">
                <a:solidFill>
                  <a:schemeClr val="accent1">
                    <a:lumMod val="75000"/>
                  </a:schemeClr>
                </a:solidFill>
              </a:rPr>
              <a:t>	</a:t>
            </a:r>
            <a:r>
              <a:rPr lang="en-US" sz="1100" dirty="0" err="1">
                <a:solidFill>
                  <a:schemeClr val="accent1">
                    <a:lumMod val="75000"/>
                  </a:schemeClr>
                </a:solidFill>
              </a:rPr>
              <a:t>rideable_type</a:t>
            </a:r>
            <a:r>
              <a:rPr lang="en-US" sz="1100" dirty="0">
                <a:solidFill>
                  <a:schemeClr val="accent1">
                    <a:lumMod val="75000"/>
                  </a:schemeClr>
                </a:solidFill>
              </a:rPr>
              <a:t> TEXT,</a:t>
            </a:r>
          </a:p>
          <a:p>
            <a:pPr marL="0" indent="0">
              <a:buNone/>
            </a:pPr>
            <a:r>
              <a:rPr lang="en-US" sz="1100" dirty="0">
                <a:solidFill>
                  <a:schemeClr val="accent1">
                    <a:lumMod val="75000"/>
                  </a:schemeClr>
                </a:solidFill>
              </a:rPr>
              <a:t>	</a:t>
            </a:r>
            <a:r>
              <a:rPr lang="en-US" sz="1100" dirty="0" err="1">
                <a:solidFill>
                  <a:schemeClr val="accent1">
                    <a:lumMod val="75000"/>
                  </a:schemeClr>
                </a:solidFill>
              </a:rPr>
              <a:t>started_at</a:t>
            </a:r>
            <a:r>
              <a:rPr lang="en-US" sz="1100" dirty="0">
                <a:solidFill>
                  <a:schemeClr val="accent1">
                    <a:lumMod val="75000"/>
                  </a:schemeClr>
                </a:solidFill>
              </a:rPr>
              <a:t> datetime,</a:t>
            </a:r>
          </a:p>
          <a:p>
            <a:pPr marL="0" indent="0">
              <a:buNone/>
            </a:pPr>
            <a:r>
              <a:rPr lang="en-US" sz="1100" dirty="0">
                <a:solidFill>
                  <a:schemeClr val="accent1">
                    <a:lumMod val="75000"/>
                  </a:schemeClr>
                </a:solidFill>
              </a:rPr>
              <a:t>	</a:t>
            </a:r>
            <a:r>
              <a:rPr lang="en-US" sz="1100" dirty="0" err="1">
                <a:solidFill>
                  <a:schemeClr val="accent1">
                    <a:lumMod val="75000"/>
                  </a:schemeClr>
                </a:solidFill>
              </a:rPr>
              <a:t>ended_at</a:t>
            </a:r>
            <a:r>
              <a:rPr lang="en-US" sz="1100" dirty="0">
                <a:solidFill>
                  <a:schemeClr val="accent1">
                    <a:lumMod val="75000"/>
                  </a:schemeClr>
                </a:solidFill>
              </a:rPr>
              <a:t> datetime,</a:t>
            </a:r>
          </a:p>
          <a:p>
            <a:pPr marL="0" indent="0">
              <a:buNone/>
            </a:pPr>
            <a:r>
              <a:rPr lang="en-US" sz="1100" dirty="0">
                <a:solidFill>
                  <a:schemeClr val="accent1">
                    <a:lumMod val="75000"/>
                  </a:schemeClr>
                </a:solidFill>
              </a:rPr>
              <a:t>	</a:t>
            </a:r>
            <a:r>
              <a:rPr lang="en-US" sz="1100" dirty="0" err="1">
                <a:solidFill>
                  <a:schemeClr val="accent1">
                    <a:lumMod val="75000"/>
                  </a:schemeClr>
                </a:solidFill>
              </a:rPr>
              <a:t>start_station_name</a:t>
            </a:r>
            <a:r>
              <a:rPr lang="en-US" sz="1100" dirty="0">
                <a:solidFill>
                  <a:schemeClr val="accent1">
                    <a:lumMod val="75000"/>
                  </a:schemeClr>
                </a:solidFill>
              </a:rPr>
              <a:t> TEXT,</a:t>
            </a:r>
          </a:p>
          <a:p>
            <a:pPr marL="0" indent="0">
              <a:buNone/>
            </a:pPr>
            <a:r>
              <a:rPr lang="en-US" sz="1100" dirty="0">
                <a:solidFill>
                  <a:schemeClr val="accent1">
                    <a:lumMod val="75000"/>
                  </a:schemeClr>
                </a:solidFill>
              </a:rPr>
              <a:t>	</a:t>
            </a:r>
            <a:r>
              <a:rPr lang="en-US" sz="1100" dirty="0" err="1">
                <a:solidFill>
                  <a:schemeClr val="accent1">
                    <a:lumMod val="75000"/>
                  </a:schemeClr>
                </a:solidFill>
              </a:rPr>
              <a:t>start_station_id</a:t>
            </a:r>
            <a:r>
              <a:rPr lang="en-US" sz="1100" dirty="0">
                <a:solidFill>
                  <a:schemeClr val="accent1">
                    <a:lumMod val="75000"/>
                  </a:schemeClr>
                </a:solidFill>
              </a:rPr>
              <a:t> TEXT,</a:t>
            </a:r>
          </a:p>
          <a:p>
            <a:pPr marL="0" indent="0">
              <a:buNone/>
            </a:pPr>
            <a:r>
              <a:rPr lang="en-US" sz="1100" dirty="0">
                <a:solidFill>
                  <a:schemeClr val="accent1">
                    <a:lumMod val="75000"/>
                  </a:schemeClr>
                </a:solidFill>
              </a:rPr>
              <a:t>	</a:t>
            </a:r>
            <a:r>
              <a:rPr lang="en-US" sz="1100" dirty="0" err="1">
                <a:solidFill>
                  <a:schemeClr val="accent1">
                    <a:lumMod val="75000"/>
                  </a:schemeClr>
                </a:solidFill>
              </a:rPr>
              <a:t>end_station_name</a:t>
            </a:r>
            <a:r>
              <a:rPr lang="en-US" sz="1100" dirty="0">
                <a:solidFill>
                  <a:schemeClr val="accent1">
                    <a:lumMod val="75000"/>
                  </a:schemeClr>
                </a:solidFill>
              </a:rPr>
              <a:t> TEXT,</a:t>
            </a:r>
          </a:p>
          <a:p>
            <a:pPr marL="0" indent="0">
              <a:buNone/>
            </a:pPr>
            <a:r>
              <a:rPr lang="en-US" sz="1100" dirty="0">
                <a:solidFill>
                  <a:schemeClr val="accent1">
                    <a:lumMod val="75000"/>
                  </a:schemeClr>
                </a:solidFill>
              </a:rPr>
              <a:t>	</a:t>
            </a:r>
            <a:r>
              <a:rPr lang="en-US" sz="1100" dirty="0" err="1">
                <a:solidFill>
                  <a:schemeClr val="accent1">
                    <a:lumMod val="75000"/>
                  </a:schemeClr>
                </a:solidFill>
              </a:rPr>
              <a:t>end_station_id</a:t>
            </a:r>
            <a:r>
              <a:rPr lang="en-US" sz="1100" dirty="0">
                <a:solidFill>
                  <a:schemeClr val="accent1">
                    <a:lumMod val="75000"/>
                  </a:schemeClr>
                </a:solidFill>
              </a:rPr>
              <a:t> TEXT,</a:t>
            </a:r>
          </a:p>
          <a:p>
            <a:pPr marL="0" indent="0">
              <a:buNone/>
            </a:pPr>
            <a:r>
              <a:rPr lang="en-US" sz="1100" dirty="0">
                <a:solidFill>
                  <a:schemeClr val="accent1">
                    <a:lumMod val="75000"/>
                  </a:schemeClr>
                </a:solidFill>
              </a:rPr>
              <a:t>	</a:t>
            </a:r>
            <a:r>
              <a:rPr lang="en-US" sz="1100" dirty="0" err="1">
                <a:solidFill>
                  <a:schemeClr val="accent1">
                    <a:lumMod val="75000"/>
                  </a:schemeClr>
                </a:solidFill>
              </a:rPr>
              <a:t>start_lat</a:t>
            </a:r>
            <a:r>
              <a:rPr lang="en-US" sz="1100" dirty="0">
                <a:solidFill>
                  <a:schemeClr val="accent1">
                    <a:lumMod val="75000"/>
                  </a:schemeClr>
                </a:solidFill>
              </a:rPr>
              <a:t> double,</a:t>
            </a:r>
          </a:p>
          <a:p>
            <a:pPr marL="0" indent="0">
              <a:buNone/>
            </a:pPr>
            <a:r>
              <a:rPr lang="en-US" sz="1100" dirty="0">
                <a:solidFill>
                  <a:schemeClr val="accent1">
                    <a:lumMod val="75000"/>
                  </a:schemeClr>
                </a:solidFill>
              </a:rPr>
              <a:t>	</a:t>
            </a:r>
            <a:r>
              <a:rPr lang="en-US" sz="1100" dirty="0" err="1">
                <a:solidFill>
                  <a:schemeClr val="accent1">
                    <a:lumMod val="75000"/>
                  </a:schemeClr>
                </a:solidFill>
              </a:rPr>
              <a:t>start_lng</a:t>
            </a:r>
            <a:r>
              <a:rPr lang="en-US" sz="1100" dirty="0">
                <a:solidFill>
                  <a:schemeClr val="accent1">
                    <a:lumMod val="75000"/>
                  </a:schemeClr>
                </a:solidFill>
              </a:rPr>
              <a:t> double,</a:t>
            </a:r>
          </a:p>
          <a:p>
            <a:pPr marL="0" indent="0">
              <a:buNone/>
            </a:pPr>
            <a:r>
              <a:rPr lang="en-US" sz="1100" dirty="0">
                <a:solidFill>
                  <a:schemeClr val="accent1">
                    <a:lumMod val="75000"/>
                  </a:schemeClr>
                </a:solidFill>
              </a:rPr>
              <a:t>	</a:t>
            </a:r>
            <a:r>
              <a:rPr lang="en-US" sz="1100" dirty="0" err="1">
                <a:solidFill>
                  <a:schemeClr val="accent1">
                    <a:lumMod val="75000"/>
                  </a:schemeClr>
                </a:solidFill>
              </a:rPr>
              <a:t>end_lat</a:t>
            </a:r>
            <a:r>
              <a:rPr lang="en-US" sz="1100" dirty="0">
                <a:solidFill>
                  <a:schemeClr val="accent1">
                    <a:lumMod val="75000"/>
                  </a:schemeClr>
                </a:solidFill>
              </a:rPr>
              <a:t> double,</a:t>
            </a:r>
          </a:p>
          <a:p>
            <a:pPr marL="0" indent="0">
              <a:buNone/>
            </a:pPr>
            <a:r>
              <a:rPr lang="en-US" sz="1100" dirty="0">
                <a:solidFill>
                  <a:schemeClr val="accent1">
                    <a:lumMod val="75000"/>
                  </a:schemeClr>
                </a:solidFill>
              </a:rPr>
              <a:t>	</a:t>
            </a:r>
            <a:r>
              <a:rPr lang="en-US" sz="1100" dirty="0" err="1">
                <a:solidFill>
                  <a:schemeClr val="accent1">
                    <a:lumMod val="75000"/>
                  </a:schemeClr>
                </a:solidFill>
              </a:rPr>
              <a:t>end_lng</a:t>
            </a:r>
            <a:r>
              <a:rPr lang="en-US" sz="1100" dirty="0">
                <a:solidFill>
                  <a:schemeClr val="accent1">
                    <a:lumMod val="75000"/>
                  </a:schemeClr>
                </a:solidFill>
              </a:rPr>
              <a:t> double,</a:t>
            </a:r>
          </a:p>
          <a:p>
            <a:pPr marL="0" indent="0">
              <a:buNone/>
            </a:pPr>
            <a:r>
              <a:rPr lang="en-US" sz="1100" dirty="0">
                <a:solidFill>
                  <a:schemeClr val="accent1">
                    <a:lumMod val="75000"/>
                  </a:schemeClr>
                </a:solidFill>
              </a:rPr>
              <a:t>	</a:t>
            </a:r>
            <a:r>
              <a:rPr lang="en-US" sz="1100" dirty="0" err="1">
                <a:solidFill>
                  <a:schemeClr val="accent1">
                    <a:lumMod val="75000"/>
                  </a:schemeClr>
                </a:solidFill>
              </a:rPr>
              <a:t>member_casual</a:t>
            </a:r>
            <a:r>
              <a:rPr lang="en-US" sz="1100" dirty="0">
                <a:solidFill>
                  <a:schemeClr val="accent1">
                    <a:lumMod val="75000"/>
                  </a:schemeClr>
                </a:solidFill>
              </a:rPr>
              <a:t> Text);</a:t>
            </a:r>
          </a:p>
          <a:p>
            <a:pPr marL="0" indent="0">
              <a:buNone/>
            </a:pPr>
            <a:r>
              <a:rPr lang="en-US" sz="1100" dirty="0">
                <a:solidFill>
                  <a:schemeClr val="accent1">
                    <a:lumMod val="75000"/>
                  </a:schemeClr>
                </a:solidFill>
              </a:rPr>
              <a:t>SELECT *FROM 202312_december;</a:t>
            </a:r>
          </a:p>
          <a:p>
            <a:pPr marL="0" indent="0">
              <a:buNone/>
            </a:pPr>
            <a:r>
              <a:rPr lang="en-US" sz="1100" dirty="0">
                <a:solidFill>
                  <a:schemeClr val="accent1">
                    <a:lumMod val="75000"/>
                  </a:schemeClr>
                </a:solidFill>
              </a:rPr>
              <a:t>LOAD DATA INFILE '202312-divvy-tripdata.csv' INTO TABLE 202312_December</a:t>
            </a:r>
          </a:p>
          <a:p>
            <a:pPr marL="0" indent="0">
              <a:buNone/>
            </a:pPr>
            <a:r>
              <a:rPr lang="en-US" sz="1100" dirty="0">
                <a:solidFill>
                  <a:schemeClr val="accent1">
                    <a:lumMod val="75000"/>
                  </a:schemeClr>
                </a:solidFill>
              </a:rPr>
              <a:t>FIELDS TERMINATED BY ‘,’ IGNORE 1 Lines;</a:t>
            </a:r>
          </a:p>
        </p:txBody>
      </p:sp>
    </p:spTree>
    <p:extLst>
      <p:ext uri="{BB962C8B-B14F-4D97-AF65-F5344CB8AC3E}">
        <p14:creationId xmlns:p14="http://schemas.microsoft.com/office/powerpoint/2010/main" val="1941786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C76D58-3791-465C-BDA0-82A63938AE3D}"/>
              </a:ext>
            </a:extLst>
          </p:cNvPr>
          <p:cNvSpPr>
            <a:spLocks noGrp="1"/>
          </p:cNvSpPr>
          <p:nvPr>
            <p:ph idx="1"/>
          </p:nvPr>
        </p:nvSpPr>
        <p:spPr>
          <a:xfrm>
            <a:off x="838200" y="635000"/>
            <a:ext cx="10515600" cy="5541963"/>
          </a:xfrm>
        </p:spPr>
        <p:txBody>
          <a:bodyPr/>
          <a:lstStyle/>
          <a:p>
            <a:r>
              <a:rPr lang="en-US" dirty="0"/>
              <a:t>Next I used the Union function in MySQL to union all the tables imported.</a:t>
            </a:r>
          </a:p>
          <a:p>
            <a:r>
              <a:rPr lang="en-US" dirty="0"/>
              <a:t>I did some calculations such as finding </a:t>
            </a:r>
            <a:r>
              <a:rPr lang="en-US" dirty="0" err="1"/>
              <a:t>max_ride_length</a:t>
            </a:r>
            <a:r>
              <a:rPr lang="en-US" dirty="0"/>
              <a:t>, </a:t>
            </a:r>
            <a:r>
              <a:rPr lang="en-US" dirty="0" err="1"/>
              <a:t>min_ride_length</a:t>
            </a:r>
            <a:r>
              <a:rPr lang="en-US" dirty="0"/>
              <a:t>, </a:t>
            </a:r>
            <a:r>
              <a:rPr lang="en-US" dirty="0" err="1"/>
              <a:t>mean_ride_length</a:t>
            </a:r>
            <a:r>
              <a:rPr lang="en-US" dirty="0"/>
              <a:t>, and finding counts of both the rider types in different starting areas.</a:t>
            </a:r>
          </a:p>
          <a:p>
            <a:pPr marL="0" indent="0">
              <a:buNone/>
            </a:pPr>
            <a:r>
              <a:rPr lang="en-US" sz="1600" dirty="0">
                <a:solidFill>
                  <a:srgbClr val="0070C0"/>
                </a:solidFill>
              </a:rPr>
              <a:t>SELECT * </a:t>
            </a:r>
          </a:p>
          <a:p>
            <a:pPr marL="0" indent="0">
              <a:buNone/>
            </a:pPr>
            <a:r>
              <a:rPr lang="en-US" sz="1600" dirty="0">
                <a:solidFill>
                  <a:srgbClr val="0070C0"/>
                </a:solidFill>
              </a:rPr>
              <a:t>FROM cyclistic_bike_data.2023_divvy_tripdata1;</a:t>
            </a:r>
          </a:p>
          <a:p>
            <a:r>
              <a:rPr lang="en-US" dirty="0"/>
              <a:t>After completing SQL, I imported the same files on Tableau Desktop 2024.1. </a:t>
            </a:r>
          </a:p>
          <a:p>
            <a:r>
              <a:rPr lang="en-US" dirty="0"/>
              <a:t>I then created data visualizations based on the data I found in query, and on dashboard.</a:t>
            </a:r>
          </a:p>
        </p:txBody>
      </p:sp>
    </p:spTree>
    <p:extLst>
      <p:ext uri="{BB962C8B-B14F-4D97-AF65-F5344CB8AC3E}">
        <p14:creationId xmlns:p14="http://schemas.microsoft.com/office/powerpoint/2010/main" val="327629228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1573</TotalTime>
  <Words>1143</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Droplet</vt:lpstr>
      <vt:lpstr>Capstone Project Google Data Analytics Certificate</vt:lpstr>
      <vt:lpstr>How does a bike-share navigate speedy success?</vt:lpstr>
      <vt:lpstr>Team</vt:lpstr>
      <vt:lpstr>Goal</vt:lpstr>
      <vt:lpstr>Ask</vt:lpstr>
      <vt:lpstr>Report</vt:lpstr>
      <vt:lpstr>Data Gathering &amp; Cleaning &amp; Integrating</vt:lpstr>
      <vt:lpstr>MySQL Data Insights</vt:lpstr>
      <vt:lpstr>PowerPoint Presentation</vt:lpstr>
      <vt:lpstr>PowerPoint Presentation</vt:lpstr>
      <vt:lpstr>Data Visualization</vt:lpstr>
      <vt:lpstr>Key Trends</vt:lpstr>
      <vt:lpstr>Top 5 Stations Weekly Rides Book</vt:lpstr>
      <vt:lpstr>Recommendation</vt:lpstr>
      <vt:lpstr>Final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Google Data Analytics Certificate</dc:title>
  <dc:creator/>
  <cp:lastModifiedBy>Talha Talat</cp:lastModifiedBy>
  <cp:revision>15</cp:revision>
  <dcterms:created xsi:type="dcterms:W3CDTF">2024-03-01T01:29:39Z</dcterms:created>
  <dcterms:modified xsi:type="dcterms:W3CDTF">2024-03-02T10:12:21Z</dcterms:modified>
</cp:coreProperties>
</file>